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handoutMasterIdLst>
    <p:handoutMasterId r:id="rId107"/>
  </p:handoutMasterIdLst>
  <p:sldIdLst>
    <p:sldId id="256" r:id="rId2"/>
    <p:sldId id="396" r:id="rId3"/>
    <p:sldId id="402" r:id="rId4"/>
    <p:sldId id="433" r:id="rId5"/>
    <p:sldId id="403" r:id="rId6"/>
    <p:sldId id="434" r:id="rId7"/>
    <p:sldId id="409" r:id="rId8"/>
    <p:sldId id="410" r:id="rId9"/>
    <p:sldId id="408" r:id="rId10"/>
    <p:sldId id="313" r:id="rId11"/>
    <p:sldId id="300" r:id="rId12"/>
    <p:sldId id="301" r:id="rId13"/>
    <p:sldId id="302" r:id="rId14"/>
    <p:sldId id="314" r:id="rId15"/>
    <p:sldId id="315" r:id="rId16"/>
    <p:sldId id="316" r:id="rId17"/>
    <p:sldId id="317" r:id="rId18"/>
    <p:sldId id="319" r:id="rId19"/>
    <p:sldId id="320" r:id="rId20"/>
    <p:sldId id="321" r:id="rId21"/>
    <p:sldId id="323" r:id="rId22"/>
    <p:sldId id="324" r:id="rId23"/>
    <p:sldId id="325" r:id="rId24"/>
    <p:sldId id="326" r:id="rId25"/>
    <p:sldId id="327" r:id="rId26"/>
    <p:sldId id="328" r:id="rId27"/>
    <p:sldId id="329" r:id="rId28"/>
    <p:sldId id="330" r:id="rId29"/>
    <p:sldId id="331" r:id="rId30"/>
    <p:sldId id="332" r:id="rId31"/>
    <p:sldId id="401" r:id="rId32"/>
    <p:sldId id="435" r:id="rId33"/>
    <p:sldId id="333" r:id="rId34"/>
    <p:sldId id="440" r:id="rId35"/>
    <p:sldId id="334" r:id="rId36"/>
    <p:sldId id="335" r:id="rId37"/>
    <p:sldId id="336" r:id="rId38"/>
    <p:sldId id="337" r:id="rId39"/>
    <p:sldId id="338" r:id="rId40"/>
    <p:sldId id="340" r:id="rId41"/>
    <p:sldId id="341" r:id="rId42"/>
    <p:sldId id="342" r:id="rId43"/>
    <p:sldId id="343" r:id="rId44"/>
    <p:sldId id="344" r:id="rId45"/>
    <p:sldId id="345" r:id="rId46"/>
    <p:sldId id="346" r:id="rId47"/>
    <p:sldId id="439" r:id="rId48"/>
    <p:sldId id="399" r:id="rId49"/>
    <p:sldId id="349" r:id="rId50"/>
    <p:sldId id="350" r:id="rId51"/>
    <p:sldId id="351" r:id="rId52"/>
    <p:sldId id="352" r:id="rId53"/>
    <p:sldId id="353" r:id="rId54"/>
    <p:sldId id="354" r:id="rId55"/>
    <p:sldId id="356" r:id="rId56"/>
    <p:sldId id="357" r:id="rId57"/>
    <p:sldId id="358" r:id="rId58"/>
    <p:sldId id="359" r:id="rId59"/>
    <p:sldId id="441" r:id="rId60"/>
    <p:sldId id="400" r:id="rId61"/>
    <p:sldId id="411" r:id="rId62"/>
    <p:sldId id="412" r:id="rId63"/>
    <p:sldId id="421" r:id="rId64"/>
    <p:sldId id="422" r:id="rId65"/>
    <p:sldId id="423" r:id="rId66"/>
    <p:sldId id="424" r:id="rId67"/>
    <p:sldId id="425" r:id="rId68"/>
    <p:sldId id="426" r:id="rId69"/>
    <p:sldId id="427" r:id="rId70"/>
    <p:sldId id="428" r:id="rId71"/>
    <p:sldId id="429" r:id="rId72"/>
    <p:sldId id="430" r:id="rId73"/>
    <p:sldId id="442" r:id="rId74"/>
    <p:sldId id="431" r:id="rId75"/>
    <p:sldId id="414" r:id="rId76"/>
    <p:sldId id="415" r:id="rId77"/>
    <p:sldId id="456" r:id="rId78"/>
    <p:sldId id="457" r:id="rId79"/>
    <p:sldId id="469" r:id="rId80"/>
    <p:sldId id="416" r:id="rId81"/>
    <p:sldId id="417" r:id="rId82"/>
    <p:sldId id="418" r:id="rId83"/>
    <p:sldId id="463" r:id="rId84"/>
    <p:sldId id="464" r:id="rId85"/>
    <p:sldId id="465" r:id="rId86"/>
    <p:sldId id="419" r:id="rId87"/>
    <p:sldId id="443" r:id="rId88"/>
    <p:sldId id="444" r:id="rId89"/>
    <p:sldId id="445" r:id="rId90"/>
    <p:sldId id="446" r:id="rId91"/>
    <p:sldId id="447" r:id="rId92"/>
    <p:sldId id="448" r:id="rId93"/>
    <p:sldId id="449" r:id="rId94"/>
    <p:sldId id="450" r:id="rId95"/>
    <p:sldId id="451" r:id="rId96"/>
    <p:sldId id="420" r:id="rId97"/>
    <p:sldId id="452" r:id="rId98"/>
    <p:sldId id="453" r:id="rId99"/>
    <p:sldId id="454" r:id="rId100"/>
    <p:sldId id="455" r:id="rId101"/>
    <p:sldId id="468" r:id="rId102"/>
    <p:sldId id="436" r:id="rId103"/>
    <p:sldId id="437" r:id="rId104"/>
    <p:sldId id="438" r:id="rId10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86218" autoAdjust="0"/>
  </p:normalViewPr>
  <p:slideViewPr>
    <p:cSldViewPr>
      <p:cViewPr varScale="1">
        <p:scale>
          <a:sx n="64" d="100"/>
          <a:sy n="64" d="100"/>
        </p:scale>
        <p:origin x="-12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3DBB7FE-423F-4975-A405-A8A6D95CD3FF}" type="datetimeFigureOut">
              <a:rPr lang="en-US" smtClean="0"/>
              <a:pPr/>
              <a:t>2/6/2012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81442F0-1CBC-4733-A86F-64527292165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30AA264-657B-48E0-B868-2C77A720CD0D}" type="datetimeFigureOut">
              <a:rPr lang="en-US" smtClean="0"/>
              <a:pPr/>
              <a:t>2/6/2012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B76B4E0-B26B-4415-9093-AF9A5E5855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76B4E0-B26B-4415-9093-AF9A5E5855A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err="1" smtClean="0"/>
              <a:t>Client_Input_Panel</a:t>
            </a:r>
            <a:r>
              <a:rPr lang="en-US" dirty="0" smtClean="0"/>
              <a:t>, </a:t>
            </a:r>
            <a:r>
              <a:rPr lang="en-US" dirty="0" err="1" smtClean="0"/>
              <a:t>Server_Consol</a:t>
            </a:r>
            <a:r>
              <a:rPr lang="en-US" dirty="0" smtClean="0"/>
              <a:t>, Display, </a:t>
            </a:r>
            <a:r>
              <a:rPr lang="en-US" dirty="0" err="1" smtClean="0"/>
              <a:t>Call_Output</a:t>
            </a:r>
            <a:r>
              <a:rPr lang="en-US" dirty="0" smtClean="0"/>
              <a:t>, </a:t>
            </a:r>
            <a:r>
              <a:rPr lang="en-US" dirty="0" err="1" smtClean="0"/>
              <a:t>User_Account</a:t>
            </a:r>
            <a:r>
              <a:rPr lang="en-US" dirty="0" smtClean="0"/>
              <a:t> – External activities of the system. These tasks are performed not by the systems but by other factors like operator entering the data etc.</a:t>
            </a:r>
          </a:p>
          <a:p>
            <a:pPr>
              <a:buFontTx/>
              <a:buChar char="•"/>
            </a:pPr>
            <a:r>
              <a:rPr lang="en-US" dirty="0" smtClean="0"/>
              <a:t>Client, MSC server, BS server – Internal activities of the system. They accept the input from the external activities and perform the required functions. The task may be assigning port# to the client, receiving and sending of frames etc.</a:t>
            </a:r>
          </a:p>
          <a:p>
            <a:pPr>
              <a:buFontTx/>
              <a:buChar char="•"/>
            </a:pPr>
            <a:r>
              <a:rPr lang="en-US" dirty="0" err="1" smtClean="0"/>
              <a:t>Mobile_Client_Control</a:t>
            </a:r>
            <a:r>
              <a:rPr lang="en-US" dirty="0" smtClean="0"/>
              <a:t>, </a:t>
            </a:r>
            <a:r>
              <a:rPr lang="en-US" dirty="0" err="1" smtClean="0"/>
              <a:t>MSC_Control</a:t>
            </a:r>
            <a:r>
              <a:rPr lang="en-US" dirty="0" smtClean="0"/>
              <a:t>, </a:t>
            </a:r>
            <a:r>
              <a:rPr lang="en-US" dirty="0" err="1" smtClean="0"/>
              <a:t>BS_Control</a:t>
            </a:r>
            <a:r>
              <a:rPr lang="en-US" dirty="0" smtClean="0"/>
              <a:t> – Control activity of the system. There behavior is explained in the </a:t>
            </a:r>
            <a:r>
              <a:rPr lang="en-US" dirty="0" err="1" smtClean="0"/>
              <a:t>statecharts</a:t>
            </a:r>
            <a:r>
              <a:rPr lang="en-US" dirty="0" smtClean="0"/>
              <a:t>.</a:t>
            </a:r>
            <a:endParaRPr lang="en-US" dirty="0"/>
          </a:p>
        </p:txBody>
      </p:sp>
      <p:sp>
        <p:nvSpPr>
          <p:cNvPr id="4" name="Slide Number Placeholder 3"/>
          <p:cNvSpPr>
            <a:spLocks noGrp="1"/>
          </p:cNvSpPr>
          <p:nvPr>
            <p:ph type="sldNum" sz="quarter" idx="10"/>
          </p:nvPr>
        </p:nvSpPr>
        <p:spPr/>
        <p:txBody>
          <a:bodyPr/>
          <a:lstStyle/>
          <a:p>
            <a:fld id="{AB76B4E0-B26B-4415-9093-AF9A5E5855AD}" type="slidenum">
              <a:rPr lang="en-US" smtClean="0"/>
              <a:pPr/>
              <a:t>54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figure shows the control behavior of </a:t>
            </a:r>
            <a:r>
              <a:rPr lang="en-US" dirty="0" err="1" smtClean="0"/>
              <a:t>Mobile_Client_Control</a:t>
            </a:r>
            <a:r>
              <a:rPr lang="en-US" dirty="0" smtClean="0"/>
              <a:t> (present in the previous slide).</a:t>
            </a:r>
          </a:p>
          <a:p>
            <a:pPr>
              <a:buFontTx/>
              <a:buChar char="•"/>
            </a:pPr>
            <a:r>
              <a:rPr lang="en-US" dirty="0" smtClean="0"/>
              <a:t>Shows the entire cycle of how client initiates a call, connects to the number he dialed, and all the operation until he has hung up the phone from the client’s perspective.</a:t>
            </a:r>
          </a:p>
          <a:p>
            <a:pPr>
              <a:buFontTx/>
              <a:buChar char="•"/>
            </a:pPr>
            <a:r>
              <a:rPr lang="en-US" dirty="0" smtClean="0"/>
              <a:t>The data on the transitions gives the various guard conditions and actions that take place upon when the condition evaluates to true. The data in “[]”  represents the guard conditions and the functions after the “/” represents the actions.</a:t>
            </a:r>
          </a:p>
          <a:p>
            <a:pPr>
              <a:buFontTx/>
              <a:buChar char="•"/>
            </a:pPr>
            <a:r>
              <a:rPr lang="en-US" dirty="0" smtClean="0"/>
              <a:t>The default entry state is: The client is Idle.</a:t>
            </a:r>
          </a:p>
          <a:p>
            <a:endParaRPr lang="en-US" dirty="0"/>
          </a:p>
        </p:txBody>
      </p:sp>
      <p:sp>
        <p:nvSpPr>
          <p:cNvPr id="4" name="Slide Number Placeholder 3"/>
          <p:cNvSpPr>
            <a:spLocks noGrp="1"/>
          </p:cNvSpPr>
          <p:nvPr>
            <p:ph type="sldNum" sz="quarter" idx="10"/>
          </p:nvPr>
        </p:nvSpPr>
        <p:spPr/>
        <p:txBody>
          <a:bodyPr/>
          <a:lstStyle/>
          <a:p>
            <a:fld id="{AB76B4E0-B26B-4415-9093-AF9A5E5855AD}" type="slidenum">
              <a:rPr lang="en-US" smtClean="0"/>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figure shows the control behavior of </a:t>
            </a:r>
            <a:r>
              <a:rPr lang="en-US" dirty="0" err="1" smtClean="0"/>
              <a:t>MSC_Control</a:t>
            </a:r>
            <a:r>
              <a:rPr lang="en-US" dirty="0" smtClean="0"/>
              <a:t> (present in the </a:t>
            </a:r>
            <a:r>
              <a:rPr lang="en-US" dirty="0" err="1" smtClean="0"/>
              <a:t>Activitychart</a:t>
            </a:r>
            <a:r>
              <a:rPr lang="en-US" dirty="0" smtClean="0"/>
              <a:t> slide).</a:t>
            </a:r>
          </a:p>
          <a:p>
            <a:pPr>
              <a:buFontTx/>
              <a:buChar char="•"/>
            </a:pPr>
            <a:r>
              <a:rPr lang="en-US" dirty="0" smtClean="0"/>
              <a:t>Shows the entire cycle of how MSC server listens to a request form the client.</a:t>
            </a:r>
          </a:p>
          <a:p>
            <a:pPr>
              <a:buFontTx/>
              <a:buChar char="•"/>
            </a:pPr>
            <a:r>
              <a:rPr lang="en-US" dirty="0" smtClean="0"/>
              <a:t>If the MSC server has a free port#, it assigns it to the client and listens on that port.</a:t>
            </a:r>
          </a:p>
          <a:p>
            <a:pPr>
              <a:buFontTx/>
              <a:buChar char="•"/>
            </a:pPr>
            <a:r>
              <a:rPr lang="en-US" dirty="0" smtClean="0"/>
              <a:t>As and when the client hangs up the phone, the MSC server closes that socket connection and assigns it to new one as the request from client is received.</a:t>
            </a:r>
          </a:p>
          <a:p>
            <a:endParaRPr lang="en-US" dirty="0"/>
          </a:p>
        </p:txBody>
      </p:sp>
      <p:sp>
        <p:nvSpPr>
          <p:cNvPr id="4" name="Slide Number Placeholder 3"/>
          <p:cNvSpPr>
            <a:spLocks noGrp="1"/>
          </p:cNvSpPr>
          <p:nvPr>
            <p:ph type="sldNum" sz="quarter" idx="10"/>
          </p:nvPr>
        </p:nvSpPr>
        <p:spPr/>
        <p:txBody>
          <a:bodyPr/>
          <a:lstStyle/>
          <a:p>
            <a:fld id="{AB76B4E0-B26B-4415-9093-AF9A5E5855AD}" type="slidenum">
              <a:rPr lang="en-US" smtClean="0"/>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figure shows the control behavior of </a:t>
            </a:r>
            <a:r>
              <a:rPr lang="en-US" dirty="0" err="1" smtClean="0"/>
              <a:t>BS_Control</a:t>
            </a:r>
            <a:r>
              <a:rPr lang="en-US" dirty="0" smtClean="0"/>
              <a:t> (present in the </a:t>
            </a:r>
            <a:r>
              <a:rPr lang="en-US" dirty="0" err="1" smtClean="0"/>
              <a:t>Activitychart</a:t>
            </a:r>
            <a:r>
              <a:rPr lang="en-US" dirty="0" smtClean="0"/>
              <a:t> slide).</a:t>
            </a:r>
          </a:p>
          <a:p>
            <a:pPr>
              <a:buFontTx/>
              <a:buChar char="•"/>
            </a:pPr>
            <a:r>
              <a:rPr lang="en-US" dirty="0" smtClean="0"/>
              <a:t>The figure shows the super state </a:t>
            </a:r>
            <a:r>
              <a:rPr lang="en-US" dirty="0" err="1" smtClean="0"/>
              <a:t>BS_Listening</a:t>
            </a:r>
            <a:r>
              <a:rPr lang="en-US" dirty="0" smtClean="0"/>
              <a:t>. This checks the conditions that the client is receiving a frame from BS every 50ms.</a:t>
            </a:r>
          </a:p>
          <a:p>
            <a:pPr>
              <a:buFontTx/>
              <a:buChar char="•"/>
            </a:pPr>
            <a:r>
              <a:rPr lang="en-US" dirty="0" smtClean="0"/>
              <a:t>Once the connection has been established the messages are sent to-and-fro between the client BS-Control and client.</a:t>
            </a:r>
          </a:p>
          <a:p>
            <a:endParaRPr lang="en-US" dirty="0"/>
          </a:p>
        </p:txBody>
      </p:sp>
      <p:sp>
        <p:nvSpPr>
          <p:cNvPr id="4" name="Slide Number Placeholder 3"/>
          <p:cNvSpPr>
            <a:spLocks noGrp="1"/>
          </p:cNvSpPr>
          <p:nvPr>
            <p:ph type="sldNum" sz="quarter" idx="10"/>
          </p:nvPr>
        </p:nvSpPr>
        <p:spPr/>
        <p:txBody>
          <a:bodyPr/>
          <a:lstStyle/>
          <a:p>
            <a:fld id="{AB76B4E0-B26B-4415-9093-AF9A5E5855AD}" type="slidenum">
              <a:rPr lang="en-US" smtClean="0"/>
              <a:pPr/>
              <a:t>57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189359-BA39-4FF5-8F2D-51AE24F48850}" type="datetime1">
              <a:rPr lang="en-US" smtClean="0"/>
              <a:pPr/>
              <a:t>2/6/2012</a:t>
            </a:fld>
            <a:endParaRPr lang="en-US"/>
          </a:p>
        </p:txBody>
      </p:sp>
      <p:sp>
        <p:nvSpPr>
          <p:cNvPr id="5" name="Footer Placeholder 4"/>
          <p:cNvSpPr>
            <a:spLocks noGrp="1"/>
          </p:cNvSpPr>
          <p:nvPr>
            <p:ph type="ftr" sz="quarter" idx="11"/>
          </p:nvPr>
        </p:nvSpPr>
        <p:spPr>
          <a:xfrm>
            <a:off x="2705100" y="6356350"/>
            <a:ext cx="4838700" cy="365125"/>
          </a:xfrm>
        </p:spPr>
        <p:txBody>
          <a:bodyPr/>
          <a:lstStyle>
            <a:lvl1pPr>
              <a:defRPr sz="1400"/>
            </a:lvl1pPr>
          </a:lstStyle>
          <a:p>
            <a:r>
              <a:rPr lang="en-US" dirty="0" err="1" smtClean="0"/>
              <a:t>ECE</a:t>
            </a:r>
            <a:r>
              <a:rPr lang="en-US" dirty="0" smtClean="0"/>
              <a:t> 470 (</a:t>
            </a:r>
            <a:r>
              <a:rPr lang="en-US" dirty="0" err="1" smtClean="0"/>
              <a:t>F08</a:t>
            </a:r>
            <a:r>
              <a:rPr lang="en-US" dirty="0" smtClean="0"/>
              <a:t>) - Digital Design II - © </a:t>
            </a:r>
            <a:r>
              <a:rPr lang="en-US" dirty="0" err="1" smtClean="0"/>
              <a:t>Cristinel</a:t>
            </a:r>
            <a:r>
              <a:rPr lang="en-US" dirty="0" smtClean="0"/>
              <a:t> </a:t>
            </a:r>
            <a:r>
              <a:rPr lang="en-US" dirty="0" err="1" smtClean="0"/>
              <a:t>Ababei</a:t>
            </a:r>
            <a:endParaRPr lang="en-US" dirty="0"/>
          </a:p>
        </p:txBody>
      </p:sp>
      <p:sp>
        <p:nvSpPr>
          <p:cNvPr id="6" name="Slide Number Placeholder 5"/>
          <p:cNvSpPr>
            <a:spLocks noGrp="1"/>
          </p:cNvSpPr>
          <p:nvPr>
            <p:ph type="sldNum" sz="quarter" idx="12"/>
          </p:nvPr>
        </p:nvSpPr>
        <p:spPr/>
        <p:txBody>
          <a:bodyPr/>
          <a:lstStyle>
            <a:lvl1pPr>
              <a:defRPr sz="1400"/>
            </a:lvl1pPr>
          </a:lstStyle>
          <a:p>
            <a:fld id="{A13A2B9E-B16C-4C43-A38A-022099A1C25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3205F-9B91-4848-8C68-7365660F3243}" type="datetime1">
              <a:rPr lang="en-US" smtClean="0"/>
              <a:pPr/>
              <a:t>2/6/2012</a:t>
            </a:fld>
            <a:endParaRPr lang="en-US"/>
          </a:p>
        </p:txBody>
      </p:sp>
      <p:sp>
        <p:nvSpPr>
          <p:cNvPr id="5" name="Footer Placeholder 4"/>
          <p:cNvSpPr>
            <a:spLocks noGrp="1"/>
          </p:cNvSpPr>
          <p:nvPr>
            <p:ph type="ftr" sz="quarter" idx="11"/>
          </p:nvPr>
        </p:nvSpPr>
        <p:spPr/>
        <p:txBody>
          <a:bodyPr/>
          <a:lstStyle/>
          <a:p>
            <a:r>
              <a:rPr lang="en-US" smtClean="0"/>
              <a:t>ECE 470 (F08) - Digital Design II - © Cristinel Ababei</a:t>
            </a:r>
            <a:endParaRPr lang="en-US"/>
          </a:p>
        </p:txBody>
      </p:sp>
      <p:sp>
        <p:nvSpPr>
          <p:cNvPr id="6" name="Slide Number Placeholder 5"/>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6D8A1-7F32-4CAB-ABEF-B8CF32E512DE}" type="datetime1">
              <a:rPr lang="en-US" smtClean="0"/>
              <a:pPr/>
              <a:t>2/6/2012</a:t>
            </a:fld>
            <a:endParaRPr lang="en-US"/>
          </a:p>
        </p:txBody>
      </p:sp>
      <p:sp>
        <p:nvSpPr>
          <p:cNvPr id="5" name="Footer Placeholder 4"/>
          <p:cNvSpPr>
            <a:spLocks noGrp="1"/>
          </p:cNvSpPr>
          <p:nvPr>
            <p:ph type="ftr" sz="quarter" idx="11"/>
          </p:nvPr>
        </p:nvSpPr>
        <p:spPr/>
        <p:txBody>
          <a:bodyPr/>
          <a:lstStyle/>
          <a:p>
            <a:r>
              <a:rPr lang="en-US" smtClean="0"/>
              <a:t>ECE 470 (F08) - Digital Design II - © Cristinel Ababei</a:t>
            </a:r>
            <a:endParaRPr lang="en-US"/>
          </a:p>
        </p:txBody>
      </p:sp>
      <p:sp>
        <p:nvSpPr>
          <p:cNvPr id="6" name="Slide Number Placeholder 5"/>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5227ED6-210F-42E6-BB44-F13950AB4587}" type="datetime1">
              <a:rPr lang="en-US" smtClean="0"/>
              <a:pPr/>
              <a:t>2/6/2012</a:t>
            </a:fld>
            <a:endParaRPr lang="en-US"/>
          </a:p>
        </p:txBody>
      </p:sp>
      <p:sp>
        <p:nvSpPr>
          <p:cNvPr id="5" name="Footer Placeholder 4"/>
          <p:cNvSpPr>
            <a:spLocks noGrp="1"/>
          </p:cNvSpPr>
          <p:nvPr>
            <p:ph type="ftr" sz="quarter" idx="11"/>
          </p:nvPr>
        </p:nvSpPr>
        <p:spPr>
          <a:xfrm>
            <a:off x="2705100" y="6356350"/>
            <a:ext cx="4914900" cy="365125"/>
          </a:xfrm>
        </p:spPr>
        <p:txBody>
          <a:bodyPr/>
          <a:lstStyle>
            <a:lvl1pPr>
              <a:defRPr sz="1400"/>
            </a:lvl1pPr>
          </a:lstStyle>
          <a:p>
            <a:r>
              <a:rPr lang="en-US" smtClean="0"/>
              <a:t>ECE 470 (F08) - Digital Design II - © Cristinel Ababei</a:t>
            </a:r>
            <a:endParaRPr lang="en-US" dirty="0"/>
          </a:p>
        </p:txBody>
      </p:sp>
      <p:sp>
        <p:nvSpPr>
          <p:cNvPr id="6" name="Slide Number Placeholder 5"/>
          <p:cNvSpPr>
            <a:spLocks noGrp="1"/>
          </p:cNvSpPr>
          <p:nvPr>
            <p:ph type="sldNum" sz="quarter" idx="12"/>
          </p:nvPr>
        </p:nvSpPr>
        <p:spPr/>
        <p:txBody>
          <a:bodyPr/>
          <a:lstStyle>
            <a:lvl1pPr>
              <a:defRPr sz="1400"/>
            </a:lvl1pPr>
          </a:lstStyle>
          <a:p>
            <a:fld id="{A13A2B9E-B16C-4C43-A38A-022099A1C25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EDB1A-F10E-4097-B69D-21385E637CCD}" type="datetime1">
              <a:rPr lang="en-US" smtClean="0"/>
              <a:pPr/>
              <a:t>2/6/2012</a:t>
            </a:fld>
            <a:endParaRPr lang="en-US"/>
          </a:p>
        </p:txBody>
      </p:sp>
      <p:sp>
        <p:nvSpPr>
          <p:cNvPr id="5" name="Footer Placeholder 4"/>
          <p:cNvSpPr>
            <a:spLocks noGrp="1"/>
          </p:cNvSpPr>
          <p:nvPr>
            <p:ph type="ftr" sz="quarter" idx="11"/>
          </p:nvPr>
        </p:nvSpPr>
        <p:spPr/>
        <p:txBody>
          <a:bodyPr/>
          <a:lstStyle/>
          <a:p>
            <a:r>
              <a:rPr lang="en-US" smtClean="0"/>
              <a:t>ECE 470 (F08) - Digital Design II - © Cristinel Ababei</a:t>
            </a:r>
            <a:endParaRPr lang="en-US"/>
          </a:p>
        </p:txBody>
      </p:sp>
      <p:sp>
        <p:nvSpPr>
          <p:cNvPr id="6" name="Slide Number Placeholder 5"/>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982F5E-3CFC-4FA1-BC54-3ED5922E14FC}" type="datetime1">
              <a:rPr lang="en-US" smtClean="0"/>
              <a:pPr/>
              <a:t>2/6/2012</a:t>
            </a:fld>
            <a:endParaRPr lang="en-US"/>
          </a:p>
        </p:txBody>
      </p:sp>
      <p:sp>
        <p:nvSpPr>
          <p:cNvPr id="6" name="Footer Placeholder 5"/>
          <p:cNvSpPr>
            <a:spLocks noGrp="1"/>
          </p:cNvSpPr>
          <p:nvPr>
            <p:ph type="ftr" sz="quarter" idx="11"/>
          </p:nvPr>
        </p:nvSpPr>
        <p:spPr/>
        <p:txBody>
          <a:bodyPr/>
          <a:lstStyle/>
          <a:p>
            <a:r>
              <a:rPr lang="en-US" smtClean="0"/>
              <a:t>ECE 470 (F08) - Digital Design II - © Cristinel Ababei</a:t>
            </a:r>
            <a:endParaRPr lang="en-US"/>
          </a:p>
        </p:txBody>
      </p:sp>
      <p:sp>
        <p:nvSpPr>
          <p:cNvPr id="7" name="Slide Number Placeholder 6"/>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F7C110-38CE-4BFC-9A03-86FA5A15BF29}" type="datetime1">
              <a:rPr lang="en-US" smtClean="0"/>
              <a:pPr/>
              <a:t>2/6/2012</a:t>
            </a:fld>
            <a:endParaRPr lang="en-US"/>
          </a:p>
        </p:txBody>
      </p:sp>
      <p:sp>
        <p:nvSpPr>
          <p:cNvPr id="8" name="Footer Placeholder 7"/>
          <p:cNvSpPr>
            <a:spLocks noGrp="1"/>
          </p:cNvSpPr>
          <p:nvPr>
            <p:ph type="ftr" sz="quarter" idx="11"/>
          </p:nvPr>
        </p:nvSpPr>
        <p:spPr/>
        <p:txBody>
          <a:bodyPr/>
          <a:lstStyle/>
          <a:p>
            <a:r>
              <a:rPr lang="en-US" smtClean="0"/>
              <a:t>ECE 470 (F08) - Digital Design II - © Cristinel Ababei</a:t>
            </a:r>
            <a:endParaRPr lang="en-US"/>
          </a:p>
        </p:txBody>
      </p:sp>
      <p:sp>
        <p:nvSpPr>
          <p:cNvPr id="9" name="Slide Number Placeholder 8"/>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375DDE-029B-43A3-B41C-81E311858F25}" type="datetime1">
              <a:rPr lang="en-US" smtClean="0"/>
              <a:pPr/>
              <a:t>2/6/2012</a:t>
            </a:fld>
            <a:endParaRPr lang="en-US"/>
          </a:p>
        </p:txBody>
      </p:sp>
      <p:sp>
        <p:nvSpPr>
          <p:cNvPr id="4" name="Footer Placeholder 3"/>
          <p:cNvSpPr>
            <a:spLocks noGrp="1"/>
          </p:cNvSpPr>
          <p:nvPr>
            <p:ph type="ftr" sz="quarter" idx="11"/>
          </p:nvPr>
        </p:nvSpPr>
        <p:spPr>
          <a:xfrm>
            <a:off x="2705100" y="6356350"/>
            <a:ext cx="3733800" cy="365125"/>
          </a:xfrm>
        </p:spPr>
        <p:txBody>
          <a:bodyPr/>
          <a:lstStyle/>
          <a:p>
            <a:r>
              <a:rPr lang="en-US" dirty="0" err="1" smtClean="0"/>
              <a:t>ECE</a:t>
            </a:r>
            <a:r>
              <a:rPr lang="en-US" dirty="0" smtClean="0"/>
              <a:t> 470 (</a:t>
            </a:r>
            <a:r>
              <a:rPr lang="en-US" dirty="0" err="1" smtClean="0"/>
              <a:t>F08</a:t>
            </a:r>
            <a:r>
              <a:rPr lang="en-US" dirty="0" smtClean="0"/>
              <a:t>) - Digital Design II - © </a:t>
            </a:r>
            <a:r>
              <a:rPr lang="en-US" dirty="0" err="1" smtClean="0"/>
              <a:t>Cristinel</a:t>
            </a:r>
            <a:r>
              <a:rPr lang="en-US" dirty="0" smtClean="0"/>
              <a:t> </a:t>
            </a:r>
            <a:r>
              <a:rPr lang="en-US" dirty="0" err="1" smtClean="0"/>
              <a:t>Ababei</a:t>
            </a:r>
            <a:endParaRPr lang="en-US" dirty="0"/>
          </a:p>
        </p:txBody>
      </p:sp>
      <p:sp>
        <p:nvSpPr>
          <p:cNvPr id="5" name="Slide Number Placeholder 4"/>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F8329-2613-4D26-A378-B225A4499CB1}" type="datetime1">
              <a:rPr lang="en-US" smtClean="0"/>
              <a:pPr/>
              <a:t>2/6/2012</a:t>
            </a:fld>
            <a:endParaRPr lang="en-US"/>
          </a:p>
        </p:txBody>
      </p:sp>
      <p:sp>
        <p:nvSpPr>
          <p:cNvPr id="3" name="Footer Placeholder 2"/>
          <p:cNvSpPr>
            <a:spLocks noGrp="1"/>
          </p:cNvSpPr>
          <p:nvPr>
            <p:ph type="ftr" sz="quarter" idx="11"/>
          </p:nvPr>
        </p:nvSpPr>
        <p:spPr/>
        <p:txBody>
          <a:bodyPr/>
          <a:lstStyle/>
          <a:p>
            <a:r>
              <a:rPr lang="en-US" smtClean="0"/>
              <a:t>ECE 470 (F08) - Digital Design II - © Cristinel Ababei</a:t>
            </a:r>
            <a:endParaRPr lang="en-US"/>
          </a:p>
        </p:txBody>
      </p:sp>
      <p:sp>
        <p:nvSpPr>
          <p:cNvPr id="4" name="Slide Number Placeholder 3"/>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78803-FA72-4CC5-845E-AF6DC6F85C6F}" type="datetime1">
              <a:rPr lang="en-US" smtClean="0"/>
              <a:pPr/>
              <a:t>2/6/2012</a:t>
            </a:fld>
            <a:endParaRPr lang="en-US"/>
          </a:p>
        </p:txBody>
      </p:sp>
      <p:sp>
        <p:nvSpPr>
          <p:cNvPr id="6" name="Footer Placeholder 5"/>
          <p:cNvSpPr>
            <a:spLocks noGrp="1"/>
          </p:cNvSpPr>
          <p:nvPr>
            <p:ph type="ftr" sz="quarter" idx="11"/>
          </p:nvPr>
        </p:nvSpPr>
        <p:spPr/>
        <p:txBody>
          <a:bodyPr/>
          <a:lstStyle/>
          <a:p>
            <a:r>
              <a:rPr lang="en-US" smtClean="0"/>
              <a:t>ECE 470 (F08) - Digital Design II - © Cristinel Ababei</a:t>
            </a:r>
            <a:endParaRPr lang="en-US"/>
          </a:p>
        </p:txBody>
      </p:sp>
      <p:sp>
        <p:nvSpPr>
          <p:cNvPr id="7" name="Slide Number Placeholder 6"/>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7DC62-8CE3-4F98-8C1E-FDC745AAE106}" type="datetime1">
              <a:rPr lang="en-US" smtClean="0"/>
              <a:pPr/>
              <a:t>2/6/2012</a:t>
            </a:fld>
            <a:endParaRPr lang="en-US"/>
          </a:p>
        </p:txBody>
      </p:sp>
      <p:sp>
        <p:nvSpPr>
          <p:cNvPr id="6" name="Footer Placeholder 5"/>
          <p:cNvSpPr>
            <a:spLocks noGrp="1"/>
          </p:cNvSpPr>
          <p:nvPr>
            <p:ph type="ftr" sz="quarter" idx="11"/>
          </p:nvPr>
        </p:nvSpPr>
        <p:spPr/>
        <p:txBody>
          <a:bodyPr/>
          <a:lstStyle/>
          <a:p>
            <a:r>
              <a:rPr lang="en-US" smtClean="0"/>
              <a:t>ECE 470 (F08) - Digital Design II - © Cristinel Ababei</a:t>
            </a:r>
            <a:endParaRPr lang="en-US"/>
          </a:p>
        </p:txBody>
      </p:sp>
      <p:sp>
        <p:nvSpPr>
          <p:cNvPr id="7" name="Slide Number Placeholder 6"/>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66172-A67B-4D08-B9C4-1B509422C2FE}" type="datetime1">
              <a:rPr lang="en-US" smtClean="0"/>
              <a:pPr/>
              <a:t>2/6/2012</a:t>
            </a:fld>
            <a:endParaRPr lang="en-US"/>
          </a:p>
        </p:txBody>
      </p:sp>
      <p:sp>
        <p:nvSpPr>
          <p:cNvPr id="5" name="Footer Placeholder 4"/>
          <p:cNvSpPr>
            <a:spLocks noGrp="1"/>
          </p:cNvSpPr>
          <p:nvPr>
            <p:ph type="ftr" sz="quarter" idx="3"/>
          </p:nvPr>
        </p:nvSpPr>
        <p:spPr>
          <a:xfrm>
            <a:off x="2743200" y="6356350"/>
            <a:ext cx="48387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US" dirty="0" err="1" smtClean="0"/>
              <a:t>ECE</a:t>
            </a:r>
            <a:r>
              <a:rPr lang="en-US" dirty="0" smtClean="0"/>
              <a:t> 470 (</a:t>
            </a:r>
            <a:r>
              <a:rPr lang="en-US" dirty="0" err="1" smtClean="0"/>
              <a:t>F08</a:t>
            </a:r>
            <a:r>
              <a:rPr lang="en-US" dirty="0" smtClean="0"/>
              <a:t>) - Digital Design II - © </a:t>
            </a:r>
            <a:r>
              <a:rPr lang="en-US" dirty="0" err="1" smtClean="0"/>
              <a:t>Cristinel</a:t>
            </a:r>
            <a:r>
              <a:rPr lang="en-US" dirty="0" smtClean="0"/>
              <a:t> </a:t>
            </a:r>
            <a:r>
              <a:rPr lang="en-US" dirty="0" err="1" smtClean="0"/>
              <a:t>Ababei</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A13A2B9E-B16C-4C43-A38A-022099A1C2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ls12-www.cs.tu-dortmund.de/daes/media/documents/staff/marwedel/es-book/slides11/es-marw-2.06-discrete-event.ppt"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mesl.ucsd.edu/spark" TargetMode="External"/><Relationship Id="rId2" Type="http://schemas.openxmlformats.org/officeDocument/2006/relationships/hyperlink" Target="http://www.cecs.uci.edu/~cad/sce.html" TargetMode="External"/><Relationship Id="rId1" Type="http://schemas.openxmlformats.org/officeDocument/2006/relationships/slideLayout" Target="../slideLayouts/slideLayout2.xml"/><Relationship Id="rId4" Type="http://schemas.openxmlformats.org/officeDocument/2006/relationships/hyperlink" Target="http://www.esterel-technologies.com/" TargetMode="External"/></Relationships>
</file>

<file path=ppt/slides/_rels/slide10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0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hess.eecs.berkeley.edu/design/2010/mocFSM-CFSM.pdf" TargetMode="External"/><Relationship Id="rId2" Type="http://schemas.openxmlformats.org/officeDocument/2006/relationships/hyperlink" Target="http://ls12-www.cs.tu-dortmund.de/daes/media/documents/staff/marwedel/es-book/slides10/es-marw-2.02-fsm.pp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edn.embarcadero.com/article/31863" TargetMode="External"/><Relationship Id="rId2" Type="http://schemas.openxmlformats.org/officeDocument/2006/relationships/hyperlink" Target="http://www.uml.or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01.ibm.com/software/rationa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theory.stanford.edu/~rvg/process.html" TargetMode="External"/><Relationship Id="rId2" Type="http://schemas.openxmlformats.org/officeDocument/2006/relationships/hyperlink" Target="http://esd.cs.ucr.edu/slides/ch8_011702.ppt"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itu.ch/" TargetMode="External"/><Relationship Id="rId2" Type="http://schemas.openxmlformats.org/officeDocument/2006/relationships/hyperlink" Target="http://ls12-www.cs.tu-dortmund.de/daes/media/documents/staff/marwedel/es-book/slides10/es-marw-2.03-sdl-df.ppt" TargetMode="External"/><Relationship Id="rId1" Type="http://schemas.openxmlformats.org/officeDocument/2006/relationships/slideLayout" Target="../slideLayouts/slideLayout2.xml"/><Relationship Id="rId4" Type="http://schemas.openxmlformats.org/officeDocument/2006/relationships/hyperlink" Target="http://www.sdl-forum.org/"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www.accellera.org/downloads/standards/system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www.doulos.com/knowhow/systemc/tutorial" TargetMode="External"/><Relationship Id="rId3" Type="http://schemas.openxmlformats.org/officeDocument/2006/relationships/hyperlink" Target="http://www.systemc-ams.org/" TargetMode="External"/><Relationship Id="rId7" Type="http://schemas.openxmlformats.org/officeDocument/2006/relationships/hyperlink" Target="http://www.ht-lab.com/howto/vh2sc_tut/vh2sc_tut.html" TargetMode="External"/><Relationship Id="rId2" Type="http://schemas.openxmlformats.org/officeDocument/2006/relationships/hyperlink" Target="http://www.systemc.org/home" TargetMode="External"/><Relationship Id="rId1" Type="http://schemas.openxmlformats.org/officeDocument/2006/relationships/slideLayout" Target="../slideLayouts/slideLayout2.xml"/><Relationship Id="rId6" Type="http://schemas.openxmlformats.org/officeDocument/2006/relationships/hyperlink" Target="http://www.asic-world.com/systemc/tutorial.html" TargetMode="External"/><Relationship Id="rId5" Type="http://schemas.openxmlformats.org/officeDocument/2006/relationships/hyperlink" Target="http://www-ti.informatik.uni-tuebingen.de/~systemc" TargetMode="External"/><Relationship Id="rId4" Type="http://schemas.openxmlformats.org/officeDocument/2006/relationships/hyperlink" Target="http://www.engr.colostate.edu/~sudeep/teaching/ppt/lec03_sysc_tutorial.ppt"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cecs.uci.edu/~specc" TargetMode="External"/><Relationship Id="rId2" Type="http://schemas.openxmlformats.org/officeDocument/2006/relationships/hyperlink" Target="http://www.cecs.uci.edu/~gajski" TargetMode="External"/><Relationship Id="rId1" Type="http://schemas.openxmlformats.org/officeDocument/2006/relationships/slideLayout" Target="../slideLayouts/slideLayout2.xml"/><Relationship Id="rId4" Type="http://schemas.openxmlformats.org/officeDocument/2006/relationships/hyperlink" Target="http://ls12-www.cs.tu-dortmund.de/daes/en/daes/mitarbeiter/prof-dr-peter-marwedel/embedded-system-text-book/slides/slides-2011.html"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09801"/>
            <a:ext cx="8610600" cy="1638299"/>
          </a:xfrm>
        </p:spPr>
        <p:txBody>
          <a:bodyPr>
            <a:normAutofit/>
          </a:bodyPr>
          <a:lstStyle/>
          <a:p>
            <a:r>
              <a:rPr lang="en-US" sz="3200" dirty="0" smtClean="0"/>
              <a:t>ECE-777 System Level Design and Automation</a:t>
            </a:r>
            <a:br>
              <a:rPr lang="en-US" sz="3200" dirty="0" smtClean="0"/>
            </a:br>
            <a:r>
              <a:rPr lang="en-US" sz="3200" dirty="0" smtClean="0">
                <a:solidFill>
                  <a:srgbClr val="3333FF"/>
                </a:solidFill>
              </a:rPr>
              <a:t>Specification languages</a:t>
            </a:r>
            <a:endParaRPr lang="en-US" sz="3200" dirty="0">
              <a:solidFill>
                <a:srgbClr val="3333FF"/>
              </a:solidFill>
            </a:endParaRPr>
          </a:p>
        </p:txBody>
      </p:sp>
      <p:sp>
        <p:nvSpPr>
          <p:cNvPr id="4" name="Slide Number Placeholder 3"/>
          <p:cNvSpPr>
            <a:spLocks noGrp="1"/>
          </p:cNvSpPr>
          <p:nvPr>
            <p:ph type="sldNum" sz="quarter" idx="12"/>
          </p:nvPr>
        </p:nvSpPr>
        <p:spPr/>
        <p:txBody>
          <a:bodyPr/>
          <a:lstStyle/>
          <a:p>
            <a:fld id="{A13A2B9E-B16C-4C43-A38A-022099A1C25F}" type="slidenum">
              <a:rPr lang="en-US" smtClean="0"/>
              <a:pPr/>
              <a:t>1</a:t>
            </a:fld>
            <a:endParaRPr lang="en-US" dirty="0"/>
          </a:p>
        </p:txBody>
      </p:sp>
      <p:sp>
        <p:nvSpPr>
          <p:cNvPr id="5" name="TextBox 4"/>
          <p:cNvSpPr txBox="1"/>
          <p:nvPr/>
        </p:nvSpPr>
        <p:spPr>
          <a:xfrm>
            <a:off x="685800" y="4648200"/>
            <a:ext cx="7886700" cy="1015663"/>
          </a:xfrm>
          <a:prstGeom prst="rect">
            <a:avLst/>
          </a:prstGeom>
          <a:noFill/>
        </p:spPr>
        <p:txBody>
          <a:bodyPr wrap="square" rtlCol="0">
            <a:spAutoFit/>
          </a:bodyPr>
          <a:lstStyle/>
          <a:p>
            <a:pPr lvl="0" algn="ctr"/>
            <a:r>
              <a:rPr lang="en-US" sz="2000" b="1" dirty="0" err="1" smtClean="0">
                <a:solidFill>
                  <a:srgbClr val="33CC33"/>
                </a:solidFill>
              </a:rPr>
              <a:t>Cristinel</a:t>
            </a:r>
            <a:r>
              <a:rPr lang="en-US" sz="2000" b="1" dirty="0" smtClean="0">
                <a:solidFill>
                  <a:srgbClr val="33CC33"/>
                </a:solidFill>
              </a:rPr>
              <a:t> </a:t>
            </a:r>
            <a:r>
              <a:rPr lang="en-US" sz="2000" b="1" dirty="0" err="1" smtClean="0">
                <a:solidFill>
                  <a:srgbClr val="33CC33"/>
                </a:solidFill>
              </a:rPr>
              <a:t>Ababei</a:t>
            </a:r>
            <a:endParaRPr lang="en-US" sz="2000" b="1" dirty="0" smtClean="0">
              <a:solidFill>
                <a:srgbClr val="33CC33"/>
              </a:solidFill>
            </a:endParaRPr>
          </a:p>
          <a:p>
            <a:pPr lvl="0" algn="ctr"/>
            <a:r>
              <a:rPr lang="en-US" sz="2000" b="1" dirty="0" smtClean="0">
                <a:solidFill>
                  <a:srgbClr val="33CC33"/>
                </a:solidFill>
              </a:rPr>
              <a:t>Electrical and Computer Department, North Dakota State University</a:t>
            </a:r>
          </a:p>
          <a:p>
            <a:pPr lvl="0" algn="ctr"/>
            <a:r>
              <a:rPr lang="en-US" sz="2000" b="1" dirty="0" smtClean="0">
                <a:solidFill>
                  <a:srgbClr val="33CC33"/>
                </a:solidFill>
              </a:rPr>
              <a:t>Spring </a:t>
            </a:r>
            <a:r>
              <a:rPr lang="en-US" sz="2000" b="1" dirty="0" smtClean="0">
                <a:solidFill>
                  <a:srgbClr val="33CC33"/>
                </a:solidFill>
              </a:rPr>
              <a:t>2012</a:t>
            </a:r>
            <a:endParaRPr lang="en-US" sz="2000" b="1" dirty="0" smtClean="0">
              <a:solidFill>
                <a:srgbClr val="33CC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normAutofit fontScale="90000"/>
          </a:bodyPr>
          <a:lstStyle/>
          <a:p>
            <a:r>
              <a:rPr lang="en-US" dirty="0" err="1" smtClean="0"/>
              <a:t>Harel</a:t>
            </a:r>
            <a:r>
              <a:rPr lang="en-US" dirty="0" smtClean="0"/>
              <a:t> </a:t>
            </a:r>
            <a:r>
              <a:rPr lang="en-US" dirty="0" err="1" smtClean="0"/>
              <a:t>Statecharts</a:t>
            </a:r>
            <a:endParaRPr lang="en-US" dirty="0"/>
          </a:p>
        </p:txBody>
      </p:sp>
      <p:sp>
        <p:nvSpPr>
          <p:cNvPr id="4" name="Content Placeholder 3"/>
          <p:cNvSpPr>
            <a:spLocks noGrp="1"/>
          </p:cNvSpPr>
          <p:nvPr>
            <p:ph idx="1"/>
          </p:nvPr>
        </p:nvSpPr>
        <p:spPr>
          <a:xfrm>
            <a:off x="228600" y="1066800"/>
            <a:ext cx="8724900" cy="5486400"/>
          </a:xfrm>
        </p:spPr>
        <p:txBody>
          <a:bodyPr>
            <a:normAutofit fontScale="77500" lnSpcReduction="20000"/>
          </a:bodyPr>
          <a:lstStyle/>
          <a:p>
            <a:r>
              <a:rPr lang="en-US" dirty="0" smtClean="0"/>
              <a:t>Introduced by David </a:t>
            </a:r>
            <a:r>
              <a:rPr lang="en-US" dirty="0" err="1" smtClean="0"/>
              <a:t>Harel</a:t>
            </a:r>
            <a:r>
              <a:rPr lang="en-US" dirty="0" smtClean="0"/>
              <a:t> in 1987 - provide compact and expressive visual formalisms for reactive systems.</a:t>
            </a:r>
          </a:p>
          <a:p>
            <a:r>
              <a:rPr lang="en-US" dirty="0" smtClean="0"/>
              <a:t>What are </a:t>
            </a:r>
            <a:r>
              <a:rPr lang="en-US" dirty="0" err="1" smtClean="0"/>
              <a:t>Statecharts</a:t>
            </a:r>
            <a:r>
              <a:rPr lang="en-US" dirty="0" smtClean="0"/>
              <a:t>?</a:t>
            </a:r>
          </a:p>
          <a:p>
            <a:pPr lvl="1"/>
            <a:r>
              <a:rPr lang="en-US" dirty="0" smtClean="0"/>
              <a:t>Viewed as both </a:t>
            </a:r>
            <a:r>
              <a:rPr lang="en-US" b="1" dirty="0" smtClean="0"/>
              <a:t>model</a:t>
            </a:r>
            <a:r>
              <a:rPr lang="en-US" dirty="0" smtClean="0"/>
              <a:t> and graphical specification </a:t>
            </a:r>
            <a:r>
              <a:rPr lang="en-US" b="1" dirty="0" smtClean="0"/>
              <a:t>language</a:t>
            </a:r>
            <a:r>
              <a:rPr lang="en-US" dirty="0" smtClean="0"/>
              <a:t>.</a:t>
            </a:r>
          </a:p>
          <a:p>
            <a:pPr lvl="1"/>
            <a:r>
              <a:rPr lang="en-US" dirty="0" smtClean="0"/>
              <a:t>Describe communicating finite state machines - Visual formalism for describing states &amp; transitions in modular fashion.</a:t>
            </a:r>
          </a:p>
          <a:p>
            <a:r>
              <a:rPr lang="en-US" dirty="0" smtClean="0"/>
              <a:t>What is the purpose of using </a:t>
            </a:r>
            <a:r>
              <a:rPr lang="en-US" dirty="0" err="1" smtClean="0"/>
              <a:t>Statecharts</a:t>
            </a:r>
            <a:r>
              <a:rPr lang="en-US" dirty="0" smtClean="0"/>
              <a:t>?</a:t>
            </a:r>
          </a:p>
          <a:p>
            <a:pPr lvl="1"/>
            <a:r>
              <a:rPr lang="en-US" dirty="0" smtClean="0"/>
              <a:t>To suppress and organize detail. </a:t>
            </a:r>
          </a:p>
          <a:p>
            <a:pPr lvl="1"/>
            <a:r>
              <a:rPr lang="en-US" dirty="0" smtClean="0"/>
              <a:t>Best if graphical. The clarity they provide can be lost if they are represented in tabular form. </a:t>
            </a:r>
          </a:p>
          <a:p>
            <a:pPr lvl="1"/>
            <a:r>
              <a:rPr lang="en-US" dirty="0" smtClean="0"/>
              <a:t>Allows the super states to have history. History is helpful for back-up, if system fails.</a:t>
            </a:r>
          </a:p>
          <a:p>
            <a:r>
              <a:rPr lang="en-US" dirty="0" smtClean="0"/>
              <a:t>The </a:t>
            </a:r>
            <a:r>
              <a:rPr lang="en-US" dirty="0" err="1" smtClean="0"/>
              <a:t>Harel</a:t>
            </a:r>
            <a:r>
              <a:rPr lang="en-US" dirty="0" smtClean="0"/>
              <a:t> </a:t>
            </a:r>
            <a:r>
              <a:rPr lang="en-US" dirty="0" err="1" smtClean="0"/>
              <a:t>statechart</a:t>
            </a:r>
            <a:r>
              <a:rPr lang="en-US" dirty="0" smtClean="0"/>
              <a:t> is equivalent to a state diagram but it improves the readability of the resulting diagram.</a:t>
            </a:r>
          </a:p>
          <a:p>
            <a:r>
              <a:rPr lang="en-US" dirty="0" smtClean="0"/>
              <a:t>It can be used to describe many systems, from computer programs to business processes.</a:t>
            </a:r>
            <a:endParaRPr lang="en-US" dirty="0"/>
          </a:p>
        </p:txBody>
      </p:sp>
      <p:sp>
        <p:nvSpPr>
          <p:cNvPr id="2" name="Slide Number Placeholder 1"/>
          <p:cNvSpPr>
            <a:spLocks noGrp="1"/>
          </p:cNvSpPr>
          <p:nvPr>
            <p:ph type="sldNum" sz="quarter" idx="12"/>
          </p:nvPr>
        </p:nvSpPr>
        <p:spPr/>
        <p:txBody>
          <a:bodyPr/>
          <a:lstStyle/>
          <a:p>
            <a:fld id="{A13A2B9E-B16C-4C43-A38A-022099A1C25F}" type="slidenum">
              <a:rPr lang="en-US" smtClean="0"/>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Info</a:t>
            </a:r>
            <a:endParaRPr lang="en-US" dirty="0"/>
          </a:p>
        </p:txBody>
      </p:sp>
      <p:sp>
        <p:nvSpPr>
          <p:cNvPr id="3" name="Content Placeholder 2"/>
          <p:cNvSpPr>
            <a:spLocks noGrp="1"/>
          </p:cNvSpPr>
          <p:nvPr>
            <p:ph idx="1"/>
          </p:nvPr>
        </p:nvSpPr>
        <p:spPr/>
        <p:txBody>
          <a:bodyPr/>
          <a:lstStyle/>
          <a:p>
            <a:r>
              <a:rPr lang="en-US" dirty="0" smtClean="0"/>
              <a:t>VHDL, </a:t>
            </a:r>
            <a:r>
              <a:rPr lang="en-US" dirty="0" err="1" smtClean="0"/>
              <a:t>Verilog</a:t>
            </a:r>
            <a:r>
              <a:rPr lang="en-US" dirty="0" smtClean="0"/>
              <a:t>: </a:t>
            </a:r>
            <a:r>
              <a:rPr lang="en-US" dirty="0" smtClean="0">
                <a:hlinkClick r:id="rId2"/>
              </a:rPr>
              <a:t>http://</a:t>
            </a:r>
            <a:r>
              <a:rPr lang="en-US" dirty="0" smtClean="0">
                <a:hlinkClick r:id="rId2"/>
              </a:rPr>
              <a:t>ls12-www.cs.tu-dortmund.de/daes/media/documents/staff/marwedel/es-book/slides11/es-marw-2.06-discrete-event.ppt</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100</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5462"/>
          </a:xfrm>
        </p:spPr>
        <p:txBody>
          <a:bodyPr>
            <a:normAutofit fontScale="90000"/>
          </a:bodyPr>
          <a:lstStyle/>
          <a:p>
            <a:r>
              <a:rPr lang="en-US" dirty="0" smtClean="0"/>
              <a:t>Other languages/environments</a:t>
            </a:r>
            <a:endParaRPr lang="en-US" dirty="0"/>
          </a:p>
        </p:txBody>
      </p:sp>
      <p:sp>
        <p:nvSpPr>
          <p:cNvPr id="3" name="Content Placeholder 2"/>
          <p:cNvSpPr>
            <a:spLocks noGrp="1"/>
          </p:cNvSpPr>
          <p:nvPr>
            <p:ph idx="1"/>
          </p:nvPr>
        </p:nvSpPr>
        <p:spPr>
          <a:xfrm>
            <a:off x="304800" y="1028700"/>
            <a:ext cx="8572500" cy="5524500"/>
          </a:xfrm>
        </p:spPr>
        <p:txBody>
          <a:bodyPr>
            <a:normAutofit fontScale="92500" lnSpcReduction="20000"/>
          </a:bodyPr>
          <a:lstStyle/>
          <a:p>
            <a:r>
              <a:rPr lang="en-US" sz="2600" dirty="0" smtClean="0">
                <a:solidFill>
                  <a:srgbClr val="FF0000"/>
                </a:solidFill>
              </a:rPr>
              <a:t>SCE </a:t>
            </a:r>
            <a:r>
              <a:rPr lang="en-US" sz="2600" dirty="0" smtClean="0"/>
              <a:t>(</a:t>
            </a:r>
            <a:r>
              <a:rPr lang="en-US" sz="2800" dirty="0" smtClean="0"/>
              <a:t>ESE is a toolset for modeling, synthesis and validation of multi-processor embedded system designs</a:t>
            </a:r>
            <a:r>
              <a:rPr lang="en-US" sz="2600" dirty="0" smtClean="0"/>
              <a:t>): </a:t>
            </a:r>
            <a:r>
              <a:rPr lang="en-US" sz="2600" dirty="0" smtClean="0">
                <a:hlinkClick r:id="rId2"/>
              </a:rPr>
              <a:t>http://www.cecs.uci.edu/~cad/sce.html</a:t>
            </a:r>
            <a:endParaRPr lang="en-US" sz="2600" dirty="0" smtClean="0"/>
          </a:p>
          <a:p>
            <a:r>
              <a:rPr lang="en-US" sz="2600" dirty="0" smtClean="0">
                <a:solidFill>
                  <a:srgbClr val="FF0000"/>
                </a:solidFill>
              </a:rPr>
              <a:t>SPARK</a:t>
            </a:r>
            <a:r>
              <a:rPr lang="en-US" sz="2600" dirty="0" smtClean="0"/>
              <a:t> (</a:t>
            </a:r>
            <a:r>
              <a:rPr lang="en-US" sz="2800" dirty="0" smtClean="0"/>
              <a:t>C-to-VHDL high-level synthesis framework</a:t>
            </a:r>
            <a:r>
              <a:rPr lang="en-US" sz="2600" dirty="0" smtClean="0"/>
              <a:t>): </a:t>
            </a:r>
            <a:r>
              <a:rPr lang="en-US" sz="2600" dirty="0" smtClean="0">
                <a:hlinkClick r:id="rId3"/>
              </a:rPr>
              <a:t>http://mesl.ucsd.edu/spark</a:t>
            </a:r>
            <a:endParaRPr lang="en-US" sz="2600" dirty="0" smtClean="0"/>
          </a:p>
          <a:p>
            <a:r>
              <a:rPr lang="en-US" sz="2600" dirty="0" err="1" smtClean="0">
                <a:solidFill>
                  <a:srgbClr val="FF0000"/>
                </a:solidFill>
              </a:rPr>
              <a:t>SpecCharts</a:t>
            </a:r>
            <a:r>
              <a:rPr lang="en-US" sz="2600" dirty="0" smtClean="0"/>
              <a:t>: Combination of </a:t>
            </a:r>
            <a:r>
              <a:rPr lang="en-US" sz="2600" dirty="0" err="1" smtClean="0"/>
              <a:t>StateCharts</a:t>
            </a:r>
            <a:r>
              <a:rPr lang="en-US" sz="2600" dirty="0" smtClean="0"/>
              <a:t> and VHDL; designed by </a:t>
            </a:r>
            <a:r>
              <a:rPr lang="en-US" sz="2600" dirty="0" err="1" smtClean="0"/>
              <a:t>Gajski</a:t>
            </a:r>
            <a:r>
              <a:rPr lang="en-US" sz="2600" dirty="0" smtClean="0"/>
              <a:t> et al. (UC Irvine)</a:t>
            </a:r>
          </a:p>
          <a:p>
            <a:pPr>
              <a:spcBef>
                <a:spcPct val="30000"/>
              </a:spcBef>
            </a:pPr>
            <a:r>
              <a:rPr lang="en-US" sz="2600" dirty="0" smtClean="0">
                <a:solidFill>
                  <a:srgbClr val="FF0000"/>
                </a:solidFill>
              </a:rPr>
              <a:t>MATLAB</a:t>
            </a:r>
            <a:r>
              <a:rPr lang="en-US" sz="2600" dirty="0" smtClean="0"/>
              <a:t> (Matrix Laboratory): facility for defining matrix-based computations, extending numerical FORTRAN packages LINPACK and EISPACK with a GUI</a:t>
            </a:r>
            <a:endParaRPr lang="de-DE" sz="2600" dirty="0" smtClean="0"/>
          </a:p>
          <a:p>
            <a:pPr>
              <a:spcBef>
                <a:spcPct val="30000"/>
              </a:spcBef>
            </a:pPr>
            <a:r>
              <a:rPr lang="en-US" sz="2600" dirty="0" err="1" smtClean="0">
                <a:solidFill>
                  <a:srgbClr val="FF0000"/>
                </a:solidFill>
              </a:rPr>
              <a:t>Simulink</a:t>
            </a:r>
            <a:r>
              <a:rPr lang="en-US" sz="2600" dirty="0" smtClean="0"/>
              <a:t>: GUI-based specification of control systems, uses MATLAB for solving these problems.</a:t>
            </a:r>
            <a:endParaRPr lang="de-DE" sz="2600" dirty="0" smtClean="0"/>
          </a:p>
          <a:p>
            <a:r>
              <a:rPr lang="de-DE" sz="2600" dirty="0" smtClean="0">
                <a:solidFill>
                  <a:srgbClr val="FF0000"/>
                </a:solidFill>
              </a:rPr>
              <a:t>Esterel</a:t>
            </a:r>
            <a:r>
              <a:rPr lang="de-DE" sz="2600" dirty="0" smtClean="0"/>
              <a:t>: reactive language; synchronous; all reactions are assumed to be in 0 time; communication based on instantenous broadcast;</a:t>
            </a:r>
          </a:p>
          <a:p>
            <a:pPr lvl="1"/>
            <a:r>
              <a:rPr lang="de-DE" sz="2600" dirty="0" smtClean="0"/>
              <a:t> </a:t>
            </a:r>
            <a:r>
              <a:rPr lang="de-DE" sz="2600" dirty="0" smtClean="0">
                <a:hlinkClick r:id="rId4"/>
              </a:rPr>
              <a:t>www.esterel-technologies.com</a:t>
            </a:r>
            <a:endParaRPr lang="de-DE" sz="2600" dirty="0" smtClean="0"/>
          </a:p>
        </p:txBody>
      </p:sp>
      <p:sp>
        <p:nvSpPr>
          <p:cNvPr id="4" name="Slide Number Placeholder 3"/>
          <p:cNvSpPr>
            <a:spLocks noGrp="1"/>
          </p:cNvSpPr>
          <p:nvPr>
            <p:ph type="sldNum" sz="quarter" idx="12"/>
          </p:nvPr>
        </p:nvSpPr>
        <p:spPr/>
        <p:txBody>
          <a:bodyPr/>
          <a:lstStyle/>
          <a:p>
            <a:fld id="{A13A2B9E-B16C-4C43-A38A-022099A1C25F}" type="slidenum">
              <a:rPr lang="en-US" smtClean="0"/>
              <a:pPr/>
              <a:t>101</a:t>
            </a:fld>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Language Comparison</a:t>
            </a:r>
            <a:endParaRPr lang="en-US" dirty="0"/>
          </a:p>
        </p:txBody>
      </p:sp>
      <p:sp>
        <p:nvSpPr>
          <p:cNvPr id="3" name="Slide Number Placeholder 2"/>
          <p:cNvSpPr>
            <a:spLocks noGrp="1"/>
          </p:cNvSpPr>
          <p:nvPr>
            <p:ph type="sldNum" sz="quarter" idx="12"/>
          </p:nvPr>
        </p:nvSpPr>
        <p:spPr/>
        <p:txBody>
          <a:bodyPr/>
          <a:lstStyle/>
          <a:p>
            <a:fld id="{A13A2B9E-B16C-4C43-A38A-022099A1C25F}" type="slidenum">
              <a:rPr lang="en-US" smtClean="0"/>
              <a:pPr/>
              <a:t>102</a:t>
            </a:fld>
            <a:endParaRPr lang="en-US"/>
          </a:p>
        </p:txBody>
      </p:sp>
      <p:pic>
        <p:nvPicPr>
          <p:cNvPr id="4" name="Picture 3"/>
          <p:cNvPicPr>
            <a:picLocks noChangeAspect="1" noChangeArrowheads="1"/>
          </p:cNvPicPr>
          <p:nvPr/>
        </p:nvPicPr>
        <p:blipFill>
          <a:blip r:embed="rId2" cstate="print"/>
          <a:srcRect l="11810" t="28146" r="16608" b="27225"/>
          <a:stretch>
            <a:fillRect/>
          </a:stretch>
        </p:blipFill>
        <p:spPr bwMode="auto">
          <a:xfrm>
            <a:off x="0" y="1600200"/>
            <a:ext cx="9144000" cy="502920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Levels Covered by Different Languages</a:t>
            </a:r>
            <a:endParaRPr lang="en-US" dirty="0"/>
          </a:p>
        </p:txBody>
      </p:sp>
      <p:sp>
        <p:nvSpPr>
          <p:cNvPr id="3" name="Slide Number Placeholder 2"/>
          <p:cNvSpPr>
            <a:spLocks noGrp="1"/>
          </p:cNvSpPr>
          <p:nvPr>
            <p:ph type="sldNum" sz="quarter" idx="12"/>
          </p:nvPr>
        </p:nvSpPr>
        <p:spPr/>
        <p:txBody>
          <a:bodyPr/>
          <a:lstStyle/>
          <a:p>
            <a:fld id="{A13A2B9E-B16C-4C43-A38A-022099A1C25F}" type="slidenum">
              <a:rPr lang="en-US" smtClean="0"/>
              <a:pPr/>
              <a:t>103</a:t>
            </a:fld>
            <a:endParaRPr lang="en-US"/>
          </a:p>
        </p:txBody>
      </p:sp>
      <p:graphicFrame>
        <p:nvGraphicFramePr>
          <p:cNvPr id="10" name="Object 2"/>
          <p:cNvGraphicFramePr>
            <a:graphicFrameLocks noChangeAspect="1"/>
          </p:cNvGraphicFramePr>
          <p:nvPr/>
        </p:nvGraphicFramePr>
        <p:xfrm>
          <a:off x="469900" y="1554163"/>
          <a:ext cx="8204200" cy="4244975"/>
        </p:xfrm>
        <a:graphic>
          <a:graphicData uri="http://schemas.openxmlformats.org/presentationml/2006/ole">
            <p:oleObj spid="_x0000_s1027" name="Visio" r:id="rId3" imgW="12413361" imgH="6179058" progId="Visio.Drawing.11">
              <p:embed/>
            </p:oleObj>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Language Problems in Practice</a:t>
            </a:r>
            <a:endParaRPr lang="en-US" dirty="0"/>
          </a:p>
        </p:txBody>
      </p:sp>
      <p:sp>
        <p:nvSpPr>
          <p:cNvPr id="3" name="Slide Number Placeholder 2"/>
          <p:cNvSpPr>
            <a:spLocks noGrp="1"/>
          </p:cNvSpPr>
          <p:nvPr>
            <p:ph type="sldNum" sz="quarter" idx="12"/>
          </p:nvPr>
        </p:nvSpPr>
        <p:spPr/>
        <p:txBody>
          <a:bodyPr/>
          <a:lstStyle/>
          <a:p>
            <a:fld id="{A13A2B9E-B16C-4C43-A38A-022099A1C25F}" type="slidenum">
              <a:rPr lang="en-US" smtClean="0"/>
              <a:pPr/>
              <a:t>104</a:t>
            </a:fld>
            <a:endParaRPr lang="en-US"/>
          </a:p>
        </p:txBody>
      </p:sp>
      <p:pic>
        <p:nvPicPr>
          <p:cNvPr id="4" name="Picture 3"/>
          <p:cNvPicPr>
            <a:picLocks noChangeAspect="1" noChangeArrowheads="1"/>
          </p:cNvPicPr>
          <p:nvPr/>
        </p:nvPicPr>
        <p:blipFill>
          <a:blip r:embed="rId2" cstate="print"/>
          <a:srcRect l="11810" t="30916" r="14024" b="23532"/>
          <a:stretch>
            <a:fillRect/>
          </a:stretch>
        </p:blipFill>
        <p:spPr bwMode="auto">
          <a:xfrm>
            <a:off x="685800" y="2209800"/>
            <a:ext cx="7924800" cy="3894138"/>
          </a:xfrm>
          <a:prstGeom prst="rect">
            <a:avLst/>
          </a:prstGeom>
          <a:noFill/>
          <a:ln w="9525">
            <a:noFill/>
            <a:miter lim="800000"/>
            <a:headEnd/>
            <a:tailEnd/>
          </a:ln>
        </p:spPr>
      </p:pic>
      <p:sp>
        <p:nvSpPr>
          <p:cNvPr id="5" name="Rectangle 4"/>
          <p:cNvSpPr>
            <a:spLocks noChangeArrowheads="1"/>
          </p:cNvSpPr>
          <p:nvPr/>
        </p:nvSpPr>
        <p:spPr bwMode="auto">
          <a:xfrm>
            <a:off x="800099" y="1195388"/>
            <a:ext cx="7848601" cy="831850"/>
          </a:xfrm>
          <a:prstGeom prst="rect">
            <a:avLst/>
          </a:prstGeom>
          <a:noFill/>
          <a:ln w="9525">
            <a:noFill/>
            <a:miter lim="800000"/>
            <a:headEnd/>
            <a:tailEnd/>
          </a:ln>
        </p:spPr>
        <p:txBody>
          <a:bodyPr wrap="square">
            <a:spAutoFit/>
          </a:bodyPr>
          <a:lstStyle/>
          <a:p>
            <a:pPr>
              <a:spcBef>
                <a:spcPct val="50000"/>
              </a:spcBef>
            </a:pPr>
            <a:r>
              <a:rPr lang="de-DE" sz="2400" b="1" dirty="0">
                <a:solidFill>
                  <a:srgbClr val="FF0000"/>
                </a:solidFill>
              </a:rPr>
              <a:t>To overcome limitations of individual languages, need to use combination of languages</a:t>
            </a:r>
            <a:endParaRPr lang="en-US" sz="2400"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err="1" smtClean="0"/>
              <a:t>Harel</a:t>
            </a:r>
            <a:r>
              <a:rPr lang="en-US" dirty="0" smtClean="0"/>
              <a:t> </a:t>
            </a:r>
            <a:r>
              <a:rPr lang="en-US" dirty="0" err="1" smtClean="0"/>
              <a:t>Statecharts</a:t>
            </a:r>
            <a:endParaRPr lang="en-US" dirty="0"/>
          </a:p>
        </p:txBody>
      </p:sp>
      <p:sp>
        <p:nvSpPr>
          <p:cNvPr id="3" name="Content Placeholder 2"/>
          <p:cNvSpPr>
            <a:spLocks noGrp="1"/>
          </p:cNvSpPr>
          <p:nvPr>
            <p:ph idx="1"/>
          </p:nvPr>
        </p:nvSpPr>
        <p:spPr>
          <a:xfrm>
            <a:off x="190500" y="914400"/>
            <a:ext cx="8763000" cy="5753100"/>
          </a:xfrm>
        </p:spPr>
        <p:txBody>
          <a:bodyPr>
            <a:normAutofit fontScale="85000" lnSpcReduction="10000"/>
          </a:bodyPr>
          <a:lstStyle/>
          <a:p>
            <a:r>
              <a:rPr lang="en-US" dirty="0" smtClean="0"/>
              <a:t>They are directed graphs and used to describe the </a:t>
            </a:r>
            <a:r>
              <a:rPr lang="en-US" dirty="0" err="1" smtClean="0"/>
              <a:t>behaviour</a:t>
            </a:r>
            <a:r>
              <a:rPr lang="en-US" dirty="0" smtClean="0"/>
              <a:t> of an object. The vertices are the </a:t>
            </a:r>
            <a:r>
              <a:rPr lang="en-US" b="1" i="1" dirty="0" smtClean="0">
                <a:solidFill>
                  <a:srgbClr val="FF0000"/>
                </a:solidFill>
              </a:rPr>
              <a:t>states</a:t>
            </a:r>
            <a:r>
              <a:rPr lang="en-US" dirty="0" smtClean="0"/>
              <a:t> an object can reach. Edges are changes of the state, the so-called </a:t>
            </a:r>
            <a:r>
              <a:rPr lang="en-US" b="1" i="1" dirty="0" smtClean="0">
                <a:solidFill>
                  <a:srgbClr val="FF0000"/>
                </a:solidFill>
              </a:rPr>
              <a:t>transitions</a:t>
            </a:r>
            <a:r>
              <a:rPr lang="en-US" dirty="0" smtClean="0"/>
              <a:t>. </a:t>
            </a:r>
          </a:p>
          <a:p>
            <a:r>
              <a:rPr lang="en-US" dirty="0" err="1" smtClean="0"/>
              <a:t>Statecharts</a:t>
            </a:r>
            <a:r>
              <a:rPr lang="en-US" dirty="0" smtClean="0"/>
              <a:t> based on a generalization of the concepts of FSMs. It’s considered that the computing power of </a:t>
            </a:r>
            <a:r>
              <a:rPr lang="en-US" dirty="0" err="1" smtClean="0"/>
              <a:t>statecharts</a:t>
            </a:r>
            <a:r>
              <a:rPr lang="en-US" dirty="0" smtClean="0"/>
              <a:t> is the same as that of Finite State Machines. </a:t>
            </a:r>
          </a:p>
          <a:p>
            <a:r>
              <a:rPr lang="en-US" dirty="0" smtClean="0"/>
              <a:t>Recent paper argues that the computation power of </a:t>
            </a:r>
            <a:r>
              <a:rPr lang="en-US" dirty="0" err="1" smtClean="0"/>
              <a:t>statecharts</a:t>
            </a:r>
            <a:r>
              <a:rPr lang="en-US" dirty="0" smtClean="0"/>
              <a:t> is far beyond that of Finite Automata and that Interaction Machines are the most accurate theoretical models for </a:t>
            </a:r>
            <a:r>
              <a:rPr lang="en-US" dirty="0" err="1" smtClean="0"/>
              <a:t>statecharts</a:t>
            </a:r>
            <a:endParaRPr lang="en-US" dirty="0" smtClean="0"/>
          </a:p>
          <a:p>
            <a:r>
              <a:rPr lang="en-US" dirty="0" smtClean="0"/>
              <a:t>Used as a modeling tool and adopted by Unified Modeling Language (UML) as an important technique to model the dynamic behavior of systems. </a:t>
            </a:r>
          </a:p>
        </p:txBody>
      </p:sp>
      <p:sp>
        <p:nvSpPr>
          <p:cNvPr id="4" name="Slide Number Placeholder 3"/>
          <p:cNvSpPr>
            <a:spLocks noGrp="1"/>
          </p:cNvSpPr>
          <p:nvPr>
            <p:ph type="sldNum" sz="quarter" idx="12"/>
          </p:nvPr>
        </p:nvSpPr>
        <p:spPr/>
        <p:txBody>
          <a:bodyPr/>
          <a:lstStyle/>
          <a:p>
            <a:fld id="{A13A2B9E-B16C-4C43-A38A-022099A1C25F}"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12</a:t>
            </a:fld>
            <a:endParaRPr lang="en-US" dirty="0"/>
          </a:p>
        </p:txBody>
      </p:sp>
      <p:sp>
        <p:nvSpPr>
          <p:cNvPr id="5" name="Rectangle 2"/>
          <p:cNvSpPr txBox="1">
            <a:spLocks noChangeArrowheads="1"/>
          </p:cNvSpPr>
          <p:nvPr/>
        </p:nvSpPr>
        <p:spPr>
          <a:xfrm>
            <a:off x="342900" y="274638"/>
            <a:ext cx="8458200" cy="677862"/>
          </a:xfrm>
          <a:prstGeom prst="rect">
            <a:avLst/>
          </a:prstGeom>
        </p:spPr>
        <p:txBody>
          <a:bodyPr/>
          <a:lstStyle/>
          <a:p>
            <a:pPr marL="342900" lvl="0" indent="-342900" algn="ctr">
              <a:spcBef>
                <a:spcPct val="20000"/>
              </a:spcBef>
              <a:defRPr/>
            </a:pPr>
            <a:r>
              <a:rPr lang="en-US" sz="4000" dirty="0" smtClean="0"/>
              <a:t>State-Transition Diagram vs. </a:t>
            </a:r>
            <a:r>
              <a:rPr lang="en-US" sz="4000" dirty="0" err="1" smtClean="0"/>
              <a:t>Statechart</a:t>
            </a:r>
            <a:endParaRPr lang="en-US" sz="4000" dirty="0"/>
          </a:p>
        </p:txBody>
      </p:sp>
      <p:sp>
        <p:nvSpPr>
          <p:cNvPr id="8" name="AutoShape 4"/>
          <p:cNvSpPr>
            <a:spLocks noChangeArrowheads="1"/>
          </p:cNvSpPr>
          <p:nvPr/>
        </p:nvSpPr>
        <p:spPr bwMode="auto">
          <a:xfrm>
            <a:off x="1066800" y="1943100"/>
            <a:ext cx="685800" cy="457200"/>
          </a:xfrm>
          <a:prstGeom prst="roundRect">
            <a:avLst>
              <a:gd name="adj" fmla="val 16667"/>
            </a:avLst>
          </a:prstGeom>
          <a:solidFill>
            <a:schemeClr val="accent1"/>
          </a:solidFill>
          <a:ln w="9525">
            <a:solidFill>
              <a:schemeClr val="tx1"/>
            </a:solidFill>
            <a:round/>
            <a:headEnd/>
            <a:tailEnd/>
          </a:ln>
          <a:effectLst/>
        </p:spPr>
        <p:txBody>
          <a:bodyPr wrap="none" anchor="ctr"/>
          <a:lstStyle/>
          <a:p>
            <a:r>
              <a:rPr lang="en-US"/>
              <a:t>S</a:t>
            </a:r>
          </a:p>
        </p:txBody>
      </p:sp>
      <p:sp>
        <p:nvSpPr>
          <p:cNvPr id="9" name="AutoShape 5"/>
          <p:cNvSpPr>
            <a:spLocks noChangeArrowheads="1"/>
          </p:cNvSpPr>
          <p:nvPr/>
        </p:nvSpPr>
        <p:spPr bwMode="auto">
          <a:xfrm>
            <a:off x="1066800" y="3467100"/>
            <a:ext cx="685800" cy="457200"/>
          </a:xfrm>
          <a:prstGeom prst="roundRect">
            <a:avLst>
              <a:gd name="adj" fmla="val 16667"/>
            </a:avLst>
          </a:prstGeom>
          <a:solidFill>
            <a:schemeClr val="accent1"/>
          </a:solidFill>
          <a:ln w="9525">
            <a:solidFill>
              <a:schemeClr val="tx1"/>
            </a:solidFill>
            <a:round/>
            <a:headEnd/>
            <a:tailEnd/>
          </a:ln>
          <a:effectLst/>
        </p:spPr>
        <p:txBody>
          <a:bodyPr wrap="none" anchor="ctr"/>
          <a:lstStyle/>
          <a:p>
            <a:r>
              <a:rPr lang="en-US"/>
              <a:t>T</a:t>
            </a:r>
          </a:p>
        </p:txBody>
      </p:sp>
      <p:sp>
        <p:nvSpPr>
          <p:cNvPr id="10" name="AutoShape 6"/>
          <p:cNvSpPr>
            <a:spLocks noChangeArrowheads="1"/>
          </p:cNvSpPr>
          <p:nvPr/>
        </p:nvSpPr>
        <p:spPr bwMode="auto">
          <a:xfrm>
            <a:off x="3048000" y="2857500"/>
            <a:ext cx="685800" cy="457200"/>
          </a:xfrm>
          <a:prstGeom prst="roundRect">
            <a:avLst>
              <a:gd name="adj" fmla="val 16667"/>
            </a:avLst>
          </a:prstGeom>
          <a:solidFill>
            <a:schemeClr val="accent1"/>
          </a:solidFill>
          <a:ln w="9525">
            <a:solidFill>
              <a:schemeClr val="tx1"/>
            </a:solidFill>
            <a:round/>
            <a:headEnd/>
            <a:tailEnd/>
          </a:ln>
          <a:effectLst/>
        </p:spPr>
        <p:txBody>
          <a:bodyPr wrap="none" anchor="ctr"/>
          <a:lstStyle/>
          <a:p>
            <a:r>
              <a:rPr lang="en-US"/>
              <a:t>U</a:t>
            </a:r>
          </a:p>
        </p:txBody>
      </p:sp>
      <p:cxnSp>
        <p:nvCxnSpPr>
          <p:cNvPr id="11" name="AutoShape 11"/>
          <p:cNvCxnSpPr>
            <a:cxnSpLocks noChangeShapeType="1"/>
            <a:stCxn id="10" idx="0"/>
            <a:endCxn id="8" idx="3"/>
          </p:cNvCxnSpPr>
          <p:nvPr/>
        </p:nvCxnSpPr>
        <p:spPr bwMode="auto">
          <a:xfrm rot="5400000" flipH="1">
            <a:off x="2228850" y="1695450"/>
            <a:ext cx="685800" cy="1638300"/>
          </a:xfrm>
          <a:prstGeom prst="curvedConnector2">
            <a:avLst/>
          </a:prstGeom>
          <a:noFill/>
          <a:ln w="9525">
            <a:solidFill>
              <a:schemeClr val="tx1"/>
            </a:solidFill>
            <a:round/>
            <a:headEnd/>
            <a:tailEnd type="triangle" w="med" len="med"/>
          </a:ln>
          <a:effectLst/>
        </p:spPr>
      </p:cxnSp>
      <p:cxnSp>
        <p:nvCxnSpPr>
          <p:cNvPr id="12" name="AutoShape 13"/>
          <p:cNvCxnSpPr>
            <a:cxnSpLocks noChangeShapeType="1"/>
            <a:stCxn id="10" idx="2"/>
            <a:endCxn id="9" idx="3"/>
          </p:cNvCxnSpPr>
          <p:nvPr/>
        </p:nvCxnSpPr>
        <p:spPr bwMode="auto">
          <a:xfrm rot="5400000">
            <a:off x="2381250" y="2686050"/>
            <a:ext cx="381000" cy="1638300"/>
          </a:xfrm>
          <a:prstGeom prst="curvedConnector2">
            <a:avLst/>
          </a:prstGeom>
          <a:noFill/>
          <a:ln w="9525">
            <a:solidFill>
              <a:schemeClr val="tx1"/>
            </a:solidFill>
            <a:round/>
            <a:headEnd/>
            <a:tailEnd type="triangle" w="med" len="med"/>
          </a:ln>
          <a:effectLst/>
        </p:spPr>
      </p:cxnSp>
      <p:cxnSp>
        <p:nvCxnSpPr>
          <p:cNvPr id="13" name="AutoShape 15"/>
          <p:cNvCxnSpPr>
            <a:cxnSpLocks noChangeShapeType="1"/>
            <a:stCxn id="9" idx="0"/>
            <a:endCxn id="10" idx="1"/>
          </p:cNvCxnSpPr>
          <p:nvPr/>
        </p:nvCxnSpPr>
        <p:spPr bwMode="auto">
          <a:xfrm rot="16200000">
            <a:off x="2038350" y="2457450"/>
            <a:ext cx="381000" cy="1638300"/>
          </a:xfrm>
          <a:prstGeom prst="curvedConnector2">
            <a:avLst/>
          </a:prstGeom>
          <a:noFill/>
          <a:ln w="9525">
            <a:solidFill>
              <a:schemeClr val="tx1"/>
            </a:solidFill>
            <a:round/>
            <a:headEnd/>
            <a:tailEnd type="triangle" w="med" len="med"/>
          </a:ln>
          <a:effectLst/>
        </p:spPr>
      </p:cxnSp>
      <p:cxnSp>
        <p:nvCxnSpPr>
          <p:cNvPr id="14" name="AutoShape 16"/>
          <p:cNvCxnSpPr>
            <a:cxnSpLocks noChangeShapeType="1"/>
            <a:stCxn id="8" idx="2"/>
            <a:endCxn id="10" idx="1"/>
          </p:cNvCxnSpPr>
          <p:nvPr/>
        </p:nvCxnSpPr>
        <p:spPr bwMode="auto">
          <a:xfrm rot="16200000" flipH="1">
            <a:off x="1885950" y="1924050"/>
            <a:ext cx="685800" cy="1638300"/>
          </a:xfrm>
          <a:prstGeom prst="curvedConnector2">
            <a:avLst/>
          </a:prstGeom>
          <a:noFill/>
          <a:ln w="9525">
            <a:solidFill>
              <a:schemeClr val="tx1"/>
            </a:solidFill>
            <a:round/>
            <a:headEnd/>
            <a:tailEnd type="triangle" w="med" len="med"/>
          </a:ln>
          <a:effectLst/>
        </p:spPr>
      </p:cxnSp>
      <p:sp>
        <p:nvSpPr>
          <p:cNvPr id="15" name="Line 18"/>
          <p:cNvSpPr>
            <a:spLocks noChangeShapeType="1"/>
          </p:cNvSpPr>
          <p:nvPr/>
        </p:nvSpPr>
        <p:spPr bwMode="auto">
          <a:xfrm>
            <a:off x="1219200" y="2400300"/>
            <a:ext cx="0" cy="1066800"/>
          </a:xfrm>
          <a:prstGeom prst="line">
            <a:avLst/>
          </a:prstGeom>
          <a:noFill/>
          <a:ln w="9525">
            <a:solidFill>
              <a:schemeClr val="tx1"/>
            </a:solidFill>
            <a:round/>
            <a:headEnd/>
            <a:tailEnd type="triangle" w="med" len="med"/>
          </a:ln>
          <a:effectLst/>
        </p:spPr>
        <p:txBody>
          <a:bodyPr/>
          <a:lstStyle/>
          <a:p>
            <a:endParaRPr lang="en-US"/>
          </a:p>
        </p:txBody>
      </p:sp>
      <p:sp>
        <p:nvSpPr>
          <p:cNvPr id="16" name="Line 19"/>
          <p:cNvSpPr>
            <a:spLocks noChangeShapeType="1"/>
          </p:cNvSpPr>
          <p:nvPr/>
        </p:nvSpPr>
        <p:spPr bwMode="auto">
          <a:xfrm flipV="1">
            <a:off x="1600200" y="2400300"/>
            <a:ext cx="0" cy="1066800"/>
          </a:xfrm>
          <a:prstGeom prst="line">
            <a:avLst/>
          </a:prstGeom>
          <a:noFill/>
          <a:ln w="9525">
            <a:solidFill>
              <a:schemeClr val="tx1"/>
            </a:solidFill>
            <a:round/>
            <a:headEnd/>
            <a:tailEnd type="triangle" w="med" len="med"/>
          </a:ln>
          <a:effectLst/>
        </p:spPr>
        <p:txBody>
          <a:bodyPr/>
          <a:lstStyle/>
          <a:p>
            <a:endParaRPr lang="en-US"/>
          </a:p>
        </p:txBody>
      </p:sp>
      <p:sp>
        <p:nvSpPr>
          <p:cNvPr id="17" name="Text Box 21"/>
          <p:cNvSpPr txBox="1">
            <a:spLocks noChangeArrowheads="1"/>
          </p:cNvSpPr>
          <p:nvPr/>
        </p:nvSpPr>
        <p:spPr bwMode="auto">
          <a:xfrm>
            <a:off x="3108325" y="2284413"/>
            <a:ext cx="336550" cy="366712"/>
          </a:xfrm>
          <a:prstGeom prst="rect">
            <a:avLst/>
          </a:prstGeom>
          <a:noFill/>
          <a:ln w="9525">
            <a:noFill/>
            <a:miter lim="800000"/>
            <a:headEnd/>
            <a:tailEnd/>
          </a:ln>
          <a:effectLst/>
        </p:spPr>
        <p:txBody>
          <a:bodyPr wrap="none">
            <a:spAutoFit/>
          </a:bodyPr>
          <a:lstStyle/>
          <a:p>
            <a:pPr algn="l"/>
            <a:r>
              <a:rPr lang="en-US"/>
              <a:t>E</a:t>
            </a:r>
          </a:p>
        </p:txBody>
      </p:sp>
      <p:sp>
        <p:nvSpPr>
          <p:cNvPr id="18" name="Text Box 22"/>
          <p:cNvSpPr txBox="1">
            <a:spLocks noChangeArrowheads="1"/>
          </p:cNvSpPr>
          <p:nvPr/>
        </p:nvSpPr>
        <p:spPr bwMode="auto">
          <a:xfrm>
            <a:off x="2955925" y="3503613"/>
            <a:ext cx="577850" cy="366712"/>
          </a:xfrm>
          <a:prstGeom prst="rect">
            <a:avLst/>
          </a:prstGeom>
          <a:noFill/>
          <a:ln w="9525">
            <a:noFill/>
            <a:miter lim="800000"/>
            <a:headEnd/>
            <a:tailEnd/>
          </a:ln>
          <a:effectLst/>
        </p:spPr>
        <p:txBody>
          <a:bodyPr wrap="none">
            <a:spAutoFit/>
          </a:bodyPr>
          <a:lstStyle/>
          <a:p>
            <a:pPr algn="l"/>
            <a:r>
              <a:rPr lang="en-US"/>
              <a:t>G/A</a:t>
            </a:r>
          </a:p>
        </p:txBody>
      </p:sp>
      <p:sp>
        <p:nvSpPr>
          <p:cNvPr id="19" name="Text Box 23"/>
          <p:cNvSpPr txBox="1">
            <a:spLocks noChangeArrowheads="1"/>
          </p:cNvSpPr>
          <p:nvPr/>
        </p:nvSpPr>
        <p:spPr bwMode="auto">
          <a:xfrm>
            <a:off x="1889125" y="3122613"/>
            <a:ext cx="323850" cy="366712"/>
          </a:xfrm>
          <a:prstGeom prst="rect">
            <a:avLst/>
          </a:prstGeom>
          <a:noFill/>
          <a:ln w="9525">
            <a:noFill/>
            <a:miter lim="800000"/>
            <a:headEnd/>
            <a:tailEnd/>
          </a:ln>
          <a:effectLst/>
        </p:spPr>
        <p:txBody>
          <a:bodyPr wrap="none">
            <a:spAutoFit/>
          </a:bodyPr>
          <a:lstStyle/>
          <a:p>
            <a:pPr algn="l"/>
            <a:r>
              <a:rPr lang="en-US"/>
              <a:t>F</a:t>
            </a:r>
          </a:p>
        </p:txBody>
      </p:sp>
      <p:sp>
        <p:nvSpPr>
          <p:cNvPr id="20" name="Text Box 24"/>
          <p:cNvSpPr txBox="1">
            <a:spLocks noChangeArrowheads="1"/>
          </p:cNvSpPr>
          <p:nvPr/>
        </p:nvSpPr>
        <p:spPr bwMode="auto">
          <a:xfrm>
            <a:off x="1889125" y="2589213"/>
            <a:ext cx="323850" cy="366712"/>
          </a:xfrm>
          <a:prstGeom prst="rect">
            <a:avLst/>
          </a:prstGeom>
          <a:noFill/>
          <a:ln w="9525">
            <a:noFill/>
            <a:miter lim="800000"/>
            <a:headEnd/>
            <a:tailEnd/>
          </a:ln>
          <a:effectLst/>
        </p:spPr>
        <p:txBody>
          <a:bodyPr wrap="none">
            <a:spAutoFit/>
          </a:bodyPr>
          <a:lstStyle/>
          <a:p>
            <a:pPr algn="l"/>
            <a:r>
              <a:rPr lang="en-US"/>
              <a:t>F</a:t>
            </a:r>
          </a:p>
        </p:txBody>
      </p:sp>
      <p:sp>
        <p:nvSpPr>
          <p:cNvPr id="21" name="Text Box 25"/>
          <p:cNvSpPr txBox="1">
            <a:spLocks noChangeArrowheads="1"/>
          </p:cNvSpPr>
          <p:nvPr/>
        </p:nvSpPr>
        <p:spPr bwMode="auto">
          <a:xfrm>
            <a:off x="609600" y="2781300"/>
            <a:ext cx="577850" cy="366712"/>
          </a:xfrm>
          <a:prstGeom prst="rect">
            <a:avLst/>
          </a:prstGeom>
          <a:noFill/>
          <a:ln w="9525">
            <a:noFill/>
            <a:miter lim="800000"/>
            <a:headEnd/>
            <a:tailEnd/>
          </a:ln>
          <a:effectLst/>
        </p:spPr>
        <p:txBody>
          <a:bodyPr wrap="none">
            <a:spAutoFit/>
          </a:bodyPr>
          <a:lstStyle/>
          <a:p>
            <a:pPr algn="l"/>
            <a:r>
              <a:rPr lang="en-US"/>
              <a:t>G/A</a:t>
            </a:r>
          </a:p>
        </p:txBody>
      </p:sp>
      <p:sp>
        <p:nvSpPr>
          <p:cNvPr id="22" name="Text Box 26"/>
          <p:cNvSpPr txBox="1">
            <a:spLocks noChangeArrowheads="1"/>
          </p:cNvSpPr>
          <p:nvPr/>
        </p:nvSpPr>
        <p:spPr bwMode="auto">
          <a:xfrm>
            <a:off x="1295400" y="2857500"/>
            <a:ext cx="552450" cy="366712"/>
          </a:xfrm>
          <a:prstGeom prst="rect">
            <a:avLst/>
          </a:prstGeom>
          <a:noFill/>
          <a:ln w="9525">
            <a:noFill/>
            <a:miter lim="800000"/>
            <a:headEnd/>
            <a:tailEnd/>
          </a:ln>
          <a:effectLst/>
        </p:spPr>
        <p:txBody>
          <a:bodyPr>
            <a:spAutoFit/>
          </a:bodyPr>
          <a:lstStyle/>
          <a:p>
            <a:pPr algn="l"/>
            <a:r>
              <a:rPr lang="en-US"/>
              <a:t>E/B</a:t>
            </a:r>
          </a:p>
        </p:txBody>
      </p:sp>
      <p:sp>
        <p:nvSpPr>
          <p:cNvPr id="23" name="Text Box 27"/>
          <p:cNvSpPr txBox="1">
            <a:spLocks noChangeArrowheads="1"/>
          </p:cNvSpPr>
          <p:nvPr/>
        </p:nvSpPr>
        <p:spPr bwMode="auto">
          <a:xfrm>
            <a:off x="1038384" y="4152900"/>
            <a:ext cx="2504916" cy="369332"/>
          </a:xfrm>
          <a:prstGeom prst="rect">
            <a:avLst/>
          </a:prstGeom>
          <a:noFill/>
          <a:ln w="9525">
            <a:noFill/>
            <a:miter lim="800000"/>
            <a:headEnd/>
            <a:tailEnd/>
          </a:ln>
          <a:effectLst/>
        </p:spPr>
        <p:txBody>
          <a:bodyPr wrap="none">
            <a:spAutoFit/>
          </a:bodyPr>
          <a:lstStyle/>
          <a:p>
            <a:pPr algn="l"/>
            <a:r>
              <a:rPr lang="en-US" dirty="0" smtClean="0"/>
              <a:t>State-transition diagram</a:t>
            </a:r>
            <a:endParaRPr lang="en-US" dirty="0"/>
          </a:p>
        </p:txBody>
      </p:sp>
      <p:sp>
        <p:nvSpPr>
          <p:cNvPr id="24" name="Text Box 31"/>
          <p:cNvSpPr txBox="1">
            <a:spLocks noChangeArrowheads="1"/>
          </p:cNvSpPr>
          <p:nvPr/>
        </p:nvSpPr>
        <p:spPr bwMode="auto">
          <a:xfrm>
            <a:off x="6308725" y="1562100"/>
            <a:ext cx="2225675" cy="366712"/>
          </a:xfrm>
          <a:prstGeom prst="rect">
            <a:avLst/>
          </a:prstGeom>
          <a:noFill/>
          <a:ln w="9525">
            <a:noFill/>
            <a:miter lim="800000"/>
            <a:headEnd/>
            <a:tailEnd/>
          </a:ln>
          <a:effectLst/>
        </p:spPr>
        <p:txBody>
          <a:bodyPr>
            <a:spAutoFit/>
          </a:bodyPr>
          <a:lstStyle/>
          <a:p>
            <a:pPr algn="l"/>
            <a:endParaRPr lang="en-US"/>
          </a:p>
        </p:txBody>
      </p:sp>
      <p:sp>
        <p:nvSpPr>
          <p:cNvPr id="25" name="AutoShape 38"/>
          <p:cNvSpPr>
            <a:spLocks noChangeArrowheads="1"/>
          </p:cNvSpPr>
          <p:nvPr/>
        </p:nvSpPr>
        <p:spPr bwMode="auto">
          <a:xfrm>
            <a:off x="4876800" y="1714500"/>
            <a:ext cx="1219200" cy="2209800"/>
          </a:xfrm>
          <a:prstGeom prst="flowChartAlternateProcess">
            <a:avLst/>
          </a:prstGeom>
          <a:solidFill>
            <a:schemeClr val="bg1"/>
          </a:solidFill>
          <a:ln w="9525">
            <a:solidFill>
              <a:schemeClr val="tx1"/>
            </a:solidFill>
            <a:miter lim="800000"/>
            <a:headEnd/>
            <a:tailEnd/>
          </a:ln>
          <a:effectLst/>
        </p:spPr>
        <p:txBody>
          <a:bodyPr wrap="none" anchor="ctr"/>
          <a:lstStyle/>
          <a:p>
            <a:r>
              <a:rPr lang="en-US"/>
              <a:t>G/A     E/ B</a:t>
            </a:r>
          </a:p>
        </p:txBody>
      </p:sp>
      <p:sp>
        <p:nvSpPr>
          <p:cNvPr id="26" name="AutoShape 40"/>
          <p:cNvSpPr>
            <a:spLocks noChangeArrowheads="1"/>
          </p:cNvSpPr>
          <p:nvPr/>
        </p:nvSpPr>
        <p:spPr bwMode="auto">
          <a:xfrm>
            <a:off x="5257800" y="2019300"/>
            <a:ext cx="533400" cy="3810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S</a:t>
            </a:r>
          </a:p>
        </p:txBody>
      </p:sp>
      <p:sp>
        <p:nvSpPr>
          <p:cNvPr id="27" name="AutoShape 41"/>
          <p:cNvSpPr>
            <a:spLocks noChangeArrowheads="1"/>
          </p:cNvSpPr>
          <p:nvPr/>
        </p:nvSpPr>
        <p:spPr bwMode="auto">
          <a:xfrm>
            <a:off x="5181600" y="3390900"/>
            <a:ext cx="533400" cy="3810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T</a:t>
            </a:r>
          </a:p>
        </p:txBody>
      </p:sp>
      <p:sp>
        <p:nvSpPr>
          <p:cNvPr id="28" name="AutoShape 42"/>
          <p:cNvSpPr>
            <a:spLocks noChangeArrowheads="1"/>
          </p:cNvSpPr>
          <p:nvPr/>
        </p:nvSpPr>
        <p:spPr bwMode="auto">
          <a:xfrm>
            <a:off x="7696200" y="2628900"/>
            <a:ext cx="533400" cy="3810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U</a:t>
            </a:r>
          </a:p>
        </p:txBody>
      </p:sp>
      <p:cxnSp>
        <p:nvCxnSpPr>
          <p:cNvPr id="29" name="AutoShape 43"/>
          <p:cNvCxnSpPr>
            <a:cxnSpLocks noChangeShapeType="1"/>
            <a:stCxn id="28" idx="0"/>
            <a:endCxn id="26" idx="3"/>
          </p:cNvCxnSpPr>
          <p:nvPr/>
        </p:nvCxnSpPr>
        <p:spPr bwMode="auto">
          <a:xfrm rot="5400000" flipH="1">
            <a:off x="6667500" y="1333500"/>
            <a:ext cx="419100" cy="2171700"/>
          </a:xfrm>
          <a:prstGeom prst="curvedConnector2">
            <a:avLst/>
          </a:prstGeom>
          <a:noFill/>
          <a:ln w="9525">
            <a:solidFill>
              <a:schemeClr val="tx1"/>
            </a:solidFill>
            <a:round/>
            <a:headEnd/>
            <a:tailEnd type="triangle" w="med" len="med"/>
          </a:ln>
          <a:effectLst/>
        </p:spPr>
      </p:cxnSp>
      <p:cxnSp>
        <p:nvCxnSpPr>
          <p:cNvPr id="30" name="AutoShape 44"/>
          <p:cNvCxnSpPr>
            <a:cxnSpLocks noChangeShapeType="1"/>
            <a:stCxn id="28" idx="2"/>
            <a:endCxn id="27" idx="3"/>
          </p:cNvCxnSpPr>
          <p:nvPr/>
        </p:nvCxnSpPr>
        <p:spPr bwMode="auto">
          <a:xfrm rot="5400000">
            <a:off x="6553200" y="2171700"/>
            <a:ext cx="571500" cy="2247900"/>
          </a:xfrm>
          <a:prstGeom prst="curvedConnector2">
            <a:avLst/>
          </a:prstGeom>
          <a:noFill/>
          <a:ln w="9525">
            <a:solidFill>
              <a:schemeClr val="tx1"/>
            </a:solidFill>
            <a:round/>
            <a:headEnd/>
            <a:tailEnd type="triangle" w="med" len="med"/>
          </a:ln>
          <a:effectLst/>
        </p:spPr>
      </p:cxnSp>
      <p:cxnSp>
        <p:nvCxnSpPr>
          <p:cNvPr id="31" name="AutoShape 45"/>
          <p:cNvCxnSpPr>
            <a:cxnSpLocks noChangeShapeType="1"/>
            <a:stCxn id="25" idx="3"/>
            <a:endCxn id="28" idx="1"/>
          </p:cNvCxnSpPr>
          <p:nvPr/>
        </p:nvCxnSpPr>
        <p:spPr bwMode="auto">
          <a:xfrm>
            <a:off x="6096000" y="2819400"/>
            <a:ext cx="1600200" cy="0"/>
          </a:xfrm>
          <a:prstGeom prst="straightConnector1">
            <a:avLst/>
          </a:prstGeom>
          <a:noFill/>
          <a:ln w="9525">
            <a:solidFill>
              <a:schemeClr val="tx1"/>
            </a:solidFill>
            <a:round/>
            <a:headEnd/>
            <a:tailEnd type="triangle" w="med" len="med"/>
          </a:ln>
          <a:effectLst/>
        </p:spPr>
      </p:cxnSp>
      <p:sp>
        <p:nvSpPr>
          <p:cNvPr id="32" name="Line 46"/>
          <p:cNvSpPr>
            <a:spLocks noChangeShapeType="1"/>
          </p:cNvSpPr>
          <p:nvPr/>
        </p:nvSpPr>
        <p:spPr bwMode="auto">
          <a:xfrm>
            <a:off x="5334000" y="2400300"/>
            <a:ext cx="0" cy="990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3" name="Line 47"/>
          <p:cNvSpPr>
            <a:spLocks noChangeShapeType="1"/>
          </p:cNvSpPr>
          <p:nvPr/>
        </p:nvSpPr>
        <p:spPr bwMode="auto">
          <a:xfrm flipV="1">
            <a:off x="5562600" y="2400300"/>
            <a:ext cx="0" cy="990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4" name="Text Box 48"/>
          <p:cNvSpPr txBox="1">
            <a:spLocks noChangeArrowheads="1"/>
          </p:cNvSpPr>
          <p:nvPr/>
        </p:nvSpPr>
        <p:spPr bwMode="auto">
          <a:xfrm>
            <a:off x="6994525" y="2055813"/>
            <a:ext cx="336550" cy="366712"/>
          </a:xfrm>
          <a:prstGeom prst="rect">
            <a:avLst/>
          </a:prstGeom>
          <a:noFill/>
          <a:ln w="9525" algn="ctr">
            <a:noFill/>
            <a:miter lim="800000"/>
            <a:headEnd/>
            <a:tailEnd/>
          </a:ln>
          <a:effectLst/>
        </p:spPr>
        <p:txBody>
          <a:bodyPr wrap="none">
            <a:spAutoFit/>
          </a:bodyPr>
          <a:lstStyle/>
          <a:p>
            <a:r>
              <a:rPr lang="en-US"/>
              <a:t>E</a:t>
            </a:r>
          </a:p>
        </p:txBody>
      </p:sp>
      <p:sp>
        <p:nvSpPr>
          <p:cNvPr id="35" name="Text Box 49"/>
          <p:cNvSpPr txBox="1">
            <a:spLocks noChangeArrowheads="1"/>
          </p:cNvSpPr>
          <p:nvPr/>
        </p:nvSpPr>
        <p:spPr bwMode="auto">
          <a:xfrm>
            <a:off x="6543675" y="2436813"/>
            <a:ext cx="323850" cy="366712"/>
          </a:xfrm>
          <a:prstGeom prst="rect">
            <a:avLst/>
          </a:prstGeom>
          <a:noFill/>
          <a:ln w="9525" algn="ctr">
            <a:noFill/>
            <a:miter lim="800000"/>
            <a:headEnd/>
            <a:tailEnd/>
          </a:ln>
          <a:effectLst/>
        </p:spPr>
        <p:txBody>
          <a:bodyPr wrap="none">
            <a:spAutoFit/>
          </a:bodyPr>
          <a:lstStyle/>
          <a:p>
            <a:r>
              <a:rPr lang="en-US"/>
              <a:t>F</a:t>
            </a:r>
          </a:p>
        </p:txBody>
      </p:sp>
      <p:sp>
        <p:nvSpPr>
          <p:cNvPr id="36" name="Text Box 50"/>
          <p:cNvSpPr txBox="1">
            <a:spLocks noChangeArrowheads="1"/>
          </p:cNvSpPr>
          <p:nvPr/>
        </p:nvSpPr>
        <p:spPr bwMode="auto">
          <a:xfrm>
            <a:off x="6645275" y="3503613"/>
            <a:ext cx="577850" cy="366712"/>
          </a:xfrm>
          <a:prstGeom prst="rect">
            <a:avLst/>
          </a:prstGeom>
          <a:noFill/>
          <a:ln w="9525" algn="ctr">
            <a:noFill/>
            <a:miter lim="800000"/>
            <a:headEnd/>
            <a:tailEnd/>
          </a:ln>
          <a:effectLst/>
        </p:spPr>
        <p:txBody>
          <a:bodyPr wrap="none">
            <a:spAutoFit/>
          </a:bodyPr>
          <a:lstStyle/>
          <a:p>
            <a:r>
              <a:rPr lang="en-US"/>
              <a:t>G/A</a:t>
            </a:r>
          </a:p>
        </p:txBody>
      </p:sp>
      <p:sp>
        <p:nvSpPr>
          <p:cNvPr id="37" name="Text Box 52"/>
          <p:cNvSpPr txBox="1">
            <a:spLocks noChangeArrowheads="1"/>
          </p:cNvSpPr>
          <p:nvPr/>
        </p:nvSpPr>
        <p:spPr bwMode="auto">
          <a:xfrm>
            <a:off x="5683250" y="4152900"/>
            <a:ext cx="1289050" cy="366712"/>
          </a:xfrm>
          <a:prstGeom prst="rect">
            <a:avLst/>
          </a:prstGeom>
          <a:noFill/>
          <a:ln w="9525" algn="ctr">
            <a:noFill/>
            <a:miter lim="800000"/>
            <a:headEnd/>
            <a:tailEnd/>
          </a:ln>
          <a:effectLst/>
        </p:spPr>
        <p:txBody>
          <a:bodyPr>
            <a:spAutoFit/>
          </a:bodyPr>
          <a:lstStyle/>
          <a:p>
            <a:r>
              <a:rPr lang="en-US" dirty="0" err="1"/>
              <a:t>Statechart</a:t>
            </a:r>
            <a:r>
              <a:rPr lang="en-US" dirty="0"/>
              <a:t> </a:t>
            </a:r>
          </a:p>
        </p:txBody>
      </p:sp>
      <p:sp>
        <p:nvSpPr>
          <p:cNvPr id="38" name="Text Box 53"/>
          <p:cNvSpPr txBox="1">
            <a:spLocks noChangeArrowheads="1"/>
          </p:cNvSpPr>
          <p:nvPr/>
        </p:nvSpPr>
        <p:spPr bwMode="auto">
          <a:xfrm>
            <a:off x="4638675" y="1522413"/>
            <a:ext cx="323850" cy="366712"/>
          </a:xfrm>
          <a:prstGeom prst="rect">
            <a:avLst/>
          </a:prstGeom>
          <a:noFill/>
          <a:ln w="9525" algn="ctr">
            <a:noFill/>
            <a:miter lim="800000"/>
            <a:headEnd/>
            <a:tailEnd/>
          </a:ln>
          <a:effectLst/>
        </p:spPr>
        <p:txBody>
          <a:bodyPr wrap="none">
            <a:spAutoFit/>
          </a:bodyPr>
          <a:lstStyle/>
          <a:p>
            <a:r>
              <a:rPr lang="en-US"/>
              <a:t>F</a:t>
            </a:r>
          </a:p>
        </p:txBody>
      </p:sp>
      <p:sp>
        <p:nvSpPr>
          <p:cNvPr id="40" name="TextBox 39"/>
          <p:cNvSpPr txBox="1"/>
          <p:nvPr/>
        </p:nvSpPr>
        <p:spPr>
          <a:xfrm>
            <a:off x="228600" y="4953001"/>
            <a:ext cx="8686800" cy="1323439"/>
          </a:xfrm>
          <a:prstGeom prst="rect">
            <a:avLst/>
          </a:prstGeom>
          <a:noFill/>
        </p:spPr>
        <p:txBody>
          <a:bodyPr wrap="square" rtlCol="0">
            <a:spAutoFit/>
          </a:bodyPr>
          <a:lstStyle/>
          <a:p>
            <a:pPr marL="225425" indent="-225425">
              <a:buFont typeface="Arial" pitchFamily="34" charset="0"/>
              <a:buChar char="•"/>
            </a:pPr>
            <a:r>
              <a:rPr lang="en-US" sz="2000" dirty="0" smtClean="0"/>
              <a:t>The </a:t>
            </a:r>
            <a:r>
              <a:rPr lang="en-US" sz="2000" dirty="0" err="1" smtClean="0"/>
              <a:t>statechart</a:t>
            </a:r>
            <a:r>
              <a:rPr lang="en-US" sz="2000" dirty="0" smtClean="0"/>
              <a:t> reduces the number of transitions when compared to STD.</a:t>
            </a:r>
          </a:p>
          <a:p>
            <a:pPr marL="225425" indent="-225425">
              <a:buFont typeface="Arial" pitchFamily="34" charset="0"/>
              <a:buChar char="•"/>
            </a:pPr>
            <a:r>
              <a:rPr lang="en-US" sz="2000" dirty="0" smtClean="0"/>
              <a:t>G/A represents that for event G action A takes place.</a:t>
            </a:r>
          </a:p>
          <a:p>
            <a:pPr marL="225425" indent="-225425">
              <a:buFont typeface="Arial" pitchFamily="34" charset="0"/>
              <a:buChar char="•"/>
            </a:pPr>
            <a:r>
              <a:rPr lang="en-US" sz="2000" dirty="0" smtClean="0"/>
              <a:t>S &amp; T are combined together into a super-state F (</a:t>
            </a:r>
            <a:r>
              <a:rPr lang="en-US" sz="2000" b="1" dirty="0" smtClean="0">
                <a:solidFill>
                  <a:srgbClr val="FF0000"/>
                </a:solidFill>
              </a:rPr>
              <a:t>OR- property</a:t>
            </a:r>
            <a:r>
              <a:rPr lang="en-US" sz="2000" dirty="0" smtClean="0"/>
              <a:t> of the </a:t>
            </a:r>
            <a:r>
              <a:rPr lang="en-US" sz="2000" dirty="0" err="1" smtClean="0"/>
              <a:t>statechart</a:t>
            </a:r>
            <a:r>
              <a:rPr lang="en-US" sz="2000" dirty="0" smtClean="0"/>
              <a:t>)</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State-Transition Diagram vs. </a:t>
            </a:r>
            <a:r>
              <a:rPr lang="en-US" dirty="0" err="1" smtClean="0"/>
              <a:t>Statechart</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13</a:t>
            </a:fld>
            <a:endParaRPr lang="en-US" dirty="0"/>
          </a:p>
        </p:txBody>
      </p:sp>
      <p:graphicFrame>
        <p:nvGraphicFramePr>
          <p:cNvPr id="5" name="Group 26"/>
          <p:cNvGraphicFramePr>
            <a:graphicFrameLocks noGrp="1"/>
          </p:cNvGraphicFramePr>
          <p:nvPr>
            <p:ph idx="1"/>
          </p:nvPr>
        </p:nvGraphicFramePr>
        <p:xfrm>
          <a:off x="495300" y="1371601"/>
          <a:ext cx="8229600" cy="5183084"/>
        </p:xfrm>
        <a:graphic>
          <a:graphicData uri="http://schemas.openxmlformats.org/drawingml/2006/table">
            <a:tbl>
              <a:tblPr/>
              <a:tblGrid>
                <a:gridCol w="2743200"/>
                <a:gridCol w="2743200"/>
                <a:gridCol w="2743200"/>
              </a:tblGrid>
              <a:tr h="9144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Property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State-transition Diagram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Statechart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58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Super-states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Absent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5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History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Absent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58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Concurrency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Absent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6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Broadcast Communication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Absent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6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Synchronization &amp; Timing Info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Absent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6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Hierarchical Structure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Absent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Statecharts</a:t>
            </a:r>
            <a:r>
              <a:rPr lang="en-US" dirty="0" smtClean="0"/>
              <a:t> development</a:t>
            </a:r>
            <a:endParaRPr lang="en-US" dirty="0"/>
          </a:p>
        </p:txBody>
      </p:sp>
      <p:sp>
        <p:nvSpPr>
          <p:cNvPr id="3" name="Content Placeholder 2"/>
          <p:cNvSpPr>
            <a:spLocks noGrp="1"/>
          </p:cNvSpPr>
          <p:nvPr>
            <p:ph idx="1"/>
          </p:nvPr>
        </p:nvSpPr>
        <p:spPr>
          <a:xfrm>
            <a:off x="228600" y="1600200"/>
            <a:ext cx="8648700" cy="4525963"/>
          </a:xfrm>
        </p:spPr>
        <p:txBody>
          <a:bodyPr/>
          <a:lstStyle/>
          <a:p>
            <a:r>
              <a:rPr lang="en-US" dirty="0" smtClean="0"/>
              <a:t>2 Types of </a:t>
            </a:r>
            <a:r>
              <a:rPr lang="en-US" dirty="0" err="1" smtClean="0"/>
              <a:t>statechart</a:t>
            </a:r>
            <a:r>
              <a:rPr lang="en-US" dirty="0" smtClean="0"/>
              <a:t> development</a:t>
            </a:r>
          </a:p>
          <a:p>
            <a:pPr lvl="1"/>
            <a:r>
              <a:rPr lang="en-US" dirty="0" err="1" smtClean="0"/>
              <a:t>Harel</a:t>
            </a:r>
            <a:r>
              <a:rPr lang="en-US" dirty="0" smtClean="0"/>
              <a:t> </a:t>
            </a:r>
            <a:r>
              <a:rPr lang="en-US" dirty="0" err="1" smtClean="0"/>
              <a:t>Statecharts</a:t>
            </a:r>
            <a:endParaRPr lang="en-US" dirty="0" smtClean="0"/>
          </a:p>
          <a:p>
            <a:pPr lvl="2"/>
            <a:r>
              <a:rPr lang="en-US" dirty="0" smtClean="0"/>
              <a:t>Developed by David </a:t>
            </a:r>
            <a:r>
              <a:rPr lang="en-US" dirty="0" err="1" smtClean="0"/>
              <a:t>Harel</a:t>
            </a:r>
            <a:r>
              <a:rPr lang="en-US" dirty="0" smtClean="0"/>
              <a:t>.</a:t>
            </a:r>
          </a:p>
          <a:p>
            <a:pPr lvl="2"/>
            <a:r>
              <a:rPr lang="en-US" dirty="0" smtClean="0"/>
              <a:t>First developed for function-oriented systems.</a:t>
            </a:r>
          </a:p>
          <a:p>
            <a:pPr lvl="2"/>
            <a:r>
              <a:rPr lang="en-US" dirty="0" smtClean="0"/>
              <a:t>Later extended for OO systems with few changes.</a:t>
            </a:r>
          </a:p>
          <a:p>
            <a:pPr lvl="1"/>
            <a:r>
              <a:rPr lang="en-US" dirty="0" smtClean="0"/>
              <a:t>UML </a:t>
            </a:r>
            <a:r>
              <a:rPr lang="en-US" dirty="0" err="1" smtClean="0"/>
              <a:t>Statecharts</a:t>
            </a:r>
            <a:endParaRPr lang="en-US" dirty="0" smtClean="0"/>
          </a:p>
          <a:p>
            <a:pPr lvl="2"/>
            <a:r>
              <a:rPr lang="en-US" dirty="0" smtClean="0"/>
              <a:t>Developed by Object Management Group (OMG).</a:t>
            </a:r>
          </a:p>
          <a:p>
            <a:pPr lvl="2"/>
            <a:r>
              <a:rPr lang="en-US" dirty="0" smtClean="0"/>
              <a:t>Extended the properties of </a:t>
            </a:r>
            <a:r>
              <a:rPr lang="en-US" dirty="0" err="1" smtClean="0"/>
              <a:t>Harel</a:t>
            </a:r>
            <a:r>
              <a:rPr lang="en-US" dirty="0" smtClean="0"/>
              <a:t> </a:t>
            </a:r>
            <a:r>
              <a:rPr lang="en-US" dirty="0" err="1" smtClean="0"/>
              <a:t>statecharts</a:t>
            </a:r>
            <a:r>
              <a:rPr lang="en-US" dirty="0" smtClean="0"/>
              <a:t> with some new features.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9262"/>
          </a:xfrm>
        </p:spPr>
        <p:txBody>
          <a:bodyPr>
            <a:normAutofit fontScale="90000"/>
          </a:bodyPr>
          <a:lstStyle/>
          <a:p>
            <a:r>
              <a:rPr lang="en-US" dirty="0" smtClean="0"/>
              <a:t>Example: </a:t>
            </a:r>
            <a:r>
              <a:rPr lang="en-US" dirty="0" err="1" smtClean="0"/>
              <a:t>Harel</a:t>
            </a:r>
            <a:r>
              <a:rPr lang="en-US" dirty="0" smtClean="0"/>
              <a:t> </a:t>
            </a:r>
            <a:r>
              <a:rPr lang="en-US" dirty="0" err="1" smtClean="0"/>
              <a:t>Statechart</a:t>
            </a:r>
            <a:endParaRPr lang="en-US" dirty="0"/>
          </a:p>
        </p:txBody>
      </p:sp>
      <p:sp>
        <p:nvSpPr>
          <p:cNvPr id="3" name="Content Placeholder 2"/>
          <p:cNvSpPr>
            <a:spLocks noGrp="1"/>
          </p:cNvSpPr>
          <p:nvPr>
            <p:ph idx="1"/>
          </p:nvPr>
        </p:nvSpPr>
        <p:spPr>
          <a:xfrm>
            <a:off x="190500" y="4686300"/>
            <a:ext cx="8763000" cy="1943100"/>
          </a:xfrm>
        </p:spPr>
        <p:txBody>
          <a:bodyPr>
            <a:noAutofit/>
          </a:bodyPr>
          <a:lstStyle/>
          <a:p>
            <a:pPr marL="231775" indent="-231775"/>
            <a:r>
              <a:rPr lang="en-US" sz="2000" dirty="0" err="1" smtClean="0"/>
              <a:t>Harel</a:t>
            </a:r>
            <a:r>
              <a:rPr lang="en-US" sz="2000" dirty="0" smtClean="0"/>
              <a:t> </a:t>
            </a:r>
            <a:r>
              <a:rPr lang="en-US" sz="2000" dirty="0" err="1" smtClean="0"/>
              <a:t>Statechart</a:t>
            </a:r>
            <a:r>
              <a:rPr lang="en-US" sz="2000" dirty="0" smtClean="0"/>
              <a:t> showing properties of </a:t>
            </a:r>
            <a:r>
              <a:rPr lang="en-US" sz="2000" dirty="0" err="1" smtClean="0"/>
              <a:t>orthogonality</a:t>
            </a:r>
            <a:r>
              <a:rPr lang="en-US" sz="2000" dirty="0" smtClean="0"/>
              <a:t>, and-decomposition, History, Clustering, Refinement, Forking issues.</a:t>
            </a:r>
          </a:p>
          <a:p>
            <a:pPr marL="231775" indent="-231775"/>
            <a:r>
              <a:rPr lang="en-US" sz="2000" dirty="0" smtClean="0"/>
              <a:t>E/A -Represents that for event E, action A will take place.</a:t>
            </a:r>
          </a:p>
          <a:p>
            <a:pPr marL="231775" indent="-231775"/>
            <a:r>
              <a:rPr lang="en-US" sz="2000" dirty="0" smtClean="0"/>
              <a:t>Dashed line represents the </a:t>
            </a:r>
            <a:r>
              <a:rPr lang="en-US" sz="2000" b="1" dirty="0" smtClean="0">
                <a:solidFill>
                  <a:srgbClr val="FF0000"/>
                </a:solidFill>
              </a:rPr>
              <a:t>AND-product</a:t>
            </a:r>
            <a:r>
              <a:rPr lang="en-US" sz="2000" dirty="0" smtClean="0"/>
              <a:t> (</a:t>
            </a:r>
            <a:r>
              <a:rPr lang="en-US" sz="2000" dirty="0" err="1" smtClean="0"/>
              <a:t>orthogonality</a:t>
            </a:r>
            <a:r>
              <a:rPr lang="en-US" sz="2000" dirty="0" smtClean="0"/>
              <a:t>) of states R &amp; T.</a:t>
            </a:r>
          </a:p>
          <a:p>
            <a:pPr marL="231775" indent="-231775"/>
            <a:r>
              <a:rPr lang="en-US" sz="2000" dirty="0" smtClean="0"/>
              <a:t>F[in(Y)]: The function in [] (i.e. in(Y)) represents the guard condition.</a:t>
            </a:r>
            <a:endParaRPr lang="en-US" sz="2000"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15</a:t>
            </a:fld>
            <a:endParaRPr lang="en-US" dirty="0"/>
          </a:p>
        </p:txBody>
      </p:sp>
      <p:grpSp>
        <p:nvGrpSpPr>
          <p:cNvPr id="5" name="Group 42"/>
          <p:cNvGrpSpPr>
            <a:grpSpLocks/>
          </p:cNvGrpSpPr>
          <p:nvPr/>
        </p:nvGrpSpPr>
        <p:grpSpPr bwMode="auto">
          <a:xfrm>
            <a:off x="571500" y="800100"/>
            <a:ext cx="8153400" cy="3657600"/>
            <a:chOff x="720" y="1440"/>
            <a:chExt cx="4416" cy="1872"/>
          </a:xfrm>
        </p:grpSpPr>
        <p:sp>
          <p:nvSpPr>
            <p:cNvPr id="6" name="AutoShape 5"/>
            <p:cNvSpPr>
              <a:spLocks noChangeArrowheads="1"/>
            </p:cNvSpPr>
            <p:nvPr/>
          </p:nvSpPr>
          <p:spPr bwMode="auto">
            <a:xfrm>
              <a:off x="720" y="1728"/>
              <a:ext cx="3264" cy="1584"/>
            </a:xfrm>
            <a:prstGeom prst="roundRect">
              <a:avLst>
                <a:gd name="adj" fmla="val 10204"/>
              </a:avLst>
            </a:prstGeom>
            <a:solidFill>
              <a:schemeClr val="bg1"/>
            </a:solidFill>
            <a:ln w="9525" algn="ctr">
              <a:solidFill>
                <a:schemeClr val="tx1"/>
              </a:solidFill>
              <a:round/>
              <a:headEnd/>
              <a:tailEnd/>
            </a:ln>
            <a:effectLst/>
          </p:spPr>
          <p:txBody>
            <a:bodyPr wrap="none" anchor="ctr"/>
            <a:lstStyle/>
            <a:p>
              <a:endParaRPr lang="en-US"/>
            </a:p>
          </p:txBody>
        </p:sp>
        <p:sp>
          <p:nvSpPr>
            <p:cNvPr id="7" name="AutoShape 6"/>
            <p:cNvSpPr>
              <a:spLocks noChangeArrowheads="1"/>
            </p:cNvSpPr>
            <p:nvPr/>
          </p:nvSpPr>
          <p:spPr bwMode="auto">
            <a:xfrm>
              <a:off x="1008" y="1968"/>
              <a:ext cx="384" cy="240"/>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U</a:t>
              </a:r>
            </a:p>
          </p:txBody>
        </p:sp>
        <p:sp>
          <p:nvSpPr>
            <p:cNvPr id="8" name="AutoShape 7"/>
            <p:cNvSpPr>
              <a:spLocks noChangeArrowheads="1"/>
            </p:cNvSpPr>
            <p:nvPr/>
          </p:nvSpPr>
          <p:spPr bwMode="auto">
            <a:xfrm>
              <a:off x="1008" y="2784"/>
              <a:ext cx="384" cy="240"/>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V</a:t>
              </a:r>
            </a:p>
          </p:txBody>
        </p:sp>
        <p:sp>
          <p:nvSpPr>
            <p:cNvPr id="9" name="AutoShape 8"/>
            <p:cNvSpPr>
              <a:spLocks noChangeArrowheads="1"/>
            </p:cNvSpPr>
            <p:nvPr/>
          </p:nvSpPr>
          <p:spPr bwMode="auto">
            <a:xfrm>
              <a:off x="3120" y="2448"/>
              <a:ext cx="384" cy="240"/>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X</a:t>
              </a:r>
            </a:p>
          </p:txBody>
        </p:sp>
        <p:sp>
          <p:nvSpPr>
            <p:cNvPr id="10" name="AutoShape 9"/>
            <p:cNvSpPr>
              <a:spLocks noChangeArrowheads="1"/>
            </p:cNvSpPr>
            <p:nvPr/>
          </p:nvSpPr>
          <p:spPr bwMode="auto">
            <a:xfrm>
              <a:off x="2112" y="2832"/>
              <a:ext cx="384" cy="240"/>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Y</a:t>
              </a:r>
            </a:p>
          </p:txBody>
        </p:sp>
        <p:sp>
          <p:nvSpPr>
            <p:cNvPr id="11" name="AutoShape 10"/>
            <p:cNvSpPr>
              <a:spLocks noChangeArrowheads="1"/>
            </p:cNvSpPr>
            <p:nvPr/>
          </p:nvSpPr>
          <p:spPr bwMode="auto">
            <a:xfrm>
              <a:off x="2112" y="2016"/>
              <a:ext cx="384" cy="240"/>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W</a:t>
              </a:r>
            </a:p>
          </p:txBody>
        </p:sp>
        <p:sp>
          <p:nvSpPr>
            <p:cNvPr id="12" name="AutoShape 11"/>
            <p:cNvSpPr>
              <a:spLocks noChangeArrowheads="1"/>
            </p:cNvSpPr>
            <p:nvPr/>
          </p:nvSpPr>
          <p:spPr bwMode="auto">
            <a:xfrm>
              <a:off x="4752" y="1488"/>
              <a:ext cx="384" cy="240"/>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A</a:t>
              </a:r>
            </a:p>
          </p:txBody>
        </p:sp>
        <p:sp>
          <p:nvSpPr>
            <p:cNvPr id="13" name="Line 12"/>
            <p:cNvSpPr>
              <a:spLocks noChangeShapeType="1"/>
            </p:cNvSpPr>
            <p:nvPr/>
          </p:nvSpPr>
          <p:spPr bwMode="auto">
            <a:xfrm>
              <a:off x="1056" y="2208"/>
              <a:ext cx="0" cy="576"/>
            </a:xfrm>
            <a:prstGeom prst="line">
              <a:avLst/>
            </a:prstGeom>
            <a:noFill/>
            <a:ln w="9525">
              <a:solidFill>
                <a:schemeClr val="tx1"/>
              </a:solidFill>
              <a:round/>
              <a:headEnd/>
              <a:tailEnd type="triangle" w="med" len="med"/>
            </a:ln>
            <a:effectLst/>
          </p:spPr>
          <p:txBody>
            <a:bodyPr wrap="none" anchor="ctr"/>
            <a:lstStyle/>
            <a:p>
              <a:endParaRPr lang="en-US"/>
            </a:p>
          </p:txBody>
        </p:sp>
        <p:sp>
          <p:nvSpPr>
            <p:cNvPr id="14" name="Line 13"/>
            <p:cNvSpPr>
              <a:spLocks noChangeShapeType="1"/>
            </p:cNvSpPr>
            <p:nvPr/>
          </p:nvSpPr>
          <p:spPr bwMode="auto">
            <a:xfrm flipV="1">
              <a:off x="1296" y="2208"/>
              <a:ext cx="0" cy="576"/>
            </a:xfrm>
            <a:prstGeom prst="line">
              <a:avLst/>
            </a:prstGeom>
            <a:noFill/>
            <a:ln w="9525">
              <a:solidFill>
                <a:schemeClr val="tx1"/>
              </a:solidFill>
              <a:round/>
              <a:headEnd/>
              <a:tailEnd type="triangle" w="med" len="med"/>
            </a:ln>
            <a:effectLst/>
          </p:spPr>
          <p:txBody>
            <a:bodyPr wrap="none" anchor="ctr"/>
            <a:lstStyle/>
            <a:p>
              <a:endParaRPr lang="en-US"/>
            </a:p>
          </p:txBody>
        </p:sp>
        <p:sp>
          <p:nvSpPr>
            <p:cNvPr id="15" name="Line 14"/>
            <p:cNvSpPr>
              <a:spLocks noChangeShapeType="1"/>
            </p:cNvSpPr>
            <p:nvPr/>
          </p:nvSpPr>
          <p:spPr bwMode="auto">
            <a:xfrm>
              <a:off x="2208" y="2256"/>
              <a:ext cx="0" cy="576"/>
            </a:xfrm>
            <a:prstGeom prst="line">
              <a:avLst/>
            </a:prstGeom>
            <a:noFill/>
            <a:ln w="9525">
              <a:solidFill>
                <a:schemeClr val="tx1"/>
              </a:solidFill>
              <a:round/>
              <a:headEnd/>
              <a:tailEnd type="triangle" w="med" len="med"/>
            </a:ln>
            <a:effectLst/>
          </p:spPr>
          <p:txBody>
            <a:bodyPr wrap="none" anchor="ctr"/>
            <a:lstStyle/>
            <a:p>
              <a:endParaRPr lang="en-US"/>
            </a:p>
          </p:txBody>
        </p:sp>
        <p:cxnSp>
          <p:nvCxnSpPr>
            <p:cNvPr id="16" name="AutoShape 15"/>
            <p:cNvCxnSpPr>
              <a:cxnSpLocks noChangeShapeType="1"/>
              <a:stCxn id="10" idx="0"/>
              <a:endCxn id="9" idx="1"/>
            </p:cNvCxnSpPr>
            <p:nvPr/>
          </p:nvCxnSpPr>
          <p:spPr bwMode="auto">
            <a:xfrm rot="16200000">
              <a:off x="2580" y="2292"/>
              <a:ext cx="264" cy="816"/>
            </a:xfrm>
            <a:prstGeom prst="curvedConnector2">
              <a:avLst/>
            </a:prstGeom>
            <a:noFill/>
            <a:ln w="9525">
              <a:solidFill>
                <a:schemeClr val="tx1"/>
              </a:solidFill>
              <a:round/>
              <a:headEnd/>
              <a:tailEnd type="triangle" w="med" len="med"/>
            </a:ln>
            <a:effectLst/>
          </p:spPr>
        </p:cxnSp>
        <p:cxnSp>
          <p:nvCxnSpPr>
            <p:cNvPr id="17" name="AutoShape 16"/>
            <p:cNvCxnSpPr>
              <a:cxnSpLocks noChangeShapeType="1"/>
              <a:stCxn id="9" idx="2"/>
              <a:endCxn id="10" idx="3"/>
            </p:cNvCxnSpPr>
            <p:nvPr/>
          </p:nvCxnSpPr>
          <p:spPr bwMode="auto">
            <a:xfrm rot="5400000">
              <a:off x="2772" y="2412"/>
              <a:ext cx="264" cy="816"/>
            </a:xfrm>
            <a:prstGeom prst="curvedConnector2">
              <a:avLst/>
            </a:prstGeom>
            <a:noFill/>
            <a:ln w="9525">
              <a:solidFill>
                <a:schemeClr val="tx1"/>
              </a:solidFill>
              <a:round/>
              <a:headEnd/>
              <a:tailEnd type="triangle" w="med" len="med"/>
            </a:ln>
            <a:effectLst/>
          </p:spPr>
        </p:cxnSp>
        <p:cxnSp>
          <p:nvCxnSpPr>
            <p:cNvPr id="18" name="AutoShape 17"/>
            <p:cNvCxnSpPr>
              <a:cxnSpLocks noChangeShapeType="1"/>
              <a:stCxn id="9" idx="0"/>
              <a:endCxn id="11" idx="3"/>
            </p:cNvCxnSpPr>
            <p:nvPr/>
          </p:nvCxnSpPr>
          <p:spPr bwMode="auto">
            <a:xfrm rot="5400000" flipH="1">
              <a:off x="2748" y="1884"/>
              <a:ext cx="312" cy="816"/>
            </a:xfrm>
            <a:prstGeom prst="curvedConnector2">
              <a:avLst/>
            </a:prstGeom>
            <a:noFill/>
            <a:ln w="9525">
              <a:solidFill>
                <a:schemeClr val="tx1"/>
              </a:solidFill>
              <a:round/>
              <a:headEnd/>
              <a:tailEnd type="triangle" w="med" len="med"/>
            </a:ln>
            <a:effectLst/>
          </p:spPr>
        </p:cxnSp>
        <p:sp>
          <p:nvSpPr>
            <p:cNvPr id="19" name="Oval 18"/>
            <p:cNvSpPr>
              <a:spLocks noChangeArrowheads="1"/>
            </p:cNvSpPr>
            <p:nvPr/>
          </p:nvSpPr>
          <p:spPr bwMode="auto">
            <a:xfrm>
              <a:off x="3648" y="2112"/>
              <a:ext cx="240" cy="240"/>
            </a:xfrm>
            <a:prstGeom prst="ellipse">
              <a:avLst/>
            </a:prstGeom>
            <a:solidFill>
              <a:schemeClr val="bg1"/>
            </a:solidFill>
            <a:ln w="9525" algn="ctr">
              <a:solidFill>
                <a:schemeClr val="tx1"/>
              </a:solidFill>
              <a:round/>
              <a:headEnd/>
              <a:tailEnd/>
            </a:ln>
            <a:effectLst/>
          </p:spPr>
          <p:txBody>
            <a:bodyPr wrap="none" anchor="ctr"/>
            <a:lstStyle/>
            <a:p>
              <a:r>
                <a:rPr lang="en-US"/>
                <a:t>H</a:t>
              </a:r>
            </a:p>
          </p:txBody>
        </p:sp>
        <p:cxnSp>
          <p:nvCxnSpPr>
            <p:cNvPr id="20" name="AutoShape 20"/>
            <p:cNvCxnSpPr>
              <a:cxnSpLocks noChangeShapeType="1"/>
              <a:stCxn id="19" idx="4"/>
              <a:endCxn id="9" idx="3"/>
            </p:cNvCxnSpPr>
            <p:nvPr/>
          </p:nvCxnSpPr>
          <p:spPr bwMode="auto">
            <a:xfrm rot="5400000">
              <a:off x="3528" y="2328"/>
              <a:ext cx="216" cy="264"/>
            </a:xfrm>
            <a:prstGeom prst="curvedConnector2">
              <a:avLst/>
            </a:prstGeom>
            <a:noFill/>
            <a:ln w="9525">
              <a:solidFill>
                <a:schemeClr val="tx1"/>
              </a:solidFill>
              <a:round/>
              <a:headEnd/>
              <a:tailEnd type="triangle" w="med" len="med"/>
            </a:ln>
            <a:effectLst/>
          </p:spPr>
        </p:cxnSp>
        <p:cxnSp>
          <p:nvCxnSpPr>
            <p:cNvPr id="21" name="AutoShape 21"/>
            <p:cNvCxnSpPr>
              <a:cxnSpLocks noChangeShapeType="1"/>
              <a:stCxn id="12" idx="1"/>
              <a:endCxn id="19" idx="7"/>
            </p:cNvCxnSpPr>
            <p:nvPr/>
          </p:nvCxnSpPr>
          <p:spPr bwMode="auto">
            <a:xfrm rot="10800000" flipV="1">
              <a:off x="3853" y="1608"/>
              <a:ext cx="899" cy="539"/>
            </a:xfrm>
            <a:prstGeom prst="curvedConnector2">
              <a:avLst/>
            </a:prstGeom>
            <a:noFill/>
            <a:ln w="9525">
              <a:solidFill>
                <a:schemeClr val="tx1"/>
              </a:solidFill>
              <a:round/>
              <a:headEnd/>
              <a:tailEnd type="triangle" w="med" len="med"/>
            </a:ln>
            <a:effectLst/>
          </p:spPr>
        </p:cxnSp>
        <p:sp>
          <p:nvSpPr>
            <p:cNvPr id="22" name="Text Box 22"/>
            <p:cNvSpPr txBox="1">
              <a:spLocks noChangeArrowheads="1"/>
            </p:cNvSpPr>
            <p:nvPr/>
          </p:nvSpPr>
          <p:spPr bwMode="auto">
            <a:xfrm>
              <a:off x="1950" y="2423"/>
              <a:ext cx="228" cy="231"/>
            </a:xfrm>
            <a:prstGeom prst="rect">
              <a:avLst/>
            </a:prstGeom>
            <a:noFill/>
            <a:ln w="9525" algn="ctr">
              <a:noFill/>
              <a:miter lim="800000"/>
              <a:headEnd/>
              <a:tailEnd/>
            </a:ln>
            <a:effectLst/>
          </p:spPr>
          <p:txBody>
            <a:bodyPr wrap="none">
              <a:spAutoFit/>
            </a:bodyPr>
            <a:lstStyle/>
            <a:p>
              <a:r>
                <a:rPr lang="en-US"/>
                <a:t>G</a:t>
              </a:r>
            </a:p>
          </p:txBody>
        </p:sp>
        <p:sp>
          <p:nvSpPr>
            <p:cNvPr id="23" name="Text Box 23"/>
            <p:cNvSpPr txBox="1">
              <a:spLocks noChangeArrowheads="1"/>
            </p:cNvSpPr>
            <p:nvPr/>
          </p:nvSpPr>
          <p:spPr bwMode="auto">
            <a:xfrm>
              <a:off x="2582" y="2423"/>
              <a:ext cx="212" cy="231"/>
            </a:xfrm>
            <a:prstGeom prst="rect">
              <a:avLst/>
            </a:prstGeom>
            <a:noFill/>
            <a:ln w="9525" algn="ctr">
              <a:noFill/>
              <a:miter lim="800000"/>
              <a:headEnd/>
              <a:tailEnd/>
            </a:ln>
            <a:effectLst/>
          </p:spPr>
          <p:txBody>
            <a:bodyPr wrap="none">
              <a:spAutoFit/>
            </a:bodyPr>
            <a:lstStyle/>
            <a:p>
              <a:r>
                <a:rPr lang="en-US"/>
                <a:t>K</a:t>
              </a:r>
            </a:p>
          </p:txBody>
        </p:sp>
        <p:sp>
          <p:nvSpPr>
            <p:cNvPr id="24" name="Text Box 24"/>
            <p:cNvSpPr txBox="1">
              <a:spLocks noChangeArrowheads="1"/>
            </p:cNvSpPr>
            <p:nvPr/>
          </p:nvSpPr>
          <p:spPr bwMode="auto">
            <a:xfrm>
              <a:off x="2966" y="2903"/>
              <a:ext cx="212" cy="231"/>
            </a:xfrm>
            <a:prstGeom prst="rect">
              <a:avLst/>
            </a:prstGeom>
            <a:noFill/>
            <a:ln w="9525" algn="ctr">
              <a:noFill/>
              <a:miter lim="800000"/>
              <a:headEnd/>
              <a:tailEnd/>
            </a:ln>
            <a:effectLst/>
          </p:spPr>
          <p:txBody>
            <a:bodyPr wrap="none">
              <a:spAutoFit/>
            </a:bodyPr>
            <a:lstStyle/>
            <a:p>
              <a:r>
                <a:rPr lang="en-US"/>
                <a:t>E</a:t>
              </a:r>
            </a:p>
          </p:txBody>
        </p:sp>
        <p:sp>
          <p:nvSpPr>
            <p:cNvPr id="25" name="Text Box 25"/>
            <p:cNvSpPr txBox="1">
              <a:spLocks noChangeArrowheads="1"/>
            </p:cNvSpPr>
            <p:nvPr/>
          </p:nvSpPr>
          <p:spPr bwMode="auto">
            <a:xfrm>
              <a:off x="2834" y="1943"/>
              <a:ext cx="188" cy="231"/>
            </a:xfrm>
            <a:prstGeom prst="rect">
              <a:avLst/>
            </a:prstGeom>
            <a:noFill/>
            <a:ln w="9525" algn="ctr">
              <a:noFill/>
              <a:miter lim="800000"/>
              <a:headEnd/>
              <a:tailEnd/>
            </a:ln>
            <a:effectLst/>
          </p:spPr>
          <p:txBody>
            <a:bodyPr wrap="none">
              <a:spAutoFit/>
            </a:bodyPr>
            <a:lstStyle/>
            <a:p>
              <a:r>
                <a:rPr lang="en-US"/>
                <a:t>J</a:t>
              </a:r>
            </a:p>
          </p:txBody>
        </p:sp>
        <p:sp>
          <p:nvSpPr>
            <p:cNvPr id="26" name="Text Box 26"/>
            <p:cNvSpPr txBox="1">
              <a:spLocks noChangeArrowheads="1"/>
            </p:cNvSpPr>
            <p:nvPr/>
          </p:nvSpPr>
          <p:spPr bwMode="auto">
            <a:xfrm>
              <a:off x="1010" y="2423"/>
              <a:ext cx="668" cy="231"/>
            </a:xfrm>
            <a:prstGeom prst="rect">
              <a:avLst/>
            </a:prstGeom>
            <a:noFill/>
            <a:ln w="9525" algn="ctr">
              <a:noFill/>
              <a:miter lim="800000"/>
              <a:headEnd/>
              <a:tailEnd/>
            </a:ln>
            <a:effectLst/>
          </p:spPr>
          <p:txBody>
            <a:bodyPr wrap="none">
              <a:spAutoFit/>
            </a:bodyPr>
            <a:lstStyle/>
            <a:p>
              <a:r>
                <a:rPr lang="en-US" dirty="0"/>
                <a:t>F[ in (Y)]</a:t>
              </a:r>
            </a:p>
          </p:txBody>
        </p:sp>
        <p:sp>
          <p:nvSpPr>
            <p:cNvPr id="27" name="Text Box 27"/>
            <p:cNvSpPr txBox="1">
              <a:spLocks noChangeArrowheads="1"/>
            </p:cNvSpPr>
            <p:nvPr/>
          </p:nvSpPr>
          <p:spPr bwMode="auto">
            <a:xfrm>
              <a:off x="806" y="2423"/>
              <a:ext cx="212" cy="231"/>
            </a:xfrm>
            <a:prstGeom prst="rect">
              <a:avLst/>
            </a:prstGeom>
            <a:noFill/>
            <a:ln w="9525" algn="ctr">
              <a:noFill/>
              <a:miter lim="800000"/>
              <a:headEnd/>
              <a:tailEnd/>
            </a:ln>
            <a:effectLst/>
          </p:spPr>
          <p:txBody>
            <a:bodyPr wrap="none">
              <a:spAutoFit/>
            </a:bodyPr>
            <a:lstStyle/>
            <a:p>
              <a:r>
                <a:rPr lang="en-US" dirty="0"/>
                <a:t>E</a:t>
              </a:r>
            </a:p>
          </p:txBody>
        </p:sp>
        <p:sp>
          <p:nvSpPr>
            <p:cNvPr id="28" name="Text Box 28"/>
            <p:cNvSpPr txBox="1">
              <a:spLocks noChangeArrowheads="1"/>
            </p:cNvSpPr>
            <p:nvPr/>
          </p:nvSpPr>
          <p:spPr bwMode="auto">
            <a:xfrm>
              <a:off x="754" y="1799"/>
              <a:ext cx="220" cy="231"/>
            </a:xfrm>
            <a:prstGeom prst="rect">
              <a:avLst/>
            </a:prstGeom>
            <a:noFill/>
            <a:ln w="9525" algn="ctr">
              <a:noFill/>
              <a:miter lim="800000"/>
              <a:headEnd/>
              <a:tailEnd/>
            </a:ln>
            <a:effectLst/>
          </p:spPr>
          <p:txBody>
            <a:bodyPr wrap="none">
              <a:spAutoFit/>
            </a:bodyPr>
            <a:lstStyle/>
            <a:p>
              <a:r>
                <a:rPr lang="en-US"/>
                <a:t>R</a:t>
              </a:r>
            </a:p>
          </p:txBody>
        </p:sp>
        <p:sp>
          <p:nvSpPr>
            <p:cNvPr id="29" name="Text Box 29"/>
            <p:cNvSpPr txBox="1">
              <a:spLocks noChangeArrowheads="1"/>
            </p:cNvSpPr>
            <p:nvPr/>
          </p:nvSpPr>
          <p:spPr bwMode="auto">
            <a:xfrm>
              <a:off x="1866" y="1799"/>
              <a:ext cx="204" cy="231"/>
            </a:xfrm>
            <a:prstGeom prst="rect">
              <a:avLst/>
            </a:prstGeom>
            <a:noFill/>
            <a:ln w="9525" algn="ctr">
              <a:noFill/>
              <a:miter lim="800000"/>
              <a:headEnd/>
              <a:tailEnd/>
            </a:ln>
            <a:effectLst/>
          </p:spPr>
          <p:txBody>
            <a:bodyPr wrap="none">
              <a:spAutoFit/>
            </a:bodyPr>
            <a:lstStyle/>
            <a:p>
              <a:r>
                <a:rPr lang="en-US"/>
                <a:t>T</a:t>
              </a:r>
            </a:p>
          </p:txBody>
        </p:sp>
        <p:sp>
          <p:nvSpPr>
            <p:cNvPr id="30" name="Line 31"/>
            <p:cNvSpPr>
              <a:spLocks noChangeShapeType="1"/>
            </p:cNvSpPr>
            <p:nvPr/>
          </p:nvSpPr>
          <p:spPr bwMode="auto">
            <a:xfrm>
              <a:off x="1632" y="1728"/>
              <a:ext cx="0" cy="192"/>
            </a:xfrm>
            <a:prstGeom prst="line">
              <a:avLst/>
            </a:prstGeom>
            <a:noFill/>
            <a:ln w="9525">
              <a:solidFill>
                <a:schemeClr val="tx1"/>
              </a:solidFill>
              <a:round/>
              <a:headEnd/>
              <a:tailEnd/>
            </a:ln>
            <a:effectLst/>
          </p:spPr>
          <p:txBody>
            <a:bodyPr wrap="none" anchor="ctr"/>
            <a:lstStyle/>
            <a:p>
              <a:endParaRPr lang="en-US"/>
            </a:p>
          </p:txBody>
        </p:sp>
        <p:sp>
          <p:nvSpPr>
            <p:cNvPr id="31" name="Line 32"/>
            <p:cNvSpPr>
              <a:spLocks noChangeShapeType="1"/>
            </p:cNvSpPr>
            <p:nvPr/>
          </p:nvSpPr>
          <p:spPr bwMode="auto">
            <a:xfrm>
              <a:off x="1632" y="2016"/>
              <a:ext cx="0" cy="240"/>
            </a:xfrm>
            <a:prstGeom prst="line">
              <a:avLst/>
            </a:prstGeom>
            <a:noFill/>
            <a:ln w="9525">
              <a:solidFill>
                <a:schemeClr val="tx1"/>
              </a:solidFill>
              <a:round/>
              <a:headEnd/>
              <a:tailEnd/>
            </a:ln>
            <a:effectLst/>
          </p:spPr>
          <p:txBody>
            <a:bodyPr wrap="none" anchor="ctr"/>
            <a:lstStyle/>
            <a:p>
              <a:endParaRPr lang="en-US"/>
            </a:p>
          </p:txBody>
        </p:sp>
        <p:sp>
          <p:nvSpPr>
            <p:cNvPr id="32" name="Line 33"/>
            <p:cNvSpPr>
              <a:spLocks noChangeShapeType="1"/>
            </p:cNvSpPr>
            <p:nvPr/>
          </p:nvSpPr>
          <p:spPr bwMode="auto">
            <a:xfrm>
              <a:off x="1632" y="2352"/>
              <a:ext cx="0" cy="240"/>
            </a:xfrm>
            <a:prstGeom prst="line">
              <a:avLst/>
            </a:prstGeom>
            <a:noFill/>
            <a:ln w="9525">
              <a:solidFill>
                <a:schemeClr val="tx1"/>
              </a:solidFill>
              <a:round/>
              <a:headEnd/>
              <a:tailEnd/>
            </a:ln>
            <a:effectLst/>
          </p:spPr>
          <p:txBody>
            <a:bodyPr wrap="none" anchor="ctr"/>
            <a:lstStyle/>
            <a:p>
              <a:endParaRPr lang="en-US"/>
            </a:p>
          </p:txBody>
        </p:sp>
        <p:sp>
          <p:nvSpPr>
            <p:cNvPr id="33" name="Line 34"/>
            <p:cNvSpPr>
              <a:spLocks noChangeShapeType="1"/>
            </p:cNvSpPr>
            <p:nvPr/>
          </p:nvSpPr>
          <p:spPr bwMode="auto">
            <a:xfrm>
              <a:off x="1632" y="2688"/>
              <a:ext cx="0" cy="192"/>
            </a:xfrm>
            <a:prstGeom prst="line">
              <a:avLst/>
            </a:prstGeom>
            <a:noFill/>
            <a:ln w="9525">
              <a:solidFill>
                <a:schemeClr val="tx1"/>
              </a:solidFill>
              <a:round/>
              <a:headEnd/>
              <a:tailEnd/>
            </a:ln>
            <a:effectLst/>
          </p:spPr>
          <p:txBody>
            <a:bodyPr wrap="none" anchor="ctr"/>
            <a:lstStyle/>
            <a:p>
              <a:endParaRPr lang="en-US"/>
            </a:p>
          </p:txBody>
        </p:sp>
        <p:sp>
          <p:nvSpPr>
            <p:cNvPr id="34" name="Line 35"/>
            <p:cNvSpPr>
              <a:spLocks noChangeShapeType="1"/>
            </p:cNvSpPr>
            <p:nvPr/>
          </p:nvSpPr>
          <p:spPr bwMode="auto">
            <a:xfrm>
              <a:off x="1632" y="3024"/>
              <a:ext cx="0" cy="144"/>
            </a:xfrm>
            <a:prstGeom prst="line">
              <a:avLst/>
            </a:prstGeom>
            <a:noFill/>
            <a:ln w="9525">
              <a:solidFill>
                <a:schemeClr val="tx1"/>
              </a:solidFill>
              <a:round/>
              <a:headEnd/>
              <a:tailEnd/>
            </a:ln>
            <a:effectLst/>
          </p:spPr>
          <p:txBody>
            <a:bodyPr wrap="none" anchor="ctr"/>
            <a:lstStyle/>
            <a:p>
              <a:endParaRPr lang="en-US"/>
            </a:p>
          </p:txBody>
        </p:sp>
        <p:sp>
          <p:nvSpPr>
            <p:cNvPr id="35" name="Line 36"/>
            <p:cNvSpPr>
              <a:spLocks noChangeShapeType="1"/>
            </p:cNvSpPr>
            <p:nvPr/>
          </p:nvSpPr>
          <p:spPr bwMode="auto">
            <a:xfrm>
              <a:off x="1632" y="3216"/>
              <a:ext cx="0" cy="96"/>
            </a:xfrm>
            <a:prstGeom prst="line">
              <a:avLst/>
            </a:prstGeom>
            <a:noFill/>
            <a:ln w="9525">
              <a:solidFill>
                <a:schemeClr val="tx1"/>
              </a:solidFill>
              <a:round/>
              <a:headEnd/>
              <a:tailEnd/>
            </a:ln>
            <a:effectLst/>
          </p:spPr>
          <p:txBody>
            <a:bodyPr wrap="none" anchor="ctr"/>
            <a:lstStyle/>
            <a:p>
              <a:endParaRPr lang="en-US"/>
            </a:p>
          </p:txBody>
        </p:sp>
        <p:sp>
          <p:nvSpPr>
            <p:cNvPr id="36" name="Text Box 39"/>
            <p:cNvSpPr txBox="1">
              <a:spLocks noChangeArrowheads="1"/>
            </p:cNvSpPr>
            <p:nvPr/>
          </p:nvSpPr>
          <p:spPr bwMode="auto">
            <a:xfrm>
              <a:off x="4142" y="1847"/>
              <a:ext cx="548" cy="231"/>
            </a:xfrm>
            <a:prstGeom prst="rect">
              <a:avLst/>
            </a:prstGeom>
            <a:noFill/>
            <a:ln w="9525" algn="ctr">
              <a:noFill/>
              <a:miter lim="800000"/>
              <a:headEnd/>
              <a:tailEnd/>
            </a:ln>
            <a:effectLst/>
          </p:spPr>
          <p:txBody>
            <a:bodyPr wrap="none">
              <a:spAutoFit/>
            </a:bodyPr>
            <a:lstStyle/>
            <a:p>
              <a:r>
                <a:rPr lang="en-US" dirty="0"/>
                <a:t>E1/ A1</a:t>
              </a:r>
            </a:p>
          </p:txBody>
        </p:sp>
        <p:cxnSp>
          <p:nvCxnSpPr>
            <p:cNvPr id="37" name="AutoShape 40"/>
            <p:cNvCxnSpPr>
              <a:cxnSpLocks noChangeShapeType="1"/>
              <a:stCxn id="12" idx="1"/>
              <a:endCxn id="7" idx="0"/>
            </p:cNvCxnSpPr>
            <p:nvPr/>
          </p:nvCxnSpPr>
          <p:spPr bwMode="auto">
            <a:xfrm rot="10800000" flipV="1">
              <a:off x="1200" y="1608"/>
              <a:ext cx="3552" cy="360"/>
            </a:xfrm>
            <a:prstGeom prst="curvedConnector2">
              <a:avLst/>
            </a:prstGeom>
            <a:noFill/>
            <a:ln w="9525">
              <a:solidFill>
                <a:schemeClr val="tx1"/>
              </a:solidFill>
              <a:round/>
              <a:headEnd/>
              <a:tailEnd type="triangle" w="med" len="med"/>
            </a:ln>
            <a:effectLst/>
          </p:spPr>
        </p:cxnSp>
        <p:sp>
          <p:nvSpPr>
            <p:cNvPr id="38" name="Text Box 41"/>
            <p:cNvSpPr txBox="1">
              <a:spLocks noChangeArrowheads="1"/>
            </p:cNvSpPr>
            <p:nvPr/>
          </p:nvSpPr>
          <p:spPr bwMode="auto">
            <a:xfrm>
              <a:off x="3120" y="1440"/>
              <a:ext cx="508" cy="231"/>
            </a:xfrm>
            <a:prstGeom prst="rect">
              <a:avLst/>
            </a:prstGeom>
            <a:noFill/>
            <a:ln w="9525" algn="ctr">
              <a:noFill/>
              <a:miter lim="800000"/>
              <a:headEnd/>
              <a:tailEnd/>
            </a:ln>
            <a:effectLst/>
          </p:spPr>
          <p:txBody>
            <a:bodyPr wrap="none">
              <a:spAutoFit/>
            </a:bodyPr>
            <a:lstStyle/>
            <a:p>
              <a:r>
                <a:rPr lang="en-US"/>
                <a:t>E2/A2</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4000" dirty="0" smtClean="0"/>
              <a:t>Example: Equivalent STD</a:t>
            </a:r>
            <a:endParaRPr lang="en-US" sz="4000" dirty="0"/>
          </a:p>
        </p:txBody>
      </p:sp>
      <p:sp>
        <p:nvSpPr>
          <p:cNvPr id="3" name="Content Placeholder 2"/>
          <p:cNvSpPr>
            <a:spLocks noGrp="1"/>
          </p:cNvSpPr>
          <p:nvPr>
            <p:ph idx="1"/>
          </p:nvPr>
        </p:nvSpPr>
        <p:spPr>
          <a:xfrm>
            <a:off x="190500" y="1600201"/>
            <a:ext cx="8763000" cy="1181100"/>
          </a:xfrm>
        </p:spPr>
        <p:txBody>
          <a:bodyPr>
            <a:noAutofit/>
          </a:bodyPr>
          <a:lstStyle/>
          <a:p>
            <a:pPr marL="231775" indent="-231775"/>
            <a:r>
              <a:rPr lang="en-US" sz="2000" dirty="0" smtClean="0"/>
              <a:t>If there are n states in one side of the dashed line in a super-state and m states in the other side, then the total number of maximum states in the equivalent state-transition diagram will be the product m*n.</a:t>
            </a:r>
            <a:endParaRPr lang="en-US" sz="2000"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16</a:t>
            </a:fld>
            <a:endParaRPr lang="en-US" dirty="0"/>
          </a:p>
        </p:txBody>
      </p:sp>
      <p:grpSp>
        <p:nvGrpSpPr>
          <p:cNvPr id="5" name="Group 38"/>
          <p:cNvGrpSpPr>
            <a:grpSpLocks/>
          </p:cNvGrpSpPr>
          <p:nvPr/>
        </p:nvGrpSpPr>
        <p:grpSpPr bwMode="auto">
          <a:xfrm>
            <a:off x="1257300" y="2971799"/>
            <a:ext cx="6629400" cy="3657601"/>
            <a:chOff x="960" y="1776"/>
            <a:chExt cx="3750" cy="2174"/>
          </a:xfrm>
        </p:grpSpPr>
        <p:sp>
          <p:nvSpPr>
            <p:cNvPr id="6" name="AutoShape 4"/>
            <p:cNvSpPr>
              <a:spLocks noChangeArrowheads="1"/>
            </p:cNvSpPr>
            <p:nvPr/>
          </p:nvSpPr>
          <p:spPr bwMode="auto">
            <a:xfrm>
              <a:off x="2640" y="1968"/>
              <a:ext cx="528" cy="288"/>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U_X</a:t>
              </a:r>
            </a:p>
          </p:txBody>
        </p:sp>
        <p:sp>
          <p:nvSpPr>
            <p:cNvPr id="7" name="AutoShape 5"/>
            <p:cNvSpPr>
              <a:spLocks noChangeArrowheads="1"/>
            </p:cNvSpPr>
            <p:nvPr/>
          </p:nvSpPr>
          <p:spPr bwMode="auto">
            <a:xfrm>
              <a:off x="4080" y="3168"/>
              <a:ext cx="480" cy="288"/>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V_Y</a:t>
              </a:r>
            </a:p>
          </p:txBody>
        </p:sp>
        <p:sp>
          <p:nvSpPr>
            <p:cNvPr id="8" name="AutoShape 6"/>
            <p:cNvSpPr>
              <a:spLocks noChangeArrowheads="1"/>
            </p:cNvSpPr>
            <p:nvPr/>
          </p:nvSpPr>
          <p:spPr bwMode="auto">
            <a:xfrm>
              <a:off x="4080" y="2352"/>
              <a:ext cx="480" cy="288"/>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U_Y</a:t>
              </a:r>
            </a:p>
          </p:txBody>
        </p:sp>
        <p:sp>
          <p:nvSpPr>
            <p:cNvPr id="9" name="AutoShape 7"/>
            <p:cNvSpPr>
              <a:spLocks noChangeArrowheads="1"/>
            </p:cNvSpPr>
            <p:nvPr/>
          </p:nvSpPr>
          <p:spPr bwMode="auto">
            <a:xfrm>
              <a:off x="1344" y="3168"/>
              <a:ext cx="480" cy="288"/>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V_W</a:t>
              </a:r>
            </a:p>
          </p:txBody>
        </p:sp>
        <p:sp>
          <p:nvSpPr>
            <p:cNvPr id="10" name="AutoShape 8"/>
            <p:cNvSpPr>
              <a:spLocks noChangeArrowheads="1"/>
            </p:cNvSpPr>
            <p:nvPr/>
          </p:nvSpPr>
          <p:spPr bwMode="auto">
            <a:xfrm>
              <a:off x="1344" y="2352"/>
              <a:ext cx="480" cy="288"/>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U_W</a:t>
              </a:r>
            </a:p>
          </p:txBody>
        </p:sp>
        <p:sp>
          <p:nvSpPr>
            <p:cNvPr id="11" name="AutoShape 9"/>
            <p:cNvSpPr>
              <a:spLocks noChangeArrowheads="1"/>
            </p:cNvSpPr>
            <p:nvPr/>
          </p:nvSpPr>
          <p:spPr bwMode="auto">
            <a:xfrm>
              <a:off x="2688" y="3648"/>
              <a:ext cx="480" cy="288"/>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V_X</a:t>
              </a:r>
            </a:p>
          </p:txBody>
        </p:sp>
        <p:sp>
          <p:nvSpPr>
            <p:cNvPr id="12" name="AutoShape 10"/>
            <p:cNvSpPr>
              <a:spLocks noChangeArrowheads="1"/>
            </p:cNvSpPr>
            <p:nvPr/>
          </p:nvSpPr>
          <p:spPr bwMode="auto">
            <a:xfrm>
              <a:off x="960" y="1776"/>
              <a:ext cx="480" cy="288"/>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A</a:t>
              </a:r>
            </a:p>
          </p:txBody>
        </p:sp>
        <p:cxnSp>
          <p:nvCxnSpPr>
            <p:cNvPr id="13" name="AutoShape 11"/>
            <p:cNvCxnSpPr>
              <a:cxnSpLocks noChangeShapeType="1"/>
              <a:stCxn id="10" idx="2"/>
              <a:endCxn id="9" idx="0"/>
            </p:cNvCxnSpPr>
            <p:nvPr/>
          </p:nvCxnSpPr>
          <p:spPr bwMode="auto">
            <a:xfrm rot="5400000">
              <a:off x="1320" y="2904"/>
              <a:ext cx="528" cy="0"/>
            </a:xfrm>
            <a:prstGeom prst="straightConnector1">
              <a:avLst/>
            </a:prstGeom>
            <a:noFill/>
            <a:ln w="9525">
              <a:solidFill>
                <a:schemeClr val="tx1"/>
              </a:solidFill>
              <a:round/>
              <a:headEnd/>
              <a:tailEnd type="triangle" w="med" len="med"/>
            </a:ln>
            <a:effectLst/>
          </p:spPr>
        </p:cxnSp>
        <p:cxnSp>
          <p:nvCxnSpPr>
            <p:cNvPr id="14" name="AutoShape 12"/>
            <p:cNvCxnSpPr>
              <a:cxnSpLocks noChangeShapeType="1"/>
              <a:stCxn id="6" idx="1"/>
              <a:endCxn id="10" idx="0"/>
            </p:cNvCxnSpPr>
            <p:nvPr/>
          </p:nvCxnSpPr>
          <p:spPr bwMode="auto">
            <a:xfrm rot="10800000" flipV="1">
              <a:off x="1584" y="2112"/>
              <a:ext cx="1056" cy="240"/>
            </a:xfrm>
            <a:prstGeom prst="curvedConnector2">
              <a:avLst/>
            </a:prstGeom>
            <a:noFill/>
            <a:ln w="9525">
              <a:solidFill>
                <a:schemeClr val="tx1"/>
              </a:solidFill>
              <a:round/>
              <a:headEnd/>
              <a:tailEnd type="triangle" w="med" len="med"/>
            </a:ln>
            <a:effectLst/>
          </p:spPr>
        </p:cxnSp>
        <p:cxnSp>
          <p:nvCxnSpPr>
            <p:cNvPr id="15" name="AutoShape 13"/>
            <p:cNvCxnSpPr>
              <a:cxnSpLocks noChangeShapeType="1"/>
              <a:stCxn id="8" idx="0"/>
              <a:endCxn id="6" idx="3"/>
            </p:cNvCxnSpPr>
            <p:nvPr/>
          </p:nvCxnSpPr>
          <p:spPr bwMode="auto">
            <a:xfrm rot="5400000" flipH="1">
              <a:off x="3624" y="1656"/>
              <a:ext cx="240" cy="1152"/>
            </a:xfrm>
            <a:prstGeom prst="curvedConnector2">
              <a:avLst/>
            </a:prstGeom>
            <a:noFill/>
            <a:ln w="9525">
              <a:solidFill>
                <a:schemeClr val="tx1"/>
              </a:solidFill>
              <a:round/>
              <a:headEnd/>
              <a:tailEnd type="triangle" w="med" len="med"/>
            </a:ln>
            <a:effectLst/>
          </p:spPr>
        </p:cxnSp>
        <p:cxnSp>
          <p:nvCxnSpPr>
            <p:cNvPr id="16" name="AutoShape 14"/>
            <p:cNvCxnSpPr>
              <a:cxnSpLocks noChangeShapeType="1"/>
              <a:stCxn id="10" idx="3"/>
              <a:endCxn id="8" idx="1"/>
            </p:cNvCxnSpPr>
            <p:nvPr/>
          </p:nvCxnSpPr>
          <p:spPr bwMode="auto">
            <a:xfrm>
              <a:off x="1824" y="2496"/>
              <a:ext cx="2256" cy="0"/>
            </a:xfrm>
            <a:prstGeom prst="straightConnector1">
              <a:avLst/>
            </a:prstGeom>
            <a:noFill/>
            <a:ln w="9525">
              <a:solidFill>
                <a:schemeClr val="tx1"/>
              </a:solidFill>
              <a:round/>
              <a:headEnd/>
              <a:tailEnd type="triangle" w="med" len="med"/>
            </a:ln>
            <a:effectLst/>
          </p:spPr>
        </p:cxnSp>
        <p:cxnSp>
          <p:nvCxnSpPr>
            <p:cNvPr id="17" name="AutoShape 17"/>
            <p:cNvCxnSpPr>
              <a:cxnSpLocks noChangeShapeType="1"/>
              <a:stCxn id="7" idx="2"/>
              <a:endCxn id="11" idx="3"/>
            </p:cNvCxnSpPr>
            <p:nvPr/>
          </p:nvCxnSpPr>
          <p:spPr bwMode="auto">
            <a:xfrm rot="5400000">
              <a:off x="3576" y="3048"/>
              <a:ext cx="336" cy="1152"/>
            </a:xfrm>
            <a:prstGeom prst="curvedConnector2">
              <a:avLst/>
            </a:prstGeom>
            <a:noFill/>
            <a:ln w="9525">
              <a:solidFill>
                <a:schemeClr val="tx1"/>
              </a:solidFill>
              <a:round/>
              <a:headEnd/>
              <a:tailEnd type="triangle" w="med" len="med"/>
            </a:ln>
            <a:effectLst/>
          </p:spPr>
        </p:cxnSp>
        <p:cxnSp>
          <p:nvCxnSpPr>
            <p:cNvPr id="18" name="AutoShape 18"/>
            <p:cNvCxnSpPr>
              <a:cxnSpLocks noChangeShapeType="1"/>
              <a:stCxn id="11" idx="0"/>
              <a:endCxn id="7" idx="1"/>
            </p:cNvCxnSpPr>
            <p:nvPr/>
          </p:nvCxnSpPr>
          <p:spPr bwMode="auto">
            <a:xfrm rot="16200000">
              <a:off x="3336" y="2904"/>
              <a:ext cx="336" cy="1152"/>
            </a:xfrm>
            <a:prstGeom prst="curvedConnector2">
              <a:avLst/>
            </a:prstGeom>
            <a:noFill/>
            <a:ln w="9525">
              <a:solidFill>
                <a:schemeClr val="tx1"/>
              </a:solidFill>
              <a:round/>
              <a:headEnd/>
              <a:tailEnd type="triangle" w="med" len="med"/>
            </a:ln>
            <a:effectLst/>
          </p:spPr>
        </p:cxnSp>
        <p:sp>
          <p:nvSpPr>
            <p:cNvPr id="19" name="Line 20"/>
            <p:cNvSpPr>
              <a:spLocks noChangeShapeType="1"/>
            </p:cNvSpPr>
            <p:nvPr/>
          </p:nvSpPr>
          <p:spPr bwMode="auto">
            <a:xfrm>
              <a:off x="1824" y="3216"/>
              <a:ext cx="2256" cy="0"/>
            </a:xfrm>
            <a:prstGeom prst="line">
              <a:avLst/>
            </a:prstGeom>
            <a:noFill/>
            <a:ln w="9525">
              <a:solidFill>
                <a:schemeClr val="tx1"/>
              </a:solidFill>
              <a:round/>
              <a:headEnd/>
              <a:tailEnd type="triangle" w="med" len="med"/>
            </a:ln>
            <a:effectLst/>
          </p:spPr>
          <p:txBody>
            <a:bodyPr wrap="none" anchor="ctr"/>
            <a:lstStyle/>
            <a:p>
              <a:endParaRPr lang="en-US"/>
            </a:p>
          </p:txBody>
        </p:sp>
        <p:cxnSp>
          <p:nvCxnSpPr>
            <p:cNvPr id="20" name="AutoShape 21"/>
            <p:cNvCxnSpPr>
              <a:cxnSpLocks noChangeShapeType="1"/>
              <a:stCxn id="11" idx="1"/>
              <a:endCxn id="9" idx="2"/>
            </p:cNvCxnSpPr>
            <p:nvPr/>
          </p:nvCxnSpPr>
          <p:spPr bwMode="auto">
            <a:xfrm rot="10800000">
              <a:off x="1584" y="3456"/>
              <a:ext cx="1104" cy="336"/>
            </a:xfrm>
            <a:prstGeom prst="curvedConnector2">
              <a:avLst/>
            </a:prstGeom>
            <a:noFill/>
            <a:ln w="9525">
              <a:solidFill>
                <a:schemeClr val="tx1"/>
              </a:solidFill>
              <a:round/>
              <a:headEnd/>
              <a:tailEnd type="triangle" w="med" len="med"/>
            </a:ln>
            <a:effectLst/>
          </p:spPr>
        </p:cxnSp>
        <p:cxnSp>
          <p:nvCxnSpPr>
            <p:cNvPr id="21" name="AutoShape 22"/>
            <p:cNvCxnSpPr>
              <a:cxnSpLocks noChangeShapeType="1"/>
              <a:stCxn id="6" idx="2"/>
              <a:endCxn id="7" idx="0"/>
            </p:cNvCxnSpPr>
            <p:nvPr/>
          </p:nvCxnSpPr>
          <p:spPr bwMode="auto">
            <a:xfrm rot="16200000" flipH="1">
              <a:off x="3156" y="2004"/>
              <a:ext cx="912" cy="1416"/>
            </a:xfrm>
            <a:prstGeom prst="curvedConnector3">
              <a:avLst>
                <a:gd name="adj1" fmla="val 50000"/>
              </a:avLst>
            </a:prstGeom>
            <a:noFill/>
            <a:ln w="9525">
              <a:solidFill>
                <a:schemeClr val="tx1"/>
              </a:solidFill>
              <a:round/>
              <a:headEnd/>
              <a:tailEnd type="triangle" w="med" len="med"/>
            </a:ln>
            <a:effectLst/>
          </p:spPr>
        </p:cxnSp>
        <p:sp>
          <p:nvSpPr>
            <p:cNvPr id="22" name="Line 23"/>
            <p:cNvSpPr>
              <a:spLocks noChangeShapeType="1"/>
            </p:cNvSpPr>
            <p:nvPr/>
          </p:nvSpPr>
          <p:spPr bwMode="auto">
            <a:xfrm>
              <a:off x="4368" y="2640"/>
              <a:ext cx="0" cy="528"/>
            </a:xfrm>
            <a:prstGeom prst="line">
              <a:avLst/>
            </a:prstGeom>
            <a:noFill/>
            <a:ln w="9525">
              <a:solidFill>
                <a:schemeClr val="tx1"/>
              </a:solidFill>
              <a:round/>
              <a:headEnd/>
              <a:tailEnd type="triangle" w="med" len="med"/>
            </a:ln>
            <a:effectLst/>
          </p:spPr>
          <p:txBody>
            <a:bodyPr wrap="none" anchor="ctr"/>
            <a:lstStyle/>
            <a:p>
              <a:endParaRPr lang="en-US"/>
            </a:p>
          </p:txBody>
        </p:sp>
        <p:sp>
          <p:nvSpPr>
            <p:cNvPr id="23" name="Line 24"/>
            <p:cNvSpPr>
              <a:spLocks noChangeShapeType="1"/>
            </p:cNvSpPr>
            <p:nvPr/>
          </p:nvSpPr>
          <p:spPr bwMode="auto">
            <a:xfrm flipV="1">
              <a:off x="4464" y="2640"/>
              <a:ext cx="0" cy="528"/>
            </a:xfrm>
            <a:prstGeom prst="line">
              <a:avLst/>
            </a:prstGeom>
            <a:noFill/>
            <a:ln w="9525">
              <a:solidFill>
                <a:schemeClr val="tx1"/>
              </a:solidFill>
              <a:round/>
              <a:headEnd/>
              <a:tailEnd type="triangle" w="med" len="med"/>
            </a:ln>
            <a:effectLst/>
          </p:spPr>
          <p:txBody>
            <a:bodyPr wrap="none" anchor="ctr"/>
            <a:lstStyle/>
            <a:p>
              <a:endParaRPr lang="en-US"/>
            </a:p>
          </p:txBody>
        </p:sp>
        <p:cxnSp>
          <p:nvCxnSpPr>
            <p:cNvPr id="24" name="AutoShape 25"/>
            <p:cNvCxnSpPr>
              <a:cxnSpLocks noChangeShapeType="1"/>
              <a:stCxn id="12" idx="3"/>
              <a:endCxn id="6" idx="0"/>
            </p:cNvCxnSpPr>
            <p:nvPr/>
          </p:nvCxnSpPr>
          <p:spPr bwMode="auto">
            <a:xfrm>
              <a:off x="1440" y="1920"/>
              <a:ext cx="1464" cy="48"/>
            </a:xfrm>
            <a:prstGeom prst="curvedConnector2">
              <a:avLst/>
            </a:prstGeom>
            <a:noFill/>
            <a:ln w="9525">
              <a:solidFill>
                <a:schemeClr val="tx1"/>
              </a:solidFill>
              <a:round/>
              <a:headEnd/>
              <a:tailEnd type="triangle" w="med" len="med"/>
            </a:ln>
            <a:effectLst/>
          </p:spPr>
        </p:cxnSp>
        <p:sp>
          <p:nvSpPr>
            <p:cNvPr id="25" name="Text Box 26"/>
            <p:cNvSpPr txBox="1">
              <a:spLocks noChangeArrowheads="1"/>
            </p:cNvSpPr>
            <p:nvPr/>
          </p:nvSpPr>
          <p:spPr bwMode="auto">
            <a:xfrm>
              <a:off x="2150" y="2087"/>
              <a:ext cx="212" cy="231"/>
            </a:xfrm>
            <a:prstGeom prst="rect">
              <a:avLst/>
            </a:prstGeom>
            <a:noFill/>
            <a:ln w="9525" algn="ctr">
              <a:noFill/>
              <a:miter lim="800000"/>
              <a:headEnd/>
              <a:tailEnd/>
            </a:ln>
            <a:effectLst/>
          </p:spPr>
          <p:txBody>
            <a:bodyPr wrap="none">
              <a:spAutoFit/>
            </a:bodyPr>
            <a:lstStyle/>
            <a:p>
              <a:r>
                <a:rPr lang="en-US"/>
                <a:t>A</a:t>
              </a:r>
            </a:p>
          </p:txBody>
        </p:sp>
        <p:sp>
          <p:nvSpPr>
            <p:cNvPr id="26" name="Text Box 27"/>
            <p:cNvSpPr txBox="1">
              <a:spLocks noChangeArrowheads="1"/>
            </p:cNvSpPr>
            <p:nvPr/>
          </p:nvSpPr>
          <p:spPr bwMode="auto">
            <a:xfrm>
              <a:off x="2382" y="2279"/>
              <a:ext cx="228" cy="231"/>
            </a:xfrm>
            <a:prstGeom prst="rect">
              <a:avLst/>
            </a:prstGeom>
            <a:noFill/>
            <a:ln w="9525" algn="ctr">
              <a:noFill/>
              <a:miter lim="800000"/>
              <a:headEnd/>
              <a:tailEnd/>
            </a:ln>
            <a:effectLst/>
          </p:spPr>
          <p:txBody>
            <a:bodyPr wrap="none">
              <a:spAutoFit/>
            </a:bodyPr>
            <a:lstStyle/>
            <a:p>
              <a:r>
                <a:rPr lang="en-US"/>
                <a:t>G</a:t>
              </a:r>
            </a:p>
          </p:txBody>
        </p:sp>
        <p:sp>
          <p:nvSpPr>
            <p:cNvPr id="27" name="Text Box 28"/>
            <p:cNvSpPr txBox="1">
              <a:spLocks noChangeArrowheads="1"/>
            </p:cNvSpPr>
            <p:nvPr/>
          </p:nvSpPr>
          <p:spPr bwMode="auto">
            <a:xfrm>
              <a:off x="2382" y="2951"/>
              <a:ext cx="228" cy="231"/>
            </a:xfrm>
            <a:prstGeom prst="rect">
              <a:avLst/>
            </a:prstGeom>
            <a:noFill/>
            <a:ln w="9525" algn="ctr">
              <a:noFill/>
              <a:miter lim="800000"/>
              <a:headEnd/>
              <a:tailEnd/>
            </a:ln>
            <a:effectLst/>
          </p:spPr>
          <p:txBody>
            <a:bodyPr wrap="none">
              <a:spAutoFit/>
            </a:bodyPr>
            <a:lstStyle/>
            <a:p>
              <a:r>
                <a:rPr lang="en-US"/>
                <a:t>G</a:t>
              </a:r>
            </a:p>
          </p:txBody>
        </p:sp>
        <p:sp>
          <p:nvSpPr>
            <p:cNvPr id="28" name="Text Box 29"/>
            <p:cNvSpPr txBox="1">
              <a:spLocks noChangeArrowheads="1"/>
            </p:cNvSpPr>
            <p:nvPr/>
          </p:nvSpPr>
          <p:spPr bwMode="auto">
            <a:xfrm>
              <a:off x="2018" y="3527"/>
              <a:ext cx="188" cy="231"/>
            </a:xfrm>
            <a:prstGeom prst="rect">
              <a:avLst/>
            </a:prstGeom>
            <a:noFill/>
            <a:ln w="9525" algn="ctr">
              <a:noFill/>
              <a:miter lim="800000"/>
              <a:headEnd/>
              <a:tailEnd/>
            </a:ln>
            <a:effectLst/>
          </p:spPr>
          <p:txBody>
            <a:bodyPr wrap="none">
              <a:spAutoFit/>
            </a:bodyPr>
            <a:lstStyle/>
            <a:p>
              <a:r>
                <a:rPr lang="en-US"/>
                <a:t>J</a:t>
              </a:r>
            </a:p>
          </p:txBody>
        </p:sp>
        <p:sp>
          <p:nvSpPr>
            <p:cNvPr id="29" name="Text Box 30"/>
            <p:cNvSpPr txBox="1">
              <a:spLocks noChangeArrowheads="1"/>
            </p:cNvSpPr>
            <p:nvPr/>
          </p:nvSpPr>
          <p:spPr bwMode="auto">
            <a:xfrm>
              <a:off x="1574" y="2807"/>
              <a:ext cx="212" cy="231"/>
            </a:xfrm>
            <a:prstGeom prst="rect">
              <a:avLst/>
            </a:prstGeom>
            <a:noFill/>
            <a:ln w="9525" algn="ctr">
              <a:noFill/>
              <a:miter lim="800000"/>
              <a:headEnd/>
              <a:tailEnd/>
            </a:ln>
            <a:effectLst/>
          </p:spPr>
          <p:txBody>
            <a:bodyPr wrap="none">
              <a:spAutoFit/>
            </a:bodyPr>
            <a:lstStyle/>
            <a:p>
              <a:r>
                <a:rPr lang="en-US"/>
                <a:t>E</a:t>
              </a:r>
            </a:p>
          </p:txBody>
        </p:sp>
        <p:sp>
          <p:nvSpPr>
            <p:cNvPr id="30" name="Text Box 31"/>
            <p:cNvSpPr txBox="1">
              <a:spLocks noChangeArrowheads="1"/>
            </p:cNvSpPr>
            <p:nvPr/>
          </p:nvSpPr>
          <p:spPr bwMode="auto">
            <a:xfrm>
              <a:off x="3734" y="1943"/>
              <a:ext cx="212" cy="231"/>
            </a:xfrm>
            <a:prstGeom prst="rect">
              <a:avLst/>
            </a:prstGeom>
            <a:noFill/>
            <a:ln w="9525" algn="ctr">
              <a:noFill/>
              <a:miter lim="800000"/>
              <a:headEnd/>
              <a:tailEnd/>
            </a:ln>
            <a:effectLst/>
          </p:spPr>
          <p:txBody>
            <a:bodyPr wrap="none">
              <a:spAutoFit/>
            </a:bodyPr>
            <a:lstStyle/>
            <a:p>
              <a:r>
                <a:rPr lang="en-US"/>
                <a:t>K</a:t>
              </a:r>
            </a:p>
          </p:txBody>
        </p:sp>
        <p:sp>
          <p:nvSpPr>
            <p:cNvPr id="31" name="Text Box 32"/>
            <p:cNvSpPr txBox="1">
              <a:spLocks noChangeArrowheads="1"/>
            </p:cNvSpPr>
            <p:nvPr/>
          </p:nvSpPr>
          <p:spPr bwMode="auto">
            <a:xfrm>
              <a:off x="4506" y="2807"/>
              <a:ext cx="204" cy="231"/>
            </a:xfrm>
            <a:prstGeom prst="rect">
              <a:avLst/>
            </a:prstGeom>
            <a:noFill/>
            <a:ln w="9525" algn="ctr">
              <a:noFill/>
              <a:miter lim="800000"/>
              <a:headEnd/>
              <a:tailEnd/>
            </a:ln>
            <a:effectLst/>
          </p:spPr>
          <p:txBody>
            <a:bodyPr wrap="none">
              <a:spAutoFit/>
            </a:bodyPr>
            <a:lstStyle/>
            <a:p>
              <a:r>
                <a:rPr lang="en-US"/>
                <a:t>F</a:t>
              </a:r>
            </a:p>
          </p:txBody>
        </p:sp>
        <p:sp>
          <p:nvSpPr>
            <p:cNvPr id="32" name="Text Box 33"/>
            <p:cNvSpPr txBox="1">
              <a:spLocks noChangeArrowheads="1"/>
            </p:cNvSpPr>
            <p:nvPr/>
          </p:nvSpPr>
          <p:spPr bwMode="auto">
            <a:xfrm>
              <a:off x="4128" y="2736"/>
              <a:ext cx="212" cy="231"/>
            </a:xfrm>
            <a:prstGeom prst="rect">
              <a:avLst/>
            </a:prstGeom>
            <a:noFill/>
            <a:ln w="9525" algn="ctr">
              <a:noFill/>
              <a:miter lim="800000"/>
              <a:headEnd/>
              <a:tailEnd/>
            </a:ln>
            <a:effectLst/>
          </p:spPr>
          <p:txBody>
            <a:bodyPr wrap="none">
              <a:spAutoFit/>
            </a:bodyPr>
            <a:lstStyle/>
            <a:p>
              <a:r>
                <a:rPr lang="en-US"/>
                <a:t>E</a:t>
              </a:r>
            </a:p>
          </p:txBody>
        </p:sp>
        <p:sp>
          <p:nvSpPr>
            <p:cNvPr id="33" name="Text Box 34"/>
            <p:cNvSpPr txBox="1">
              <a:spLocks noChangeArrowheads="1"/>
            </p:cNvSpPr>
            <p:nvPr/>
          </p:nvSpPr>
          <p:spPr bwMode="auto">
            <a:xfrm>
              <a:off x="3782" y="3719"/>
              <a:ext cx="212" cy="231"/>
            </a:xfrm>
            <a:prstGeom prst="rect">
              <a:avLst/>
            </a:prstGeom>
            <a:noFill/>
            <a:ln w="9525" algn="ctr">
              <a:noFill/>
              <a:miter lim="800000"/>
              <a:headEnd/>
              <a:tailEnd/>
            </a:ln>
            <a:effectLst/>
          </p:spPr>
          <p:txBody>
            <a:bodyPr wrap="none">
              <a:spAutoFit/>
            </a:bodyPr>
            <a:lstStyle/>
            <a:p>
              <a:r>
                <a:rPr lang="en-US"/>
                <a:t>K</a:t>
              </a:r>
            </a:p>
          </p:txBody>
        </p:sp>
        <p:sp>
          <p:nvSpPr>
            <p:cNvPr id="34" name="Text Box 35"/>
            <p:cNvSpPr txBox="1">
              <a:spLocks noChangeArrowheads="1"/>
            </p:cNvSpPr>
            <p:nvPr/>
          </p:nvSpPr>
          <p:spPr bwMode="auto">
            <a:xfrm>
              <a:off x="3158" y="3383"/>
              <a:ext cx="212" cy="231"/>
            </a:xfrm>
            <a:prstGeom prst="rect">
              <a:avLst/>
            </a:prstGeom>
            <a:noFill/>
            <a:ln w="9525" algn="ctr">
              <a:noFill/>
              <a:miter lim="800000"/>
              <a:headEnd/>
              <a:tailEnd/>
            </a:ln>
            <a:effectLst/>
          </p:spPr>
          <p:txBody>
            <a:bodyPr wrap="none">
              <a:spAutoFit/>
            </a:bodyPr>
            <a:lstStyle/>
            <a:p>
              <a:r>
                <a:rPr lang="en-US"/>
                <a:t>E</a:t>
              </a:r>
            </a:p>
          </p:txBody>
        </p:sp>
        <p:sp>
          <p:nvSpPr>
            <p:cNvPr id="35" name="Text Box 36"/>
            <p:cNvSpPr txBox="1">
              <a:spLocks noChangeArrowheads="1"/>
            </p:cNvSpPr>
            <p:nvPr/>
          </p:nvSpPr>
          <p:spPr bwMode="auto">
            <a:xfrm>
              <a:off x="3062" y="2567"/>
              <a:ext cx="212" cy="231"/>
            </a:xfrm>
            <a:prstGeom prst="rect">
              <a:avLst/>
            </a:prstGeom>
            <a:noFill/>
            <a:ln w="9525" algn="ctr">
              <a:noFill/>
              <a:miter lim="800000"/>
              <a:headEnd/>
              <a:tailEnd/>
            </a:ln>
            <a:effectLst/>
          </p:spPr>
          <p:txBody>
            <a:bodyPr wrap="none">
              <a:spAutoFit/>
            </a:bodyPr>
            <a:lstStyle/>
            <a:p>
              <a:r>
                <a:rPr lang="en-US"/>
                <a:t>E</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1. Decomposition: OR-State, AND-state</a:t>
            </a:r>
            <a:endParaRPr lang="en-US" dirty="0"/>
          </a:p>
        </p:txBody>
      </p:sp>
      <p:sp>
        <p:nvSpPr>
          <p:cNvPr id="3" name="Content Placeholder 2"/>
          <p:cNvSpPr>
            <a:spLocks noGrp="1"/>
          </p:cNvSpPr>
          <p:nvPr>
            <p:ph idx="1"/>
          </p:nvPr>
        </p:nvSpPr>
        <p:spPr>
          <a:xfrm>
            <a:off x="228600" y="1219200"/>
            <a:ext cx="6515100" cy="2247900"/>
          </a:xfrm>
        </p:spPr>
        <p:txBody>
          <a:bodyPr>
            <a:noAutofit/>
          </a:bodyPr>
          <a:lstStyle/>
          <a:p>
            <a:pPr marL="231775" indent="-231775"/>
            <a:r>
              <a:rPr lang="en-US" sz="1800" dirty="0" smtClean="0"/>
              <a:t>A </a:t>
            </a:r>
            <a:r>
              <a:rPr lang="en-US" sz="1800" dirty="0" err="1" smtClean="0"/>
              <a:t>superstate</a:t>
            </a:r>
            <a:r>
              <a:rPr lang="en-US" sz="1800" dirty="0" smtClean="0"/>
              <a:t> may be decomposed into any number of </a:t>
            </a:r>
            <a:r>
              <a:rPr lang="en-US" sz="1800" b="1" dirty="0" smtClean="0">
                <a:solidFill>
                  <a:srgbClr val="FF0000"/>
                </a:solidFill>
              </a:rPr>
              <a:t>OR-states</a:t>
            </a:r>
            <a:r>
              <a:rPr lang="en-US" sz="1800" dirty="0" smtClean="0"/>
              <a:t>. When the object is in the </a:t>
            </a:r>
            <a:r>
              <a:rPr lang="en-US" sz="1800" dirty="0" err="1" smtClean="0"/>
              <a:t>superstate</a:t>
            </a:r>
            <a:r>
              <a:rPr lang="en-US" sz="1800" dirty="0" smtClean="0"/>
              <a:t>, it must be in exactly one of its OR-</a:t>
            </a:r>
            <a:r>
              <a:rPr lang="en-US" sz="1800" dirty="0" err="1" smtClean="0"/>
              <a:t>substates</a:t>
            </a:r>
            <a:r>
              <a:rPr lang="en-US" sz="1800" dirty="0" smtClean="0"/>
              <a:t>.</a:t>
            </a:r>
          </a:p>
          <a:p>
            <a:pPr marL="231775" indent="-231775"/>
            <a:r>
              <a:rPr lang="en-US" sz="1800" dirty="0" smtClean="0"/>
              <a:t>S is decomposed into X &amp; Y. At any given time S will be either in X or Y but not both.</a:t>
            </a:r>
          </a:p>
          <a:p>
            <a:pPr marL="231775" indent="-231775"/>
            <a:r>
              <a:rPr lang="en-US" sz="1800" dirty="0" smtClean="0"/>
              <a:t>The default start state in S is X. t1 &amp; t0 are the events depending on which the S will be in either X or Y</a:t>
            </a:r>
            <a:endParaRPr lang="en-US" sz="1800"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17</a:t>
            </a:fld>
            <a:endParaRPr lang="en-US" dirty="0"/>
          </a:p>
        </p:txBody>
      </p:sp>
      <p:grpSp>
        <p:nvGrpSpPr>
          <p:cNvPr id="5" name="Group 38"/>
          <p:cNvGrpSpPr>
            <a:grpSpLocks/>
          </p:cNvGrpSpPr>
          <p:nvPr/>
        </p:nvGrpSpPr>
        <p:grpSpPr bwMode="auto">
          <a:xfrm>
            <a:off x="6629400" y="1219200"/>
            <a:ext cx="1981200" cy="2362200"/>
            <a:chOff x="720" y="1872"/>
            <a:chExt cx="1296" cy="1920"/>
          </a:xfrm>
        </p:grpSpPr>
        <p:sp>
          <p:nvSpPr>
            <p:cNvPr id="6" name="Rectangle 4"/>
            <p:cNvSpPr>
              <a:spLocks noChangeArrowheads="1"/>
            </p:cNvSpPr>
            <p:nvPr/>
          </p:nvSpPr>
          <p:spPr bwMode="auto">
            <a:xfrm>
              <a:off x="912" y="1968"/>
              <a:ext cx="1104" cy="1488"/>
            </a:xfrm>
            <a:prstGeom prst="rect">
              <a:avLst/>
            </a:prstGeom>
            <a:solidFill>
              <a:schemeClr val="accent1"/>
            </a:solidFill>
            <a:ln w="28575" algn="ctr">
              <a:solidFill>
                <a:schemeClr val="tx1"/>
              </a:solidFill>
              <a:miter lim="800000"/>
              <a:headEnd/>
              <a:tailEnd/>
            </a:ln>
            <a:effectLst/>
          </p:spPr>
          <p:txBody>
            <a:bodyPr wrap="none" anchor="ctr"/>
            <a:lstStyle/>
            <a:p>
              <a:endParaRPr lang="en-US"/>
            </a:p>
          </p:txBody>
        </p:sp>
        <p:sp>
          <p:nvSpPr>
            <p:cNvPr id="7" name="Rectangle 6"/>
            <p:cNvSpPr>
              <a:spLocks noChangeArrowheads="1"/>
            </p:cNvSpPr>
            <p:nvPr/>
          </p:nvSpPr>
          <p:spPr bwMode="auto">
            <a:xfrm>
              <a:off x="1296" y="2160"/>
              <a:ext cx="384" cy="288"/>
            </a:xfrm>
            <a:prstGeom prst="rect">
              <a:avLst/>
            </a:prstGeom>
            <a:solidFill>
              <a:schemeClr val="accent1"/>
            </a:solidFill>
            <a:ln w="28575" algn="ctr">
              <a:solidFill>
                <a:schemeClr val="tx1"/>
              </a:solidFill>
              <a:miter lim="800000"/>
              <a:headEnd/>
              <a:tailEnd/>
            </a:ln>
            <a:effectLst/>
          </p:spPr>
          <p:txBody>
            <a:bodyPr wrap="none" anchor="ctr"/>
            <a:lstStyle/>
            <a:p>
              <a:r>
                <a:rPr lang="en-US"/>
                <a:t>X</a:t>
              </a:r>
            </a:p>
          </p:txBody>
        </p:sp>
        <p:sp>
          <p:nvSpPr>
            <p:cNvPr id="8" name="Rectangle 7"/>
            <p:cNvSpPr>
              <a:spLocks noChangeArrowheads="1"/>
            </p:cNvSpPr>
            <p:nvPr/>
          </p:nvSpPr>
          <p:spPr bwMode="auto">
            <a:xfrm>
              <a:off x="1296" y="2976"/>
              <a:ext cx="384" cy="288"/>
            </a:xfrm>
            <a:prstGeom prst="rect">
              <a:avLst/>
            </a:prstGeom>
            <a:solidFill>
              <a:schemeClr val="accent1"/>
            </a:solidFill>
            <a:ln w="28575" algn="ctr">
              <a:solidFill>
                <a:schemeClr val="tx1"/>
              </a:solidFill>
              <a:miter lim="800000"/>
              <a:headEnd/>
              <a:tailEnd/>
            </a:ln>
            <a:effectLst/>
          </p:spPr>
          <p:txBody>
            <a:bodyPr wrap="none" anchor="ctr"/>
            <a:lstStyle/>
            <a:p>
              <a:r>
                <a:rPr lang="en-US" dirty="0"/>
                <a:t>Y</a:t>
              </a:r>
            </a:p>
          </p:txBody>
        </p:sp>
        <p:sp>
          <p:nvSpPr>
            <p:cNvPr id="9" name="Line 14"/>
            <p:cNvSpPr>
              <a:spLocks noChangeShapeType="1"/>
            </p:cNvSpPr>
            <p:nvPr/>
          </p:nvSpPr>
          <p:spPr bwMode="auto">
            <a:xfrm>
              <a:off x="1344" y="2448"/>
              <a:ext cx="0" cy="48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0" name="Line 15"/>
            <p:cNvSpPr>
              <a:spLocks noChangeShapeType="1"/>
            </p:cNvSpPr>
            <p:nvPr/>
          </p:nvSpPr>
          <p:spPr bwMode="auto">
            <a:xfrm flipV="1">
              <a:off x="1536" y="2448"/>
              <a:ext cx="0" cy="528"/>
            </a:xfrm>
            <a:prstGeom prst="line">
              <a:avLst/>
            </a:prstGeom>
            <a:noFill/>
            <a:ln w="28575">
              <a:solidFill>
                <a:schemeClr val="tx1"/>
              </a:solidFill>
              <a:round/>
              <a:headEnd/>
              <a:tailEnd type="triangle" w="med" len="med"/>
            </a:ln>
            <a:effectLst/>
          </p:spPr>
          <p:txBody>
            <a:bodyPr wrap="none" anchor="ctr"/>
            <a:lstStyle/>
            <a:p>
              <a:endParaRPr lang="en-US"/>
            </a:p>
          </p:txBody>
        </p:sp>
        <p:sp>
          <p:nvSpPr>
            <p:cNvPr id="11" name="Rectangle 16"/>
            <p:cNvSpPr>
              <a:spLocks noChangeArrowheads="1"/>
            </p:cNvSpPr>
            <p:nvPr/>
          </p:nvSpPr>
          <p:spPr bwMode="auto">
            <a:xfrm>
              <a:off x="1056" y="2544"/>
              <a:ext cx="240" cy="240"/>
            </a:xfrm>
            <a:prstGeom prst="rect">
              <a:avLst/>
            </a:prstGeom>
            <a:solidFill>
              <a:schemeClr val="accent1"/>
            </a:solidFill>
            <a:ln w="28575" algn="ctr">
              <a:solidFill>
                <a:schemeClr val="accent1"/>
              </a:solidFill>
              <a:miter lim="800000"/>
              <a:headEnd/>
              <a:tailEnd/>
            </a:ln>
            <a:effectLst/>
          </p:spPr>
          <p:txBody>
            <a:bodyPr wrap="none" anchor="ctr"/>
            <a:lstStyle/>
            <a:p>
              <a:r>
                <a:rPr lang="en-US"/>
                <a:t>t1</a:t>
              </a:r>
            </a:p>
          </p:txBody>
        </p:sp>
        <p:sp>
          <p:nvSpPr>
            <p:cNvPr id="12" name="Rectangle 17"/>
            <p:cNvSpPr>
              <a:spLocks noChangeArrowheads="1"/>
            </p:cNvSpPr>
            <p:nvPr/>
          </p:nvSpPr>
          <p:spPr bwMode="auto">
            <a:xfrm>
              <a:off x="1584" y="2592"/>
              <a:ext cx="240" cy="240"/>
            </a:xfrm>
            <a:prstGeom prst="rect">
              <a:avLst/>
            </a:prstGeom>
            <a:solidFill>
              <a:schemeClr val="accent1"/>
            </a:solidFill>
            <a:ln w="28575" algn="ctr">
              <a:solidFill>
                <a:schemeClr val="accent1"/>
              </a:solidFill>
              <a:miter lim="800000"/>
              <a:headEnd/>
              <a:tailEnd/>
            </a:ln>
            <a:effectLst/>
          </p:spPr>
          <p:txBody>
            <a:bodyPr wrap="none" anchor="ctr"/>
            <a:lstStyle/>
            <a:p>
              <a:r>
                <a:rPr lang="en-US"/>
                <a:t>t0</a:t>
              </a:r>
            </a:p>
          </p:txBody>
        </p:sp>
        <p:sp>
          <p:nvSpPr>
            <p:cNvPr id="13" name="Line 24"/>
            <p:cNvSpPr>
              <a:spLocks noChangeShapeType="1"/>
            </p:cNvSpPr>
            <p:nvPr/>
          </p:nvSpPr>
          <p:spPr bwMode="auto">
            <a:xfrm flipH="1">
              <a:off x="1680" y="2112"/>
              <a:ext cx="144" cy="96"/>
            </a:xfrm>
            <a:prstGeom prst="line">
              <a:avLst/>
            </a:prstGeom>
            <a:noFill/>
            <a:ln w="28575">
              <a:solidFill>
                <a:schemeClr val="tx1"/>
              </a:solidFill>
              <a:round/>
              <a:headEnd/>
              <a:tailEnd type="triangle" w="med" len="med"/>
            </a:ln>
            <a:effectLst/>
          </p:spPr>
          <p:txBody>
            <a:bodyPr wrap="none" anchor="ctr"/>
            <a:lstStyle/>
            <a:p>
              <a:endParaRPr lang="en-US"/>
            </a:p>
          </p:txBody>
        </p:sp>
        <p:sp>
          <p:nvSpPr>
            <p:cNvPr id="14" name="Rectangle 25"/>
            <p:cNvSpPr>
              <a:spLocks noChangeArrowheads="1"/>
            </p:cNvSpPr>
            <p:nvPr/>
          </p:nvSpPr>
          <p:spPr bwMode="auto">
            <a:xfrm>
              <a:off x="1008" y="2064"/>
              <a:ext cx="192" cy="240"/>
            </a:xfrm>
            <a:prstGeom prst="rect">
              <a:avLst/>
            </a:prstGeom>
            <a:solidFill>
              <a:schemeClr val="accent1"/>
            </a:solidFill>
            <a:ln w="28575" algn="ctr">
              <a:solidFill>
                <a:schemeClr val="accent1"/>
              </a:solidFill>
              <a:miter lim="800000"/>
              <a:headEnd/>
              <a:tailEnd/>
            </a:ln>
            <a:effectLst/>
          </p:spPr>
          <p:txBody>
            <a:bodyPr wrap="none" anchor="ctr"/>
            <a:lstStyle/>
            <a:p>
              <a:r>
                <a:rPr lang="en-US"/>
                <a:t>S</a:t>
              </a:r>
            </a:p>
          </p:txBody>
        </p:sp>
        <p:sp>
          <p:nvSpPr>
            <p:cNvPr id="15" name="Line 26"/>
            <p:cNvSpPr>
              <a:spLocks noChangeShapeType="1"/>
            </p:cNvSpPr>
            <p:nvPr/>
          </p:nvSpPr>
          <p:spPr bwMode="auto">
            <a:xfrm>
              <a:off x="720" y="1872"/>
              <a:ext cx="192" cy="192"/>
            </a:xfrm>
            <a:prstGeom prst="line">
              <a:avLst/>
            </a:prstGeom>
            <a:noFill/>
            <a:ln w="28575">
              <a:solidFill>
                <a:schemeClr val="tx1"/>
              </a:solidFill>
              <a:round/>
              <a:headEnd/>
              <a:tailEnd type="triangle" w="med" len="med"/>
            </a:ln>
            <a:effectLst/>
          </p:spPr>
          <p:txBody>
            <a:bodyPr wrap="none" anchor="ctr"/>
            <a:lstStyle/>
            <a:p>
              <a:endParaRPr lang="en-US"/>
            </a:p>
          </p:txBody>
        </p:sp>
        <p:sp>
          <p:nvSpPr>
            <p:cNvPr id="16" name="Rectangle 27"/>
            <p:cNvSpPr>
              <a:spLocks noChangeArrowheads="1"/>
            </p:cNvSpPr>
            <p:nvPr/>
          </p:nvSpPr>
          <p:spPr bwMode="auto">
            <a:xfrm>
              <a:off x="960" y="3600"/>
              <a:ext cx="960" cy="192"/>
            </a:xfrm>
            <a:prstGeom prst="rect">
              <a:avLst/>
            </a:prstGeom>
            <a:solidFill>
              <a:srgbClr val="FFFFFF"/>
            </a:solidFill>
            <a:ln w="28575" algn="ctr">
              <a:solidFill>
                <a:srgbClr val="FFFFFF"/>
              </a:solidFill>
              <a:miter lim="800000"/>
              <a:headEnd/>
              <a:tailEnd/>
            </a:ln>
            <a:effectLst/>
          </p:spPr>
          <p:txBody>
            <a:bodyPr wrap="none" anchor="ctr"/>
            <a:lstStyle/>
            <a:p>
              <a:r>
                <a:rPr lang="en-US"/>
                <a:t>OR State</a:t>
              </a:r>
            </a:p>
          </p:txBody>
        </p:sp>
      </p:grpSp>
      <p:sp>
        <p:nvSpPr>
          <p:cNvPr id="17" name="Content Placeholder 2"/>
          <p:cNvSpPr txBox="1">
            <a:spLocks/>
          </p:cNvSpPr>
          <p:nvPr/>
        </p:nvSpPr>
        <p:spPr>
          <a:xfrm>
            <a:off x="266700" y="3695700"/>
            <a:ext cx="5943600" cy="2552700"/>
          </a:xfrm>
          <a:prstGeom prst="rect">
            <a:avLst/>
          </a:prstGeom>
        </p:spPr>
        <p:txBody>
          <a:bodyPr vert="horz" lIns="91440" tIns="45720" rIns="91440" bIns="45720" rtlCol="0">
            <a:normAutofit fontScale="55000" lnSpcReduction="20000"/>
          </a:bodyPr>
          <a:lstStyle/>
          <a:p>
            <a:pPr marL="231775" marR="0" lvl="0" indent="-231775"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3300" b="0" i="0" u="none" strike="noStrike" kern="1200" cap="none" spc="0" normalizeH="0" baseline="0" noProof="0" dirty="0" smtClean="0">
                <a:ln>
                  <a:noFill/>
                </a:ln>
                <a:solidFill>
                  <a:schemeClr val="tx1"/>
                </a:solidFill>
                <a:effectLst/>
                <a:uLnTx/>
                <a:uFillTx/>
                <a:latin typeface="+mn-lt"/>
                <a:ea typeface="+mn-ea"/>
                <a:cs typeface="+mn-cs"/>
              </a:rPr>
              <a:t>A </a:t>
            </a:r>
            <a:r>
              <a:rPr kumimoji="0" lang="en-US" sz="3300" b="0" i="0" u="none" strike="noStrike" kern="1200" cap="none" spc="0" normalizeH="0" baseline="0" noProof="0" dirty="0" err="1" smtClean="0">
                <a:ln>
                  <a:noFill/>
                </a:ln>
                <a:solidFill>
                  <a:schemeClr val="tx1"/>
                </a:solidFill>
                <a:effectLst/>
                <a:uLnTx/>
                <a:uFillTx/>
                <a:latin typeface="+mn-lt"/>
                <a:ea typeface="+mn-ea"/>
                <a:cs typeface="+mn-cs"/>
              </a:rPr>
              <a:t>superstate</a:t>
            </a:r>
            <a:r>
              <a:rPr kumimoji="0" lang="en-US" sz="3300" b="0" i="0" u="none" strike="noStrike" kern="1200" cap="none" spc="0" normalizeH="0" baseline="0" noProof="0" dirty="0" smtClean="0">
                <a:ln>
                  <a:noFill/>
                </a:ln>
                <a:solidFill>
                  <a:schemeClr val="tx1"/>
                </a:solidFill>
                <a:effectLst/>
                <a:uLnTx/>
                <a:uFillTx/>
                <a:latin typeface="+mn-lt"/>
                <a:ea typeface="+mn-ea"/>
                <a:cs typeface="+mn-cs"/>
              </a:rPr>
              <a:t> may be decomposed into any number of </a:t>
            </a:r>
            <a:r>
              <a:rPr kumimoji="0" lang="en-US" sz="3300" b="1" i="0" u="none" strike="noStrike" kern="1200" cap="none" spc="0" normalizeH="0" baseline="0" noProof="0" dirty="0" smtClean="0">
                <a:ln>
                  <a:noFill/>
                </a:ln>
                <a:solidFill>
                  <a:srgbClr val="FF0000"/>
                </a:solidFill>
                <a:effectLst/>
                <a:uLnTx/>
                <a:uFillTx/>
                <a:latin typeface="+mn-lt"/>
                <a:ea typeface="+mn-ea"/>
                <a:cs typeface="+mn-cs"/>
              </a:rPr>
              <a:t>AND-states</a:t>
            </a:r>
            <a:r>
              <a:rPr kumimoji="0" lang="en-US" sz="3300" b="0" i="0" u="none" strike="noStrike" kern="1200" cap="none" spc="0" normalizeH="0" baseline="0" noProof="0" dirty="0" smtClean="0">
                <a:ln>
                  <a:noFill/>
                </a:ln>
                <a:solidFill>
                  <a:schemeClr val="tx1"/>
                </a:solidFill>
                <a:effectLst/>
                <a:uLnTx/>
                <a:uFillTx/>
                <a:latin typeface="+mn-lt"/>
                <a:ea typeface="+mn-ea"/>
                <a:cs typeface="+mn-cs"/>
              </a:rPr>
              <a:t>. When the object is in the </a:t>
            </a:r>
            <a:r>
              <a:rPr kumimoji="0" lang="en-US" sz="3300" b="0" i="0" u="none" strike="noStrike" kern="1200" cap="none" spc="0" normalizeH="0" baseline="0" noProof="0" dirty="0" err="1" smtClean="0">
                <a:ln>
                  <a:noFill/>
                </a:ln>
                <a:solidFill>
                  <a:schemeClr val="tx1"/>
                </a:solidFill>
                <a:effectLst/>
                <a:uLnTx/>
                <a:uFillTx/>
                <a:latin typeface="+mn-lt"/>
                <a:ea typeface="+mn-ea"/>
                <a:cs typeface="+mn-cs"/>
              </a:rPr>
              <a:t>superstate</a:t>
            </a:r>
            <a:r>
              <a:rPr kumimoji="0" lang="en-US" sz="3300" b="0" i="0" u="none" strike="noStrike" kern="1200" cap="none" spc="0" normalizeH="0" baseline="0" noProof="0" dirty="0" smtClean="0">
                <a:ln>
                  <a:noFill/>
                </a:ln>
                <a:solidFill>
                  <a:schemeClr val="tx1"/>
                </a:solidFill>
                <a:effectLst/>
                <a:uLnTx/>
                <a:uFillTx/>
                <a:latin typeface="+mn-lt"/>
                <a:ea typeface="+mn-ea"/>
                <a:cs typeface="+mn-cs"/>
              </a:rPr>
              <a:t>, it must be in every </a:t>
            </a:r>
            <a:r>
              <a:rPr kumimoji="0" lang="en-US" sz="3300" b="1" i="0" u="none" strike="noStrike" kern="1200" cap="none" spc="0" normalizeH="0" baseline="0" noProof="0" dirty="0" smtClean="0">
                <a:ln>
                  <a:noFill/>
                </a:ln>
                <a:effectLst/>
                <a:uLnTx/>
                <a:uFillTx/>
                <a:latin typeface="+mn-lt"/>
                <a:ea typeface="+mn-ea"/>
                <a:cs typeface="+mn-cs"/>
              </a:rPr>
              <a:t>active</a:t>
            </a:r>
            <a:r>
              <a:rPr kumimoji="0" lang="en-US" sz="33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3300" b="0" i="0" u="none" strike="noStrike" kern="1200" cap="none" spc="0" normalizeH="0" baseline="0" noProof="0" dirty="0" smtClean="0">
                <a:ln>
                  <a:noFill/>
                </a:ln>
                <a:solidFill>
                  <a:schemeClr val="tx1"/>
                </a:solidFill>
                <a:effectLst/>
                <a:uLnTx/>
                <a:uFillTx/>
                <a:latin typeface="+mn-lt"/>
                <a:ea typeface="+mn-ea"/>
                <a:cs typeface="+mn-cs"/>
              </a:rPr>
              <a:t>AND-</a:t>
            </a:r>
            <a:r>
              <a:rPr kumimoji="0" lang="en-US" sz="3300" b="0" i="0" u="none" strike="noStrike" kern="1200" cap="none" spc="0" normalizeH="0" baseline="0" noProof="0" dirty="0" err="1" smtClean="0">
                <a:ln>
                  <a:noFill/>
                </a:ln>
                <a:solidFill>
                  <a:schemeClr val="tx1"/>
                </a:solidFill>
                <a:effectLst/>
                <a:uLnTx/>
                <a:uFillTx/>
                <a:latin typeface="+mn-lt"/>
                <a:ea typeface="+mn-ea"/>
                <a:cs typeface="+mn-cs"/>
              </a:rPr>
              <a:t>substates</a:t>
            </a:r>
            <a:r>
              <a:rPr kumimoji="0" lang="en-US" sz="3300" b="0" i="0" u="none" strike="noStrike" kern="1200" cap="none" spc="0" normalizeH="0" baseline="0" noProof="0" dirty="0" smtClean="0">
                <a:ln>
                  <a:noFill/>
                </a:ln>
                <a:solidFill>
                  <a:schemeClr val="tx1"/>
                </a:solidFill>
                <a:effectLst/>
                <a:uLnTx/>
                <a:uFillTx/>
                <a:latin typeface="+mn-lt"/>
                <a:ea typeface="+mn-ea"/>
                <a:cs typeface="+mn-cs"/>
              </a:rPr>
              <a:t> (shown with dashed lines).</a:t>
            </a:r>
          </a:p>
          <a:p>
            <a:pPr marL="231775" marR="0" lvl="0" indent="-231775" algn="l" defTabSz="914400" rtl="0" eaLnBrk="1" fontAlgn="auto" latinLnBrk="0" hangingPunct="1">
              <a:lnSpc>
                <a:spcPct val="120000"/>
              </a:lnSpc>
              <a:spcBef>
                <a:spcPct val="20000"/>
              </a:spcBef>
              <a:spcAft>
                <a:spcPts val="0"/>
              </a:spcAft>
              <a:buClrTx/>
              <a:buSzTx/>
              <a:buFont typeface="Arial" pitchFamily="34" charset="0"/>
              <a:buChar char="•"/>
              <a:tabLst/>
              <a:defRPr/>
            </a:pPr>
            <a:r>
              <a:rPr lang="en-US" sz="3300" dirty="0" smtClean="0"/>
              <a:t>C is the </a:t>
            </a:r>
            <a:r>
              <a:rPr lang="en-US" sz="3300" dirty="0" err="1" smtClean="0"/>
              <a:t>superstate</a:t>
            </a:r>
            <a:r>
              <a:rPr lang="en-US" sz="3300" dirty="0" smtClean="0"/>
              <a:t> formed by the AND product of A &amp; B. </a:t>
            </a:r>
          </a:p>
          <a:p>
            <a:pPr marL="231775" marR="0" lvl="0" indent="-231775" algn="l" defTabSz="914400" rtl="0" eaLnBrk="1" fontAlgn="auto" latinLnBrk="0" hangingPunct="1">
              <a:lnSpc>
                <a:spcPct val="120000"/>
              </a:lnSpc>
              <a:spcBef>
                <a:spcPct val="20000"/>
              </a:spcBef>
              <a:spcAft>
                <a:spcPts val="0"/>
              </a:spcAft>
              <a:buClrTx/>
              <a:buSzTx/>
              <a:buFont typeface="Arial" pitchFamily="34" charset="0"/>
              <a:buChar char="•"/>
              <a:tabLst/>
              <a:defRPr/>
            </a:pPr>
            <a:r>
              <a:rPr lang="en-US" sz="3300" dirty="0" smtClean="0"/>
              <a:t>X &amp; R are the default initial states of A &amp; B respectively. When the system enters C it will be present in both X &amp; R at the concurrent time.</a:t>
            </a:r>
          </a:p>
          <a:p>
            <a:pPr marL="514350" marR="0" lvl="0" indent="-457200" algn="l" defTabSz="914400" rtl="0" eaLnBrk="1" fontAlgn="auto" latinLnBrk="0" hangingPunct="1">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44" name="Group 43"/>
          <p:cNvGrpSpPr/>
          <p:nvPr/>
        </p:nvGrpSpPr>
        <p:grpSpPr>
          <a:xfrm>
            <a:off x="6248400" y="3505200"/>
            <a:ext cx="2628900" cy="3162300"/>
            <a:chOff x="6248400" y="3505200"/>
            <a:chExt cx="2628900" cy="3162300"/>
          </a:xfrm>
        </p:grpSpPr>
        <p:sp>
          <p:nvSpPr>
            <p:cNvPr id="19" name="Rectangle 6"/>
            <p:cNvSpPr>
              <a:spLocks noChangeArrowheads="1"/>
            </p:cNvSpPr>
            <p:nvPr/>
          </p:nvSpPr>
          <p:spPr bwMode="auto">
            <a:xfrm>
              <a:off x="6248400" y="3962400"/>
              <a:ext cx="2400300" cy="2324100"/>
            </a:xfrm>
            <a:prstGeom prst="rect">
              <a:avLst/>
            </a:prstGeom>
            <a:solidFill>
              <a:schemeClr val="accent1"/>
            </a:solidFill>
            <a:ln w="28575" algn="ctr">
              <a:solidFill>
                <a:schemeClr val="tx1"/>
              </a:solidFill>
              <a:miter lim="800000"/>
              <a:headEnd/>
              <a:tailEnd/>
            </a:ln>
            <a:effectLst/>
          </p:spPr>
          <p:txBody>
            <a:bodyPr wrap="none" anchor="ctr"/>
            <a:lstStyle/>
            <a:p>
              <a:endParaRPr lang="en-US"/>
            </a:p>
          </p:txBody>
        </p:sp>
        <p:sp>
          <p:nvSpPr>
            <p:cNvPr id="20" name="Rectangle 7"/>
            <p:cNvSpPr>
              <a:spLocks noChangeArrowheads="1"/>
            </p:cNvSpPr>
            <p:nvPr/>
          </p:nvSpPr>
          <p:spPr bwMode="auto">
            <a:xfrm>
              <a:off x="6648450" y="5842000"/>
              <a:ext cx="457200" cy="381000"/>
            </a:xfrm>
            <a:prstGeom prst="rect">
              <a:avLst/>
            </a:prstGeom>
            <a:solidFill>
              <a:schemeClr val="accent1"/>
            </a:solidFill>
            <a:ln w="28575" algn="ctr">
              <a:solidFill>
                <a:schemeClr val="tx1"/>
              </a:solidFill>
              <a:miter lim="800000"/>
              <a:headEnd/>
              <a:tailEnd/>
            </a:ln>
            <a:effectLst/>
          </p:spPr>
          <p:txBody>
            <a:bodyPr wrap="none" anchor="ctr"/>
            <a:lstStyle/>
            <a:p>
              <a:r>
                <a:rPr lang="en-US"/>
                <a:t>Z</a:t>
              </a:r>
            </a:p>
          </p:txBody>
        </p:sp>
        <p:sp>
          <p:nvSpPr>
            <p:cNvPr id="21" name="Rectangle 8"/>
            <p:cNvSpPr>
              <a:spLocks noChangeArrowheads="1"/>
            </p:cNvSpPr>
            <p:nvPr/>
          </p:nvSpPr>
          <p:spPr bwMode="auto">
            <a:xfrm>
              <a:off x="7791450" y="5080000"/>
              <a:ext cx="457200" cy="381000"/>
            </a:xfrm>
            <a:prstGeom prst="rect">
              <a:avLst/>
            </a:prstGeom>
            <a:solidFill>
              <a:schemeClr val="accent1"/>
            </a:solidFill>
            <a:ln w="28575" algn="ctr">
              <a:solidFill>
                <a:schemeClr val="tx1"/>
              </a:solidFill>
              <a:miter lim="800000"/>
              <a:headEnd/>
              <a:tailEnd/>
            </a:ln>
            <a:effectLst/>
          </p:spPr>
          <p:txBody>
            <a:bodyPr wrap="none" anchor="ctr"/>
            <a:lstStyle/>
            <a:p>
              <a:r>
                <a:rPr lang="en-US"/>
                <a:t>S</a:t>
              </a:r>
            </a:p>
          </p:txBody>
        </p:sp>
        <p:sp>
          <p:nvSpPr>
            <p:cNvPr id="22" name="Rectangle 9"/>
            <p:cNvSpPr>
              <a:spLocks noChangeArrowheads="1"/>
            </p:cNvSpPr>
            <p:nvPr/>
          </p:nvSpPr>
          <p:spPr bwMode="auto">
            <a:xfrm>
              <a:off x="7734300" y="4127500"/>
              <a:ext cx="457200" cy="381000"/>
            </a:xfrm>
            <a:prstGeom prst="rect">
              <a:avLst/>
            </a:prstGeom>
            <a:solidFill>
              <a:schemeClr val="accent1"/>
            </a:solidFill>
            <a:ln w="28575" algn="ctr">
              <a:solidFill>
                <a:schemeClr val="tx1"/>
              </a:solidFill>
              <a:miter lim="800000"/>
              <a:headEnd/>
              <a:tailEnd/>
            </a:ln>
            <a:effectLst/>
          </p:spPr>
          <p:txBody>
            <a:bodyPr wrap="none" anchor="ctr"/>
            <a:lstStyle/>
            <a:p>
              <a:r>
                <a:rPr lang="en-US"/>
                <a:t>R</a:t>
              </a:r>
            </a:p>
          </p:txBody>
        </p:sp>
        <p:sp>
          <p:nvSpPr>
            <p:cNvPr id="23" name="Rectangle 10"/>
            <p:cNvSpPr>
              <a:spLocks noChangeArrowheads="1"/>
            </p:cNvSpPr>
            <p:nvPr/>
          </p:nvSpPr>
          <p:spPr bwMode="auto">
            <a:xfrm>
              <a:off x="6648450" y="5080000"/>
              <a:ext cx="457200" cy="381000"/>
            </a:xfrm>
            <a:prstGeom prst="rect">
              <a:avLst/>
            </a:prstGeom>
            <a:solidFill>
              <a:schemeClr val="accent1"/>
            </a:solidFill>
            <a:ln w="28575" algn="ctr">
              <a:solidFill>
                <a:schemeClr val="tx1"/>
              </a:solidFill>
              <a:miter lim="800000"/>
              <a:headEnd/>
              <a:tailEnd/>
            </a:ln>
            <a:effectLst/>
          </p:spPr>
          <p:txBody>
            <a:bodyPr wrap="none" anchor="ctr"/>
            <a:lstStyle/>
            <a:p>
              <a:r>
                <a:rPr lang="en-US"/>
                <a:t>Y</a:t>
              </a:r>
            </a:p>
          </p:txBody>
        </p:sp>
        <p:sp>
          <p:nvSpPr>
            <p:cNvPr id="24" name="Rectangle 11"/>
            <p:cNvSpPr>
              <a:spLocks noChangeArrowheads="1"/>
            </p:cNvSpPr>
            <p:nvPr/>
          </p:nvSpPr>
          <p:spPr bwMode="auto">
            <a:xfrm>
              <a:off x="6591300" y="4127500"/>
              <a:ext cx="457200" cy="381000"/>
            </a:xfrm>
            <a:prstGeom prst="rect">
              <a:avLst/>
            </a:prstGeom>
            <a:solidFill>
              <a:schemeClr val="accent1"/>
            </a:solidFill>
            <a:ln w="28575" algn="ctr">
              <a:solidFill>
                <a:schemeClr val="tx1"/>
              </a:solidFill>
              <a:miter lim="800000"/>
              <a:headEnd/>
              <a:tailEnd/>
            </a:ln>
            <a:effectLst/>
          </p:spPr>
          <p:txBody>
            <a:bodyPr wrap="none" anchor="ctr"/>
            <a:lstStyle/>
            <a:p>
              <a:r>
                <a:rPr lang="en-US"/>
                <a:t>X</a:t>
              </a:r>
            </a:p>
          </p:txBody>
        </p:sp>
        <p:cxnSp>
          <p:nvCxnSpPr>
            <p:cNvPr id="25" name="AutoShape 12"/>
            <p:cNvCxnSpPr>
              <a:cxnSpLocks noChangeShapeType="1"/>
              <a:stCxn id="19" idx="0"/>
              <a:endCxn id="19" idx="2"/>
            </p:cNvCxnSpPr>
            <p:nvPr/>
          </p:nvCxnSpPr>
          <p:spPr bwMode="auto">
            <a:xfrm rot="16200000" flipH="1">
              <a:off x="6286500" y="5124450"/>
              <a:ext cx="2324100" cy="1588"/>
            </a:xfrm>
            <a:prstGeom prst="straightConnector1">
              <a:avLst/>
            </a:prstGeom>
            <a:noFill/>
            <a:ln w="28575">
              <a:solidFill>
                <a:schemeClr val="tx1"/>
              </a:solidFill>
              <a:prstDash val="lgDash"/>
              <a:round/>
              <a:headEnd/>
              <a:tailEnd/>
            </a:ln>
            <a:effectLst/>
          </p:spPr>
        </p:cxnSp>
        <p:sp>
          <p:nvSpPr>
            <p:cNvPr id="26" name="Rectangle 13"/>
            <p:cNvSpPr>
              <a:spLocks noChangeArrowheads="1"/>
            </p:cNvSpPr>
            <p:nvPr/>
          </p:nvSpPr>
          <p:spPr bwMode="auto">
            <a:xfrm>
              <a:off x="7505700" y="4699000"/>
              <a:ext cx="285750" cy="317500"/>
            </a:xfrm>
            <a:prstGeom prst="rect">
              <a:avLst/>
            </a:prstGeom>
            <a:solidFill>
              <a:schemeClr val="accent1"/>
            </a:solidFill>
            <a:ln w="28575" algn="ctr">
              <a:solidFill>
                <a:schemeClr val="accent1"/>
              </a:solidFill>
              <a:miter lim="800000"/>
              <a:headEnd/>
              <a:tailEnd/>
            </a:ln>
            <a:effectLst/>
          </p:spPr>
          <p:txBody>
            <a:bodyPr wrap="none" anchor="ctr"/>
            <a:lstStyle/>
            <a:p>
              <a:r>
                <a:rPr lang="en-US"/>
                <a:t>t6</a:t>
              </a:r>
            </a:p>
          </p:txBody>
        </p:sp>
        <p:sp>
          <p:nvSpPr>
            <p:cNvPr id="27" name="Rectangle 14"/>
            <p:cNvSpPr>
              <a:spLocks noChangeArrowheads="1"/>
            </p:cNvSpPr>
            <p:nvPr/>
          </p:nvSpPr>
          <p:spPr bwMode="auto">
            <a:xfrm>
              <a:off x="6991350" y="4699000"/>
              <a:ext cx="285750" cy="317500"/>
            </a:xfrm>
            <a:prstGeom prst="rect">
              <a:avLst/>
            </a:prstGeom>
            <a:solidFill>
              <a:schemeClr val="accent1"/>
            </a:solidFill>
            <a:ln w="28575" algn="ctr">
              <a:solidFill>
                <a:schemeClr val="accent1"/>
              </a:solidFill>
              <a:miter lim="800000"/>
              <a:headEnd/>
              <a:tailEnd/>
            </a:ln>
            <a:effectLst/>
          </p:spPr>
          <p:txBody>
            <a:bodyPr wrap="none" anchor="ctr"/>
            <a:lstStyle/>
            <a:p>
              <a:r>
                <a:rPr lang="en-US"/>
                <a:t>t0</a:t>
              </a:r>
            </a:p>
          </p:txBody>
        </p:sp>
        <p:sp>
          <p:nvSpPr>
            <p:cNvPr id="28" name="Rectangle 15"/>
            <p:cNvSpPr>
              <a:spLocks noChangeArrowheads="1"/>
            </p:cNvSpPr>
            <p:nvPr/>
          </p:nvSpPr>
          <p:spPr bwMode="auto">
            <a:xfrm>
              <a:off x="8077200" y="4635500"/>
              <a:ext cx="285750" cy="317500"/>
            </a:xfrm>
            <a:prstGeom prst="rect">
              <a:avLst/>
            </a:prstGeom>
            <a:solidFill>
              <a:schemeClr val="accent1"/>
            </a:solidFill>
            <a:ln w="28575" algn="ctr">
              <a:solidFill>
                <a:schemeClr val="accent1"/>
              </a:solidFill>
              <a:miter lim="800000"/>
              <a:headEnd/>
              <a:tailEnd/>
            </a:ln>
            <a:effectLst/>
          </p:spPr>
          <p:txBody>
            <a:bodyPr wrap="none" anchor="ctr"/>
            <a:lstStyle/>
            <a:p>
              <a:r>
                <a:rPr lang="en-US"/>
                <a:t>t1</a:t>
              </a:r>
            </a:p>
          </p:txBody>
        </p:sp>
        <p:sp>
          <p:nvSpPr>
            <p:cNvPr id="29" name="Rectangle 16"/>
            <p:cNvSpPr>
              <a:spLocks noChangeArrowheads="1"/>
            </p:cNvSpPr>
            <p:nvPr/>
          </p:nvSpPr>
          <p:spPr bwMode="auto">
            <a:xfrm>
              <a:off x="6934200" y="5524500"/>
              <a:ext cx="342900" cy="254000"/>
            </a:xfrm>
            <a:prstGeom prst="rect">
              <a:avLst/>
            </a:prstGeom>
            <a:solidFill>
              <a:schemeClr val="accent1"/>
            </a:solidFill>
            <a:ln w="28575" algn="ctr">
              <a:solidFill>
                <a:schemeClr val="accent1"/>
              </a:solidFill>
              <a:miter lim="800000"/>
              <a:headEnd/>
              <a:tailEnd/>
            </a:ln>
            <a:effectLst/>
          </p:spPr>
          <p:txBody>
            <a:bodyPr wrap="none" anchor="ctr"/>
            <a:lstStyle/>
            <a:p>
              <a:r>
                <a:rPr lang="en-US"/>
                <a:t>t3</a:t>
              </a:r>
            </a:p>
          </p:txBody>
        </p:sp>
        <p:sp>
          <p:nvSpPr>
            <p:cNvPr id="30" name="Rectangle 17"/>
            <p:cNvSpPr>
              <a:spLocks noChangeArrowheads="1"/>
            </p:cNvSpPr>
            <p:nvPr/>
          </p:nvSpPr>
          <p:spPr bwMode="auto">
            <a:xfrm>
              <a:off x="6286500" y="5511800"/>
              <a:ext cx="228600" cy="317500"/>
            </a:xfrm>
            <a:prstGeom prst="rect">
              <a:avLst/>
            </a:prstGeom>
            <a:solidFill>
              <a:schemeClr val="accent1"/>
            </a:solidFill>
            <a:ln w="28575" algn="ctr">
              <a:solidFill>
                <a:schemeClr val="accent1"/>
              </a:solidFill>
              <a:miter lim="800000"/>
              <a:headEnd/>
              <a:tailEnd/>
            </a:ln>
            <a:effectLst/>
          </p:spPr>
          <p:txBody>
            <a:bodyPr wrap="none" anchor="ctr"/>
            <a:lstStyle/>
            <a:p>
              <a:r>
                <a:rPr lang="en-US" dirty="0"/>
                <a:t>A</a:t>
              </a:r>
            </a:p>
          </p:txBody>
        </p:sp>
        <p:sp>
          <p:nvSpPr>
            <p:cNvPr id="31" name="Rectangle 18"/>
            <p:cNvSpPr>
              <a:spLocks noChangeArrowheads="1"/>
            </p:cNvSpPr>
            <p:nvPr/>
          </p:nvSpPr>
          <p:spPr bwMode="auto">
            <a:xfrm>
              <a:off x="6362700" y="4762500"/>
              <a:ext cx="285750" cy="317500"/>
            </a:xfrm>
            <a:prstGeom prst="rect">
              <a:avLst/>
            </a:prstGeom>
            <a:solidFill>
              <a:schemeClr val="accent1"/>
            </a:solidFill>
            <a:ln w="28575" algn="ctr">
              <a:solidFill>
                <a:schemeClr val="accent1"/>
              </a:solidFill>
              <a:miter lim="800000"/>
              <a:headEnd/>
              <a:tailEnd/>
            </a:ln>
            <a:effectLst/>
          </p:spPr>
          <p:txBody>
            <a:bodyPr wrap="none" anchor="ctr"/>
            <a:lstStyle/>
            <a:p>
              <a:r>
                <a:rPr lang="en-US"/>
                <a:t>t1</a:t>
              </a:r>
            </a:p>
          </p:txBody>
        </p:sp>
        <p:sp>
          <p:nvSpPr>
            <p:cNvPr id="32" name="Line 19"/>
            <p:cNvSpPr>
              <a:spLocks noChangeShapeType="1"/>
            </p:cNvSpPr>
            <p:nvPr/>
          </p:nvSpPr>
          <p:spPr bwMode="auto">
            <a:xfrm>
              <a:off x="8020050" y="4508500"/>
              <a:ext cx="0" cy="5715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33" name="Line 20"/>
            <p:cNvSpPr>
              <a:spLocks noChangeShapeType="1"/>
            </p:cNvSpPr>
            <p:nvPr/>
          </p:nvSpPr>
          <p:spPr bwMode="auto">
            <a:xfrm flipV="1">
              <a:off x="7848600" y="4572000"/>
              <a:ext cx="0" cy="5080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34" name="Line 21"/>
            <p:cNvSpPr>
              <a:spLocks noChangeShapeType="1"/>
            </p:cNvSpPr>
            <p:nvPr/>
          </p:nvSpPr>
          <p:spPr bwMode="auto">
            <a:xfrm>
              <a:off x="6934200" y="4508500"/>
              <a:ext cx="0" cy="5715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35" name="Line 22"/>
            <p:cNvSpPr>
              <a:spLocks noChangeShapeType="1"/>
            </p:cNvSpPr>
            <p:nvPr/>
          </p:nvSpPr>
          <p:spPr bwMode="auto">
            <a:xfrm flipV="1">
              <a:off x="6705600" y="4508500"/>
              <a:ext cx="0" cy="5715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36" name="Line 23"/>
            <p:cNvSpPr>
              <a:spLocks noChangeShapeType="1"/>
            </p:cNvSpPr>
            <p:nvPr/>
          </p:nvSpPr>
          <p:spPr bwMode="auto">
            <a:xfrm>
              <a:off x="6877050" y="5461000"/>
              <a:ext cx="0" cy="3810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37" name="Rectangle 24"/>
            <p:cNvSpPr>
              <a:spLocks noChangeArrowheads="1"/>
            </p:cNvSpPr>
            <p:nvPr/>
          </p:nvSpPr>
          <p:spPr bwMode="auto">
            <a:xfrm>
              <a:off x="6934200" y="6413500"/>
              <a:ext cx="1143000" cy="254000"/>
            </a:xfrm>
            <a:prstGeom prst="rect">
              <a:avLst/>
            </a:prstGeom>
            <a:solidFill>
              <a:srgbClr val="FFFFFF"/>
            </a:solidFill>
            <a:ln w="28575" algn="ctr">
              <a:solidFill>
                <a:srgbClr val="FFFFFF"/>
              </a:solidFill>
              <a:miter lim="800000"/>
              <a:headEnd/>
              <a:tailEnd/>
            </a:ln>
            <a:effectLst/>
          </p:spPr>
          <p:txBody>
            <a:bodyPr wrap="none" anchor="ctr"/>
            <a:lstStyle/>
            <a:p>
              <a:r>
                <a:rPr lang="en-US"/>
                <a:t>AND State</a:t>
              </a:r>
            </a:p>
          </p:txBody>
        </p:sp>
        <p:sp>
          <p:nvSpPr>
            <p:cNvPr id="38" name="Line 25"/>
            <p:cNvSpPr>
              <a:spLocks noChangeShapeType="1"/>
            </p:cNvSpPr>
            <p:nvPr/>
          </p:nvSpPr>
          <p:spPr bwMode="auto">
            <a:xfrm flipH="1">
              <a:off x="8191500" y="4064000"/>
              <a:ext cx="285750" cy="2540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39" name="Line 26"/>
            <p:cNvSpPr>
              <a:spLocks noChangeShapeType="1"/>
            </p:cNvSpPr>
            <p:nvPr/>
          </p:nvSpPr>
          <p:spPr bwMode="auto">
            <a:xfrm flipH="1">
              <a:off x="7048500" y="4127500"/>
              <a:ext cx="228600" cy="1905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40" name="Line 27"/>
            <p:cNvSpPr>
              <a:spLocks noChangeShapeType="1"/>
            </p:cNvSpPr>
            <p:nvPr/>
          </p:nvSpPr>
          <p:spPr bwMode="auto">
            <a:xfrm flipH="1">
              <a:off x="8648700" y="3810000"/>
              <a:ext cx="228600" cy="4445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41" name="Rectangle 28"/>
            <p:cNvSpPr>
              <a:spLocks noChangeArrowheads="1"/>
            </p:cNvSpPr>
            <p:nvPr/>
          </p:nvSpPr>
          <p:spPr bwMode="auto">
            <a:xfrm>
              <a:off x="8343900" y="5448300"/>
              <a:ext cx="228600" cy="457200"/>
            </a:xfrm>
            <a:prstGeom prst="rect">
              <a:avLst/>
            </a:prstGeom>
            <a:solidFill>
              <a:schemeClr val="accent1"/>
            </a:solidFill>
            <a:ln w="28575" algn="ctr">
              <a:solidFill>
                <a:schemeClr val="accent1"/>
              </a:solidFill>
              <a:miter lim="800000"/>
              <a:headEnd/>
              <a:tailEnd/>
            </a:ln>
            <a:effectLst/>
          </p:spPr>
          <p:txBody>
            <a:bodyPr wrap="none" anchor="ctr"/>
            <a:lstStyle/>
            <a:p>
              <a:r>
                <a:rPr lang="en-US" dirty="0"/>
                <a:t>B</a:t>
              </a:r>
            </a:p>
          </p:txBody>
        </p:sp>
        <p:sp>
          <p:nvSpPr>
            <p:cNvPr id="42" name="Rectangle 30"/>
            <p:cNvSpPr>
              <a:spLocks noChangeArrowheads="1"/>
            </p:cNvSpPr>
            <p:nvPr/>
          </p:nvSpPr>
          <p:spPr bwMode="auto">
            <a:xfrm>
              <a:off x="6248400" y="3505200"/>
              <a:ext cx="419100" cy="457200"/>
            </a:xfrm>
            <a:prstGeom prst="rect">
              <a:avLst/>
            </a:prstGeom>
            <a:solidFill>
              <a:schemeClr val="bg1"/>
            </a:solidFill>
            <a:ln w="28575" algn="ctr">
              <a:solidFill>
                <a:schemeClr val="tx1"/>
              </a:solidFill>
              <a:miter lim="800000"/>
              <a:headEnd/>
              <a:tailEnd/>
            </a:ln>
            <a:effectLst/>
          </p:spPr>
          <p:txBody>
            <a:bodyPr wrap="none" anchor="ctr"/>
            <a:lstStyle/>
            <a:p>
              <a:r>
                <a:rPr lang="en-US"/>
                <a:t>C</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2. Clustering &amp; Refinement</a:t>
            </a:r>
            <a:endParaRPr lang="en-US" dirty="0"/>
          </a:p>
        </p:txBody>
      </p:sp>
      <p:sp>
        <p:nvSpPr>
          <p:cNvPr id="38" name="Content Placeholder 37"/>
          <p:cNvSpPr>
            <a:spLocks noGrp="1"/>
          </p:cNvSpPr>
          <p:nvPr>
            <p:ph idx="1"/>
          </p:nvPr>
        </p:nvSpPr>
        <p:spPr>
          <a:xfrm>
            <a:off x="190500" y="800101"/>
            <a:ext cx="8953500" cy="1600200"/>
          </a:xfrm>
        </p:spPr>
        <p:txBody>
          <a:bodyPr>
            <a:normAutofit fontScale="70000" lnSpcReduction="20000"/>
          </a:bodyPr>
          <a:lstStyle/>
          <a:p>
            <a:r>
              <a:rPr lang="en-US" dirty="0" smtClean="0"/>
              <a:t>Clustering is a bottom-up concept &amp; refinement is a top-down one; both give rise to the OR-relationship between a state’s sub-states.</a:t>
            </a:r>
          </a:p>
          <a:p>
            <a:r>
              <a:rPr lang="en-US" dirty="0" smtClean="0"/>
              <a:t>Reduces the number of transitions in a </a:t>
            </a:r>
            <a:r>
              <a:rPr lang="en-US" dirty="0" err="1" smtClean="0"/>
              <a:t>statechart</a:t>
            </a:r>
            <a:r>
              <a:rPr lang="en-US" dirty="0" smtClean="0"/>
              <a:t>. </a:t>
            </a:r>
          </a:p>
          <a:p>
            <a:r>
              <a:rPr lang="en-US" dirty="0" err="1" smtClean="0"/>
              <a:t>Superstate</a:t>
            </a:r>
            <a:r>
              <a:rPr lang="en-US" dirty="0" smtClean="0"/>
              <a:t> R &amp; T can be extended if needed in order to view the sub-states and their internal transitions, which is called refinement.</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18</a:t>
            </a:fld>
            <a:endParaRPr lang="en-US" dirty="0"/>
          </a:p>
        </p:txBody>
      </p:sp>
      <p:grpSp>
        <p:nvGrpSpPr>
          <p:cNvPr id="5" name="Group 42"/>
          <p:cNvGrpSpPr>
            <a:grpSpLocks/>
          </p:cNvGrpSpPr>
          <p:nvPr/>
        </p:nvGrpSpPr>
        <p:grpSpPr bwMode="auto">
          <a:xfrm>
            <a:off x="1028700" y="2400300"/>
            <a:ext cx="7162800" cy="3200400"/>
            <a:chOff x="720" y="1920"/>
            <a:chExt cx="4512" cy="2016"/>
          </a:xfrm>
        </p:grpSpPr>
        <p:sp>
          <p:nvSpPr>
            <p:cNvPr id="6" name="Rectangle 4"/>
            <p:cNvSpPr>
              <a:spLocks noChangeArrowheads="1"/>
            </p:cNvSpPr>
            <p:nvPr/>
          </p:nvSpPr>
          <p:spPr bwMode="auto">
            <a:xfrm>
              <a:off x="1056" y="1920"/>
              <a:ext cx="480" cy="336"/>
            </a:xfrm>
            <a:prstGeom prst="rect">
              <a:avLst/>
            </a:prstGeom>
            <a:solidFill>
              <a:schemeClr val="accent1"/>
            </a:solidFill>
            <a:ln w="28575" algn="ctr">
              <a:solidFill>
                <a:srgbClr val="000000"/>
              </a:solidFill>
              <a:miter lim="800000"/>
              <a:headEnd/>
              <a:tailEnd/>
            </a:ln>
            <a:effectLst/>
          </p:spPr>
          <p:txBody>
            <a:bodyPr wrap="none" anchor="ctr"/>
            <a:lstStyle/>
            <a:p>
              <a:r>
                <a:rPr lang="en-US"/>
                <a:t>S</a:t>
              </a:r>
            </a:p>
          </p:txBody>
        </p:sp>
        <p:sp>
          <p:nvSpPr>
            <p:cNvPr id="7" name="Rectangle 5"/>
            <p:cNvSpPr>
              <a:spLocks noChangeArrowheads="1"/>
            </p:cNvSpPr>
            <p:nvPr/>
          </p:nvSpPr>
          <p:spPr bwMode="auto">
            <a:xfrm>
              <a:off x="1104" y="3168"/>
              <a:ext cx="480" cy="336"/>
            </a:xfrm>
            <a:prstGeom prst="rect">
              <a:avLst/>
            </a:prstGeom>
            <a:solidFill>
              <a:schemeClr val="accent1"/>
            </a:solidFill>
            <a:ln w="28575" algn="ctr">
              <a:solidFill>
                <a:srgbClr val="000000"/>
              </a:solidFill>
              <a:miter lim="800000"/>
              <a:headEnd/>
              <a:tailEnd/>
            </a:ln>
            <a:effectLst/>
          </p:spPr>
          <p:txBody>
            <a:bodyPr wrap="none" anchor="ctr"/>
            <a:lstStyle/>
            <a:p>
              <a:r>
                <a:rPr lang="en-US"/>
                <a:t>T</a:t>
              </a:r>
            </a:p>
          </p:txBody>
        </p:sp>
        <p:sp>
          <p:nvSpPr>
            <p:cNvPr id="8" name="Rectangle 6"/>
            <p:cNvSpPr>
              <a:spLocks noChangeArrowheads="1"/>
            </p:cNvSpPr>
            <p:nvPr/>
          </p:nvSpPr>
          <p:spPr bwMode="auto">
            <a:xfrm>
              <a:off x="2112" y="2496"/>
              <a:ext cx="480" cy="336"/>
            </a:xfrm>
            <a:prstGeom prst="rect">
              <a:avLst/>
            </a:prstGeom>
            <a:solidFill>
              <a:schemeClr val="accent1"/>
            </a:solidFill>
            <a:ln w="28575" algn="ctr">
              <a:solidFill>
                <a:srgbClr val="000000"/>
              </a:solidFill>
              <a:miter lim="800000"/>
              <a:headEnd/>
              <a:tailEnd/>
            </a:ln>
            <a:effectLst/>
          </p:spPr>
          <p:txBody>
            <a:bodyPr wrap="none" anchor="ctr"/>
            <a:lstStyle/>
            <a:p>
              <a:r>
                <a:rPr lang="en-US"/>
                <a:t>U</a:t>
              </a:r>
            </a:p>
          </p:txBody>
        </p:sp>
        <p:sp>
          <p:nvSpPr>
            <p:cNvPr id="9" name="Rectangle 7"/>
            <p:cNvSpPr>
              <a:spLocks noChangeArrowheads="1"/>
            </p:cNvSpPr>
            <p:nvPr/>
          </p:nvSpPr>
          <p:spPr bwMode="auto">
            <a:xfrm>
              <a:off x="4752" y="2592"/>
              <a:ext cx="480" cy="336"/>
            </a:xfrm>
            <a:prstGeom prst="rect">
              <a:avLst/>
            </a:prstGeom>
            <a:solidFill>
              <a:schemeClr val="accent1"/>
            </a:solidFill>
            <a:ln w="28575" algn="ctr">
              <a:solidFill>
                <a:srgbClr val="000000"/>
              </a:solidFill>
              <a:miter lim="800000"/>
              <a:headEnd/>
              <a:tailEnd/>
            </a:ln>
            <a:effectLst/>
          </p:spPr>
          <p:txBody>
            <a:bodyPr wrap="none" anchor="ctr"/>
            <a:lstStyle/>
            <a:p>
              <a:r>
                <a:rPr lang="en-US"/>
                <a:t>U</a:t>
              </a:r>
            </a:p>
          </p:txBody>
        </p:sp>
        <p:sp>
          <p:nvSpPr>
            <p:cNvPr id="10" name="Line 10"/>
            <p:cNvSpPr>
              <a:spLocks noChangeShapeType="1"/>
            </p:cNvSpPr>
            <p:nvPr/>
          </p:nvSpPr>
          <p:spPr bwMode="auto">
            <a:xfrm>
              <a:off x="1152" y="2256"/>
              <a:ext cx="0" cy="912"/>
            </a:xfrm>
            <a:prstGeom prst="line">
              <a:avLst/>
            </a:prstGeom>
            <a:noFill/>
            <a:ln w="28575">
              <a:solidFill>
                <a:srgbClr val="000000"/>
              </a:solidFill>
              <a:round/>
              <a:headEnd/>
              <a:tailEnd type="triangle" w="med" len="med"/>
            </a:ln>
            <a:effectLst/>
          </p:spPr>
          <p:txBody>
            <a:bodyPr wrap="none" anchor="ctr"/>
            <a:lstStyle/>
            <a:p>
              <a:endParaRPr lang="en-US"/>
            </a:p>
          </p:txBody>
        </p:sp>
        <p:sp>
          <p:nvSpPr>
            <p:cNvPr id="11" name="Line 11"/>
            <p:cNvSpPr>
              <a:spLocks noChangeShapeType="1"/>
            </p:cNvSpPr>
            <p:nvPr/>
          </p:nvSpPr>
          <p:spPr bwMode="auto">
            <a:xfrm flipV="1">
              <a:off x="1488" y="2256"/>
              <a:ext cx="0" cy="912"/>
            </a:xfrm>
            <a:prstGeom prst="line">
              <a:avLst/>
            </a:prstGeom>
            <a:noFill/>
            <a:ln w="28575">
              <a:solidFill>
                <a:srgbClr val="000000"/>
              </a:solidFill>
              <a:round/>
              <a:headEnd/>
              <a:tailEnd type="triangle" w="med" len="med"/>
            </a:ln>
            <a:effectLst/>
          </p:spPr>
          <p:txBody>
            <a:bodyPr wrap="none" anchor="ctr"/>
            <a:lstStyle/>
            <a:p>
              <a:endParaRPr lang="en-US"/>
            </a:p>
          </p:txBody>
        </p:sp>
        <p:cxnSp>
          <p:nvCxnSpPr>
            <p:cNvPr id="12" name="AutoShape 13"/>
            <p:cNvCxnSpPr>
              <a:cxnSpLocks noChangeShapeType="1"/>
              <a:stCxn id="8" idx="2"/>
              <a:endCxn id="7" idx="3"/>
            </p:cNvCxnSpPr>
            <p:nvPr/>
          </p:nvCxnSpPr>
          <p:spPr bwMode="auto">
            <a:xfrm rot="5400000">
              <a:off x="1725" y="2709"/>
              <a:ext cx="495" cy="759"/>
            </a:xfrm>
            <a:prstGeom prst="curvedConnector2">
              <a:avLst/>
            </a:prstGeom>
            <a:noFill/>
            <a:ln w="28575">
              <a:solidFill>
                <a:srgbClr val="000000"/>
              </a:solidFill>
              <a:round/>
              <a:headEnd/>
              <a:tailEnd type="triangle" w="med" len="med"/>
            </a:ln>
            <a:effectLst/>
          </p:spPr>
        </p:cxnSp>
        <p:cxnSp>
          <p:nvCxnSpPr>
            <p:cNvPr id="13" name="AutoShape 14"/>
            <p:cNvCxnSpPr>
              <a:cxnSpLocks noChangeShapeType="1"/>
              <a:stCxn id="8" idx="0"/>
              <a:endCxn id="6" idx="3"/>
            </p:cNvCxnSpPr>
            <p:nvPr/>
          </p:nvCxnSpPr>
          <p:spPr bwMode="auto">
            <a:xfrm rot="5400000" flipH="1">
              <a:off x="1749" y="1884"/>
              <a:ext cx="399" cy="807"/>
            </a:xfrm>
            <a:prstGeom prst="curvedConnector2">
              <a:avLst/>
            </a:prstGeom>
            <a:noFill/>
            <a:ln w="28575">
              <a:solidFill>
                <a:srgbClr val="000000"/>
              </a:solidFill>
              <a:round/>
              <a:headEnd/>
              <a:tailEnd type="triangle" w="med" len="med"/>
            </a:ln>
            <a:effectLst/>
          </p:spPr>
        </p:cxnSp>
        <p:cxnSp>
          <p:nvCxnSpPr>
            <p:cNvPr id="14" name="AutoShape 16"/>
            <p:cNvCxnSpPr>
              <a:cxnSpLocks noChangeShapeType="1"/>
              <a:stCxn id="6" idx="2"/>
              <a:endCxn id="8" idx="1"/>
            </p:cNvCxnSpPr>
            <p:nvPr/>
          </p:nvCxnSpPr>
          <p:spPr bwMode="auto">
            <a:xfrm rot="16200000" flipH="1">
              <a:off x="1500" y="2061"/>
              <a:ext cx="399" cy="807"/>
            </a:xfrm>
            <a:prstGeom prst="curvedConnector2">
              <a:avLst/>
            </a:prstGeom>
            <a:noFill/>
            <a:ln w="28575">
              <a:solidFill>
                <a:srgbClr val="000000"/>
              </a:solidFill>
              <a:round/>
              <a:headEnd/>
              <a:tailEnd type="triangle" w="med" len="med"/>
            </a:ln>
            <a:effectLst/>
          </p:spPr>
        </p:cxnSp>
        <p:cxnSp>
          <p:nvCxnSpPr>
            <p:cNvPr id="15" name="AutoShape 17"/>
            <p:cNvCxnSpPr>
              <a:cxnSpLocks noChangeShapeType="1"/>
              <a:stCxn id="7" idx="0"/>
              <a:endCxn id="8" idx="1"/>
            </p:cNvCxnSpPr>
            <p:nvPr/>
          </p:nvCxnSpPr>
          <p:spPr bwMode="auto">
            <a:xfrm rot="16200000">
              <a:off x="1476" y="2532"/>
              <a:ext cx="495" cy="759"/>
            </a:xfrm>
            <a:prstGeom prst="curvedConnector2">
              <a:avLst/>
            </a:prstGeom>
            <a:noFill/>
            <a:ln w="28575">
              <a:solidFill>
                <a:srgbClr val="000000"/>
              </a:solidFill>
              <a:round/>
              <a:headEnd/>
              <a:tailEnd type="triangle" w="med" len="med"/>
            </a:ln>
            <a:effectLst/>
          </p:spPr>
        </p:cxnSp>
        <p:sp>
          <p:nvSpPr>
            <p:cNvPr id="16" name="Rectangle 18"/>
            <p:cNvSpPr>
              <a:spLocks noChangeArrowheads="1"/>
            </p:cNvSpPr>
            <p:nvPr/>
          </p:nvSpPr>
          <p:spPr bwMode="auto">
            <a:xfrm>
              <a:off x="4560" y="3216"/>
              <a:ext cx="384" cy="240"/>
            </a:xfrm>
            <a:prstGeom prst="rect">
              <a:avLst/>
            </a:prstGeom>
            <a:solidFill>
              <a:srgbClr val="FFFFFF"/>
            </a:solidFill>
            <a:ln w="28575" algn="ctr">
              <a:solidFill>
                <a:srgbClr val="FFFFFF"/>
              </a:solidFill>
              <a:miter lim="800000"/>
              <a:headEnd/>
              <a:tailEnd/>
            </a:ln>
            <a:effectLst/>
          </p:spPr>
          <p:txBody>
            <a:bodyPr wrap="none" anchor="ctr"/>
            <a:lstStyle/>
            <a:p>
              <a:r>
                <a:rPr lang="en-US"/>
                <a:t>G/A</a:t>
              </a:r>
            </a:p>
          </p:txBody>
        </p:sp>
        <p:sp>
          <p:nvSpPr>
            <p:cNvPr id="17" name="Rectangle 19"/>
            <p:cNvSpPr>
              <a:spLocks noChangeArrowheads="1"/>
            </p:cNvSpPr>
            <p:nvPr/>
          </p:nvSpPr>
          <p:spPr bwMode="auto">
            <a:xfrm>
              <a:off x="4416" y="2112"/>
              <a:ext cx="144" cy="240"/>
            </a:xfrm>
            <a:prstGeom prst="rect">
              <a:avLst/>
            </a:prstGeom>
            <a:solidFill>
              <a:srgbClr val="FFFFFF"/>
            </a:solidFill>
            <a:ln w="28575" algn="ctr">
              <a:solidFill>
                <a:srgbClr val="FFFFFF"/>
              </a:solidFill>
              <a:miter lim="800000"/>
              <a:headEnd/>
              <a:tailEnd/>
            </a:ln>
            <a:effectLst/>
          </p:spPr>
          <p:txBody>
            <a:bodyPr wrap="none" anchor="ctr"/>
            <a:lstStyle/>
            <a:p>
              <a:r>
                <a:rPr lang="en-US"/>
                <a:t>E</a:t>
              </a:r>
            </a:p>
          </p:txBody>
        </p:sp>
        <p:sp>
          <p:nvSpPr>
            <p:cNvPr id="18" name="Rectangle 20"/>
            <p:cNvSpPr>
              <a:spLocks noChangeArrowheads="1"/>
            </p:cNvSpPr>
            <p:nvPr/>
          </p:nvSpPr>
          <p:spPr bwMode="auto">
            <a:xfrm>
              <a:off x="4224" y="2832"/>
              <a:ext cx="144" cy="144"/>
            </a:xfrm>
            <a:prstGeom prst="rect">
              <a:avLst/>
            </a:prstGeom>
            <a:solidFill>
              <a:srgbClr val="FFFFFF"/>
            </a:solidFill>
            <a:ln w="28575" algn="ctr">
              <a:solidFill>
                <a:srgbClr val="FFFFFF"/>
              </a:solidFill>
              <a:miter lim="800000"/>
              <a:headEnd/>
              <a:tailEnd/>
            </a:ln>
            <a:effectLst/>
          </p:spPr>
          <p:txBody>
            <a:bodyPr wrap="none" anchor="ctr"/>
            <a:lstStyle/>
            <a:p>
              <a:r>
                <a:rPr lang="en-US"/>
                <a:t>F</a:t>
              </a:r>
            </a:p>
          </p:txBody>
        </p:sp>
        <p:sp>
          <p:nvSpPr>
            <p:cNvPr id="19" name="Rectangle 22"/>
            <p:cNvSpPr>
              <a:spLocks noChangeArrowheads="1"/>
            </p:cNvSpPr>
            <p:nvPr/>
          </p:nvSpPr>
          <p:spPr bwMode="auto">
            <a:xfrm>
              <a:off x="3264" y="1968"/>
              <a:ext cx="864" cy="1632"/>
            </a:xfrm>
            <a:prstGeom prst="rect">
              <a:avLst/>
            </a:prstGeom>
            <a:solidFill>
              <a:srgbClr val="FFFFFF"/>
            </a:solidFill>
            <a:ln w="28575" algn="ctr">
              <a:solidFill>
                <a:srgbClr val="000000"/>
              </a:solidFill>
              <a:miter lim="800000"/>
              <a:headEnd/>
              <a:tailEnd/>
            </a:ln>
            <a:effectLst/>
          </p:spPr>
          <p:txBody>
            <a:bodyPr wrap="none" anchor="ctr"/>
            <a:lstStyle/>
            <a:p>
              <a:endParaRPr lang="en-US"/>
            </a:p>
          </p:txBody>
        </p:sp>
        <p:sp>
          <p:nvSpPr>
            <p:cNvPr id="20" name="Rectangle 23"/>
            <p:cNvSpPr>
              <a:spLocks noChangeArrowheads="1"/>
            </p:cNvSpPr>
            <p:nvPr/>
          </p:nvSpPr>
          <p:spPr bwMode="auto">
            <a:xfrm>
              <a:off x="720" y="2592"/>
              <a:ext cx="384" cy="240"/>
            </a:xfrm>
            <a:prstGeom prst="rect">
              <a:avLst/>
            </a:prstGeom>
            <a:solidFill>
              <a:srgbClr val="FFFFFF"/>
            </a:solidFill>
            <a:ln w="28575" algn="ctr">
              <a:solidFill>
                <a:schemeClr val="bg1"/>
              </a:solidFill>
              <a:miter lim="800000"/>
              <a:headEnd/>
              <a:tailEnd/>
            </a:ln>
            <a:effectLst/>
          </p:spPr>
          <p:txBody>
            <a:bodyPr wrap="none" anchor="ctr"/>
            <a:lstStyle/>
            <a:p>
              <a:r>
                <a:rPr lang="en-US"/>
                <a:t>G/A</a:t>
              </a:r>
            </a:p>
          </p:txBody>
        </p:sp>
        <p:sp>
          <p:nvSpPr>
            <p:cNvPr id="21" name="Rectangle 24"/>
            <p:cNvSpPr>
              <a:spLocks noChangeArrowheads="1"/>
            </p:cNvSpPr>
            <p:nvPr/>
          </p:nvSpPr>
          <p:spPr bwMode="auto">
            <a:xfrm>
              <a:off x="1200" y="2592"/>
              <a:ext cx="240" cy="240"/>
            </a:xfrm>
            <a:prstGeom prst="rect">
              <a:avLst/>
            </a:prstGeom>
            <a:solidFill>
              <a:srgbClr val="FFFFFF"/>
            </a:solidFill>
            <a:ln w="28575" algn="ctr">
              <a:solidFill>
                <a:schemeClr val="bg1"/>
              </a:solidFill>
              <a:miter lim="800000"/>
              <a:headEnd/>
              <a:tailEnd/>
            </a:ln>
            <a:effectLst/>
          </p:spPr>
          <p:txBody>
            <a:bodyPr wrap="none" anchor="ctr"/>
            <a:lstStyle/>
            <a:p>
              <a:r>
                <a:rPr lang="en-US"/>
                <a:t>E/B</a:t>
              </a:r>
            </a:p>
          </p:txBody>
        </p:sp>
        <p:sp>
          <p:nvSpPr>
            <p:cNvPr id="22" name="Rectangle 25"/>
            <p:cNvSpPr>
              <a:spLocks noChangeArrowheads="1"/>
            </p:cNvSpPr>
            <p:nvPr/>
          </p:nvSpPr>
          <p:spPr bwMode="auto">
            <a:xfrm>
              <a:off x="1632" y="2352"/>
              <a:ext cx="144" cy="192"/>
            </a:xfrm>
            <a:prstGeom prst="rect">
              <a:avLst/>
            </a:prstGeom>
            <a:solidFill>
              <a:srgbClr val="FFFFFF"/>
            </a:solidFill>
            <a:ln w="28575" algn="ctr">
              <a:solidFill>
                <a:schemeClr val="bg1"/>
              </a:solidFill>
              <a:miter lim="800000"/>
              <a:headEnd/>
              <a:tailEnd/>
            </a:ln>
            <a:effectLst/>
          </p:spPr>
          <p:txBody>
            <a:bodyPr wrap="none" anchor="ctr"/>
            <a:lstStyle/>
            <a:p>
              <a:r>
                <a:rPr lang="en-US"/>
                <a:t>F</a:t>
              </a:r>
            </a:p>
          </p:txBody>
        </p:sp>
        <p:sp>
          <p:nvSpPr>
            <p:cNvPr id="23" name="Rectangle 26"/>
            <p:cNvSpPr>
              <a:spLocks noChangeArrowheads="1"/>
            </p:cNvSpPr>
            <p:nvPr/>
          </p:nvSpPr>
          <p:spPr bwMode="auto">
            <a:xfrm>
              <a:off x="2064" y="1968"/>
              <a:ext cx="144" cy="192"/>
            </a:xfrm>
            <a:prstGeom prst="rect">
              <a:avLst/>
            </a:prstGeom>
            <a:solidFill>
              <a:srgbClr val="FFFFFF"/>
            </a:solidFill>
            <a:ln w="28575" algn="ctr">
              <a:solidFill>
                <a:schemeClr val="bg1"/>
              </a:solidFill>
              <a:miter lim="800000"/>
              <a:headEnd/>
              <a:tailEnd/>
            </a:ln>
            <a:effectLst/>
          </p:spPr>
          <p:txBody>
            <a:bodyPr wrap="none" anchor="ctr"/>
            <a:lstStyle/>
            <a:p>
              <a:r>
                <a:rPr lang="en-US"/>
                <a:t>E</a:t>
              </a:r>
            </a:p>
          </p:txBody>
        </p:sp>
        <p:sp>
          <p:nvSpPr>
            <p:cNvPr id="24" name="Rectangle 27"/>
            <p:cNvSpPr>
              <a:spLocks noChangeArrowheads="1"/>
            </p:cNvSpPr>
            <p:nvPr/>
          </p:nvSpPr>
          <p:spPr bwMode="auto">
            <a:xfrm>
              <a:off x="1728" y="2784"/>
              <a:ext cx="144" cy="192"/>
            </a:xfrm>
            <a:prstGeom prst="rect">
              <a:avLst/>
            </a:prstGeom>
            <a:solidFill>
              <a:srgbClr val="FFFFFF"/>
            </a:solidFill>
            <a:ln w="28575" algn="ctr">
              <a:solidFill>
                <a:schemeClr val="bg1"/>
              </a:solidFill>
              <a:miter lim="800000"/>
              <a:headEnd/>
              <a:tailEnd/>
            </a:ln>
            <a:effectLst/>
          </p:spPr>
          <p:txBody>
            <a:bodyPr wrap="none" anchor="ctr"/>
            <a:lstStyle/>
            <a:p>
              <a:r>
                <a:rPr lang="en-US" dirty="0"/>
                <a:t>F</a:t>
              </a:r>
            </a:p>
          </p:txBody>
        </p:sp>
        <p:sp>
          <p:nvSpPr>
            <p:cNvPr id="25" name="Rectangle 28"/>
            <p:cNvSpPr>
              <a:spLocks noChangeArrowheads="1"/>
            </p:cNvSpPr>
            <p:nvPr/>
          </p:nvSpPr>
          <p:spPr bwMode="auto">
            <a:xfrm>
              <a:off x="2184" y="3168"/>
              <a:ext cx="288" cy="192"/>
            </a:xfrm>
            <a:prstGeom prst="rect">
              <a:avLst/>
            </a:prstGeom>
            <a:solidFill>
              <a:srgbClr val="FFFFFF"/>
            </a:solidFill>
            <a:ln w="28575" algn="ctr">
              <a:solidFill>
                <a:schemeClr val="bg1"/>
              </a:solidFill>
              <a:miter lim="800000"/>
              <a:headEnd/>
              <a:tailEnd/>
            </a:ln>
            <a:effectLst/>
          </p:spPr>
          <p:txBody>
            <a:bodyPr wrap="none" anchor="ctr"/>
            <a:lstStyle/>
            <a:p>
              <a:r>
                <a:rPr lang="en-US" dirty="0"/>
                <a:t>G/A</a:t>
              </a:r>
            </a:p>
          </p:txBody>
        </p:sp>
        <p:sp>
          <p:nvSpPr>
            <p:cNvPr id="26" name="Rectangle 29"/>
            <p:cNvSpPr>
              <a:spLocks noChangeArrowheads="1"/>
            </p:cNvSpPr>
            <p:nvPr/>
          </p:nvSpPr>
          <p:spPr bwMode="auto">
            <a:xfrm>
              <a:off x="3504" y="2160"/>
              <a:ext cx="480" cy="336"/>
            </a:xfrm>
            <a:prstGeom prst="rect">
              <a:avLst/>
            </a:prstGeom>
            <a:solidFill>
              <a:schemeClr val="accent1"/>
            </a:solidFill>
            <a:ln w="28575" algn="ctr">
              <a:solidFill>
                <a:srgbClr val="000000"/>
              </a:solidFill>
              <a:miter lim="800000"/>
              <a:headEnd/>
              <a:tailEnd/>
            </a:ln>
            <a:effectLst/>
          </p:spPr>
          <p:txBody>
            <a:bodyPr wrap="none" anchor="ctr"/>
            <a:lstStyle/>
            <a:p>
              <a:r>
                <a:rPr lang="en-US"/>
                <a:t>S</a:t>
              </a:r>
            </a:p>
          </p:txBody>
        </p:sp>
        <p:sp>
          <p:nvSpPr>
            <p:cNvPr id="27" name="Rectangle 30"/>
            <p:cNvSpPr>
              <a:spLocks noChangeArrowheads="1"/>
            </p:cNvSpPr>
            <p:nvPr/>
          </p:nvSpPr>
          <p:spPr bwMode="auto">
            <a:xfrm>
              <a:off x="3504" y="3120"/>
              <a:ext cx="480" cy="336"/>
            </a:xfrm>
            <a:prstGeom prst="rect">
              <a:avLst/>
            </a:prstGeom>
            <a:solidFill>
              <a:schemeClr val="accent1"/>
            </a:solidFill>
            <a:ln w="28575" algn="ctr">
              <a:solidFill>
                <a:srgbClr val="000000"/>
              </a:solidFill>
              <a:miter lim="800000"/>
              <a:headEnd/>
              <a:tailEnd/>
            </a:ln>
            <a:effectLst/>
          </p:spPr>
          <p:txBody>
            <a:bodyPr wrap="none" anchor="ctr"/>
            <a:lstStyle/>
            <a:p>
              <a:r>
                <a:rPr lang="en-US"/>
                <a:t>T</a:t>
              </a:r>
            </a:p>
          </p:txBody>
        </p:sp>
        <p:sp>
          <p:nvSpPr>
            <p:cNvPr id="28" name="Line 31"/>
            <p:cNvSpPr>
              <a:spLocks noChangeShapeType="1"/>
            </p:cNvSpPr>
            <p:nvPr/>
          </p:nvSpPr>
          <p:spPr bwMode="auto">
            <a:xfrm>
              <a:off x="3600" y="2496"/>
              <a:ext cx="0" cy="624"/>
            </a:xfrm>
            <a:prstGeom prst="line">
              <a:avLst/>
            </a:prstGeom>
            <a:noFill/>
            <a:ln w="28575">
              <a:solidFill>
                <a:srgbClr val="000000"/>
              </a:solidFill>
              <a:round/>
              <a:headEnd/>
              <a:tailEnd type="triangle" w="med" len="med"/>
            </a:ln>
            <a:effectLst/>
          </p:spPr>
          <p:txBody>
            <a:bodyPr wrap="none" anchor="ctr"/>
            <a:lstStyle/>
            <a:p>
              <a:endParaRPr lang="en-US"/>
            </a:p>
          </p:txBody>
        </p:sp>
        <p:sp>
          <p:nvSpPr>
            <p:cNvPr id="29" name="Rectangle 32"/>
            <p:cNvSpPr>
              <a:spLocks noChangeArrowheads="1"/>
            </p:cNvSpPr>
            <p:nvPr/>
          </p:nvSpPr>
          <p:spPr bwMode="auto">
            <a:xfrm>
              <a:off x="3312" y="2688"/>
              <a:ext cx="240" cy="240"/>
            </a:xfrm>
            <a:prstGeom prst="rect">
              <a:avLst/>
            </a:prstGeom>
            <a:solidFill>
              <a:srgbClr val="FFFFFF"/>
            </a:solidFill>
            <a:ln w="28575" algn="ctr">
              <a:solidFill>
                <a:srgbClr val="FFFFFF"/>
              </a:solidFill>
              <a:miter lim="800000"/>
              <a:headEnd/>
              <a:tailEnd/>
            </a:ln>
            <a:effectLst/>
          </p:spPr>
          <p:txBody>
            <a:bodyPr wrap="none" anchor="ctr"/>
            <a:lstStyle/>
            <a:p>
              <a:r>
                <a:rPr lang="en-US"/>
                <a:t>G/A</a:t>
              </a:r>
            </a:p>
          </p:txBody>
        </p:sp>
        <p:sp>
          <p:nvSpPr>
            <p:cNvPr id="30" name="Line 33"/>
            <p:cNvSpPr>
              <a:spLocks noChangeShapeType="1"/>
            </p:cNvSpPr>
            <p:nvPr/>
          </p:nvSpPr>
          <p:spPr bwMode="auto">
            <a:xfrm flipV="1">
              <a:off x="3744" y="2496"/>
              <a:ext cx="0" cy="624"/>
            </a:xfrm>
            <a:prstGeom prst="line">
              <a:avLst/>
            </a:prstGeom>
            <a:noFill/>
            <a:ln w="28575">
              <a:solidFill>
                <a:srgbClr val="000000"/>
              </a:solidFill>
              <a:round/>
              <a:headEnd/>
              <a:tailEnd type="triangle" w="med" len="med"/>
            </a:ln>
            <a:effectLst/>
          </p:spPr>
          <p:txBody>
            <a:bodyPr wrap="none" anchor="ctr"/>
            <a:lstStyle/>
            <a:p>
              <a:endParaRPr lang="en-US"/>
            </a:p>
          </p:txBody>
        </p:sp>
        <p:sp>
          <p:nvSpPr>
            <p:cNvPr id="31" name="Rectangle 34"/>
            <p:cNvSpPr>
              <a:spLocks noChangeArrowheads="1"/>
            </p:cNvSpPr>
            <p:nvPr/>
          </p:nvSpPr>
          <p:spPr bwMode="auto">
            <a:xfrm>
              <a:off x="3792" y="2736"/>
              <a:ext cx="240" cy="240"/>
            </a:xfrm>
            <a:prstGeom prst="rect">
              <a:avLst/>
            </a:prstGeom>
            <a:solidFill>
              <a:srgbClr val="FFFFFF"/>
            </a:solidFill>
            <a:ln w="28575" algn="ctr">
              <a:solidFill>
                <a:srgbClr val="FFFFFF"/>
              </a:solidFill>
              <a:miter lim="800000"/>
              <a:headEnd/>
              <a:tailEnd/>
            </a:ln>
            <a:effectLst/>
          </p:spPr>
          <p:txBody>
            <a:bodyPr wrap="none" anchor="ctr"/>
            <a:lstStyle/>
            <a:p>
              <a:r>
                <a:rPr lang="en-US" dirty="0"/>
                <a:t>E/B</a:t>
              </a:r>
            </a:p>
          </p:txBody>
        </p:sp>
        <p:cxnSp>
          <p:nvCxnSpPr>
            <p:cNvPr id="32" name="AutoShape 35"/>
            <p:cNvCxnSpPr>
              <a:cxnSpLocks noChangeShapeType="1"/>
              <a:stCxn id="9" idx="0"/>
              <a:endCxn id="26" idx="3"/>
            </p:cNvCxnSpPr>
            <p:nvPr/>
          </p:nvCxnSpPr>
          <p:spPr bwMode="auto">
            <a:xfrm rot="5400000" flipH="1">
              <a:off x="4365" y="1956"/>
              <a:ext cx="255" cy="999"/>
            </a:xfrm>
            <a:prstGeom prst="curvedConnector2">
              <a:avLst/>
            </a:prstGeom>
            <a:noFill/>
            <a:ln w="28575">
              <a:solidFill>
                <a:srgbClr val="000000"/>
              </a:solidFill>
              <a:round/>
              <a:headEnd/>
              <a:tailEnd type="triangle" w="med" len="med"/>
            </a:ln>
            <a:effectLst/>
          </p:spPr>
        </p:cxnSp>
        <p:cxnSp>
          <p:nvCxnSpPr>
            <p:cNvPr id="33" name="AutoShape 36"/>
            <p:cNvCxnSpPr>
              <a:cxnSpLocks noChangeShapeType="1"/>
              <a:stCxn id="9" idx="2"/>
              <a:endCxn id="27" idx="3"/>
            </p:cNvCxnSpPr>
            <p:nvPr/>
          </p:nvCxnSpPr>
          <p:spPr bwMode="auto">
            <a:xfrm rot="5400000">
              <a:off x="4317" y="2613"/>
              <a:ext cx="351" cy="999"/>
            </a:xfrm>
            <a:prstGeom prst="curvedConnector2">
              <a:avLst/>
            </a:prstGeom>
            <a:noFill/>
            <a:ln w="28575">
              <a:solidFill>
                <a:srgbClr val="000000"/>
              </a:solidFill>
              <a:round/>
              <a:headEnd/>
              <a:tailEnd type="triangle" w="med" len="med"/>
            </a:ln>
            <a:effectLst/>
          </p:spPr>
        </p:cxnSp>
        <p:cxnSp>
          <p:nvCxnSpPr>
            <p:cNvPr id="34" name="AutoShape 37"/>
            <p:cNvCxnSpPr>
              <a:cxnSpLocks noChangeShapeType="1"/>
              <a:stCxn id="19" idx="3"/>
              <a:endCxn id="9" idx="1"/>
            </p:cNvCxnSpPr>
            <p:nvPr/>
          </p:nvCxnSpPr>
          <p:spPr bwMode="auto">
            <a:xfrm flipV="1">
              <a:off x="4137" y="2760"/>
              <a:ext cx="606" cy="24"/>
            </a:xfrm>
            <a:prstGeom prst="straightConnector1">
              <a:avLst/>
            </a:prstGeom>
            <a:noFill/>
            <a:ln w="28575">
              <a:solidFill>
                <a:srgbClr val="000000"/>
              </a:solidFill>
              <a:round/>
              <a:headEnd/>
              <a:tailEnd type="triangle" w="med" len="med"/>
            </a:ln>
            <a:effectLst/>
          </p:spPr>
        </p:cxnSp>
        <p:sp>
          <p:nvSpPr>
            <p:cNvPr id="35" name="Rectangle 38"/>
            <p:cNvSpPr>
              <a:spLocks noChangeArrowheads="1"/>
            </p:cNvSpPr>
            <p:nvPr/>
          </p:nvSpPr>
          <p:spPr bwMode="auto">
            <a:xfrm>
              <a:off x="720" y="3696"/>
              <a:ext cx="1488" cy="240"/>
            </a:xfrm>
            <a:prstGeom prst="rect">
              <a:avLst/>
            </a:prstGeom>
            <a:solidFill>
              <a:srgbClr val="FFFFFF"/>
            </a:solidFill>
            <a:ln w="28575" algn="ctr">
              <a:solidFill>
                <a:srgbClr val="FFFFFF"/>
              </a:solidFill>
              <a:miter lim="800000"/>
              <a:headEnd/>
              <a:tailEnd/>
            </a:ln>
            <a:effectLst/>
          </p:spPr>
          <p:txBody>
            <a:bodyPr wrap="none" anchor="ctr"/>
            <a:lstStyle/>
            <a:p>
              <a:r>
                <a:rPr lang="en-US"/>
                <a:t>Simple State Diagram</a:t>
              </a:r>
            </a:p>
          </p:txBody>
        </p:sp>
        <p:sp>
          <p:nvSpPr>
            <p:cNvPr id="36" name="Rectangle 39"/>
            <p:cNvSpPr>
              <a:spLocks noChangeArrowheads="1"/>
            </p:cNvSpPr>
            <p:nvPr/>
          </p:nvSpPr>
          <p:spPr bwMode="auto">
            <a:xfrm>
              <a:off x="3072" y="3696"/>
              <a:ext cx="1488" cy="240"/>
            </a:xfrm>
            <a:prstGeom prst="rect">
              <a:avLst/>
            </a:prstGeom>
            <a:solidFill>
              <a:srgbClr val="FFFFFF"/>
            </a:solidFill>
            <a:ln w="28575" algn="ctr">
              <a:solidFill>
                <a:srgbClr val="FFFFFF"/>
              </a:solidFill>
              <a:miter lim="800000"/>
              <a:headEnd/>
              <a:tailEnd/>
            </a:ln>
            <a:effectLst/>
          </p:spPr>
          <p:txBody>
            <a:bodyPr wrap="none" anchor="ctr"/>
            <a:lstStyle/>
            <a:p>
              <a:r>
                <a:rPr lang="en-US"/>
                <a:t>Clustering of States</a:t>
              </a:r>
            </a:p>
          </p:txBody>
        </p:sp>
        <p:sp>
          <p:nvSpPr>
            <p:cNvPr id="37" name="Rectangle 41"/>
            <p:cNvSpPr>
              <a:spLocks noChangeArrowheads="1"/>
            </p:cNvSpPr>
            <p:nvPr/>
          </p:nvSpPr>
          <p:spPr bwMode="auto">
            <a:xfrm>
              <a:off x="3360" y="2016"/>
              <a:ext cx="96" cy="192"/>
            </a:xfrm>
            <a:prstGeom prst="rect">
              <a:avLst/>
            </a:prstGeom>
            <a:solidFill>
              <a:srgbClr val="FFFFFF"/>
            </a:solidFill>
            <a:ln w="28575" algn="ctr">
              <a:solidFill>
                <a:srgbClr val="FFFFFF"/>
              </a:solidFill>
              <a:miter lim="800000"/>
              <a:headEnd/>
              <a:tailEnd/>
            </a:ln>
            <a:effectLst/>
          </p:spPr>
          <p:txBody>
            <a:bodyPr wrap="none" anchor="ctr"/>
            <a:lstStyle/>
            <a:p>
              <a:r>
                <a:rPr lang="en-US"/>
                <a:t>A</a:t>
              </a:r>
            </a:p>
          </p:txBody>
        </p:sp>
      </p:grpSp>
      <p:sp>
        <p:nvSpPr>
          <p:cNvPr id="39" name="Rectangle 3"/>
          <p:cNvSpPr txBox="1">
            <a:spLocks noChangeArrowheads="1"/>
          </p:cNvSpPr>
          <p:nvPr/>
        </p:nvSpPr>
        <p:spPr>
          <a:xfrm>
            <a:off x="228600" y="5753100"/>
            <a:ext cx="8686800" cy="8001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u="none" strike="noStrike" kern="1200" cap="none" spc="0" normalizeH="0" baseline="0" noProof="0" dirty="0" smtClean="0">
                <a:ln>
                  <a:noFill/>
                </a:ln>
                <a:solidFill>
                  <a:schemeClr val="tx1"/>
                </a:solidFill>
                <a:effectLst/>
                <a:uLnTx/>
                <a:uFillTx/>
                <a:latin typeface="+mn-lt"/>
                <a:ea typeface="+mn-ea"/>
                <a:cs typeface="+mn-cs"/>
              </a:rPr>
              <a:t>States S &amp; T are clustered into a single super-state 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u="none" strike="noStrike" kern="1200" cap="none" spc="0" normalizeH="0" baseline="0" noProof="0" dirty="0" smtClean="0">
                <a:ln>
                  <a:noFill/>
                </a:ln>
                <a:solidFill>
                  <a:schemeClr val="tx1"/>
                </a:solidFill>
                <a:effectLst/>
                <a:uLnTx/>
                <a:uFillTx/>
                <a:latin typeface="+mn-lt"/>
                <a:ea typeface="+mn-ea"/>
                <a:cs typeface="+mn-cs"/>
              </a:rPr>
              <a:t>Expanding A &amp; showing its sub-states is refinement.</a:t>
            </a:r>
            <a:endParaRPr kumimoji="0" lang="en-US" sz="2800" b="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3. History</a:t>
            </a:r>
            <a:endParaRPr lang="en-US" dirty="0"/>
          </a:p>
        </p:txBody>
      </p:sp>
      <p:sp>
        <p:nvSpPr>
          <p:cNvPr id="3" name="Content Placeholder 2"/>
          <p:cNvSpPr>
            <a:spLocks noGrp="1"/>
          </p:cNvSpPr>
          <p:nvPr>
            <p:ph idx="1"/>
          </p:nvPr>
        </p:nvSpPr>
        <p:spPr>
          <a:xfrm>
            <a:off x="190500" y="1562100"/>
            <a:ext cx="8763000" cy="4533900"/>
          </a:xfrm>
        </p:spPr>
        <p:txBody>
          <a:bodyPr/>
          <a:lstStyle/>
          <a:p>
            <a:pPr marL="590550" indent="-533400">
              <a:lnSpc>
                <a:spcPct val="80000"/>
              </a:lnSpc>
            </a:pPr>
            <a:r>
              <a:rPr lang="en-US" dirty="0" smtClean="0"/>
              <a:t>History (H), in a </a:t>
            </a:r>
            <a:r>
              <a:rPr lang="en-US" dirty="0" err="1" smtClean="0"/>
              <a:t>statechart</a:t>
            </a:r>
            <a:r>
              <a:rPr lang="en-US" dirty="0" smtClean="0"/>
              <a:t> gives the most recently visited state of the super-state that it is entering.</a:t>
            </a:r>
          </a:p>
          <a:p>
            <a:pPr marL="590550" indent="-533400">
              <a:lnSpc>
                <a:spcPct val="80000"/>
              </a:lnSpc>
            </a:pPr>
            <a:r>
              <a:rPr lang="en-US" dirty="0" smtClean="0"/>
              <a:t>Shallow History (H): Represents the most recently entered state at the same level.</a:t>
            </a:r>
          </a:p>
          <a:p>
            <a:pPr marL="590550" indent="-533400">
              <a:lnSpc>
                <a:spcPct val="80000"/>
              </a:lnSpc>
            </a:pPr>
            <a:r>
              <a:rPr lang="en-US" dirty="0" smtClean="0"/>
              <a:t>Deep History (H*): Represents entering the most recently visited state irrespective of how deep the state is.</a:t>
            </a:r>
          </a:p>
          <a:p>
            <a:pPr marL="590550" indent="-533400">
              <a:lnSpc>
                <a:spcPct val="80000"/>
              </a:lnSpc>
            </a:pPr>
            <a:r>
              <a:rPr lang="en-US" dirty="0" smtClean="0"/>
              <a:t>History is “forgotten” if dead has been entered in the meantime.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solidFill>
                  <a:srgbClr val="FF0000"/>
                </a:solidFill>
              </a:rPr>
              <a:t>General language characteristics</a:t>
            </a:r>
          </a:p>
          <a:p>
            <a:r>
              <a:rPr lang="en-US" dirty="0" err="1" smtClean="0"/>
              <a:t>Harel’s</a:t>
            </a:r>
            <a:r>
              <a:rPr lang="en-US" dirty="0" smtClean="0"/>
              <a:t> </a:t>
            </a:r>
            <a:r>
              <a:rPr lang="en-US" dirty="0" err="1" smtClean="0"/>
              <a:t>StateCharts</a:t>
            </a:r>
            <a:endParaRPr lang="en-US" dirty="0" smtClean="0"/>
          </a:p>
          <a:p>
            <a:r>
              <a:rPr lang="en-US" dirty="0" smtClean="0"/>
              <a:t>UML </a:t>
            </a:r>
            <a:r>
              <a:rPr lang="en-US" dirty="0" err="1" smtClean="0"/>
              <a:t>Statecharts</a:t>
            </a:r>
            <a:endParaRPr lang="en-US" dirty="0" smtClean="0"/>
          </a:p>
          <a:p>
            <a:r>
              <a:rPr lang="en-US" dirty="0" err="1" smtClean="0"/>
              <a:t>Statemate</a:t>
            </a:r>
            <a:endParaRPr lang="en-US" dirty="0" smtClean="0"/>
          </a:p>
          <a:p>
            <a:r>
              <a:rPr lang="en-US" dirty="0" smtClean="0"/>
              <a:t>SDL</a:t>
            </a:r>
          </a:p>
          <a:p>
            <a:r>
              <a:rPr lang="en-US" dirty="0" err="1" smtClean="0"/>
              <a:t>SystemC</a:t>
            </a:r>
            <a:endParaRPr lang="en-US" dirty="0" smtClean="0"/>
          </a:p>
          <a:p>
            <a:r>
              <a:rPr lang="en-US" dirty="0" err="1" smtClean="0"/>
              <a:t>SpecC</a:t>
            </a:r>
            <a:endParaRPr lang="en-US" dirty="0" smtClean="0"/>
          </a:p>
          <a:p>
            <a:r>
              <a:rPr lang="en-US" dirty="0" smtClean="0"/>
              <a:t>VHDL, </a:t>
            </a:r>
            <a:r>
              <a:rPr lang="en-US" dirty="0" err="1" smtClean="0"/>
              <a:t>Verilog</a:t>
            </a:r>
            <a:r>
              <a:rPr lang="en-US" dirty="0" smtClean="0"/>
              <a:t>, </a:t>
            </a:r>
            <a:r>
              <a:rPr lang="en-US" dirty="0" err="1" smtClean="0"/>
              <a:t>SystemVerilog</a:t>
            </a:r>
            <a:endParaRPr lang="en-US" dirty="0" smtClean="0"/>
          </a:p>
          <a:p>
            <a:r>
              <a:rPr lang="en-US" dirty="0" err="1" smtClean="0"/>
              <a:t>Simulink</a:t>
            </a:r>
            <a:endParaRPr lang="en-US" dirty="0" smtClean="0"/>
          </a:p>
          <a:p>
            <a:r>
              <a:rPr lang="en-US" dirty="0" smtClean="0"/>
              <a:t>C, C++, Java</a:t>
            </a:r>
            <a:endParaRPr lang="en-US" dirty="0"/>
          </a:p>
        </p:txBody>
      </p:sp>
      <p:sp>
        <p:nvSpPr>
          <p:cNvPr id="3" name="Slide Number Placeholder 2"/>
          <p:cNvSpPr>
            <a:spLocks noGrp="1"/>
          </p:cNvSpPr>
          <p:nvPr>
            <p:ph type="sldNum" sz="quarter" idx="12"/>
          </p:nvPr>
        </p:nvSpPr>
        <p:spPr/>
        <p:txBody>
          <a:bodyPr/>
          <a:lstStyle/>
          <a:p>
            <a:fld id="{A13A2B9E-B16C-4C43-A38A-022099A1C25F}"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95300"/>
            <a:ext cx="8686800" cy="2933700"/>
          </a:xfrm>
        </p:spPr>
        <p:txBody>
          <a:bodyPr>
            <a:normAutofit fontScale="70000" lnSpcReduction="20000"/>
          </a:bodyPr>
          <a:lstStyle/>
          <a:p>
            <a:pPr marL="231775" indent="-231775">
              <a:lnSpc>
                <a:spcPct val="120000"/>
              </a:lnSpc>
            </a:pPr>
            <a:r>
              <a:rPr lang="en-US" dirty="0" smtClean="0"/>
              <a:t>H – History chooses between G &amp; F. H remembers between A,B,C,D,E.</a:t>
            </a:r>
          </a:p>
          <a:p>
            <a:pPr marL="231775" indent="-231775">
              <a:lnSpc>
                <a:spcPct val="120000"/>
              </a:lnSpc>
            </a:pPr>
            <a:r>
              <a:rPr lang="en-US" dirty="0" smtClean="0"/>
              <a:t>H remembers the last sub-state (both history and sub-states should be at the same level) the system left. </a:t>
            </a:r>
          </a:p>
          <a:p>
            <a:pPr marL="231775" indent="-231775">
              <a:lnSpc>
                <a:spcPct val="120000"/>
              </a:lnSpc>
            </a:pPr>
            <a:r>
              <a:rPr lang="en-US" dirty="0" smtClean="0"/>
              <a:t>H* - System will enter the most recently visited state (A-E)</a:t>
            </a:r>
          </a:p>
          <a:p>
            <a:pPr marL="231775" indent="-231775">
              <a:lnSpc>
                <a:spcPct val="120000"/>
              </a:lnSpc>
            </a:pPr>
            <a:r>
              <a:rPr lang="en-US" dirty="0" smtClean="0"/>
              <a:t>H* remembers the last sub-state the system left, irrespective of how deep it may be when considered with the history state. </a:t>
            </a:r>
          </a:p>
          <a:p>
            <a:pPr marL="231775" indent="-231775">
              <a:lnSpc>
                <a:spcPct val="120000"/>
              </a:lnSpc>
            </a:pPr>
            <a:r>
              <a:rPr lang="en-US" dirty="0" smtClean="0"/>
              <a:t>B &amp; C are the default initial states for G &amp; F.</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20</a:t>
            </a:fld>
            <a:endParaRPr lang="en-US" dirty="0"/>
          </a:p>
        </p:txBody>
      </p:sp>
      <p:grpSp>
        <p:nvGrpSpPr>
          <p:cNvPr id="5" name="Group 23"/>
          <p:cNvGrpSpPr>
            <a:grpSpLocks/>
          </p:cNvGrpSpPr>
          <p:nvPr/>
        </p:nvGrpSpPr>
        <p:grpSpPr bwMode="auto">
          <a:xfrm>
            <a:off x="2476500" y="3276600"/>
            <a:ext cx="3962400" cy="3390900"/>
            <a:chOff x="624" y="1440"/>
            <a:chExt cx="1920" cy="1584"/>
          </a:xfrm>
        </p:grpSpPr>
        <p:grpSp>
          <p:nvGrpSpPr>
            <p:cNvPr id="6" name="Group 22"/>
            <p:cNvGrpSpPr>
              <a:grpSpLocks/>
            </p:cNvGrpSpPr>
            <p:nvPr/>
          </p:nvGrpSpPr>
          <p:grpSpPr bwMode="auto">
            <a:xfrm>
              <a:off x="624" y="1632"/>
              <a:ext cx="1920" cy="1392"/>
              <a:chOff x="624" y="1632"/>
              <a:chExt cx="1920" cy="1392"/>
            </a:xfrm>
          </p:grpSpPr>
          <p:sp>
            <p:nvSpPr>
              <p:cNvPr id="8" name="Rectangle 4"/>
              <p:cNvSpPr>
                <a:spLocks noChangeArrowheads="1"/>
              </p:cNvSpPr>
              <p:nvPr/>
            </p:nvSpPr>
            <p:spPr bwMode="auto">
              <a:xfrm>
                <a:off x="624" y="1632"/>
                <a:ext cx="1920" cy="1392"/>
              </a:xfrm>
              <a:prstGeom prst="rect">
                <a:avLst/>
              </a:prstGeom>
              <a:solidFill>
                <a:schemeClr val="accent1"/>
              </a:solidFill>
              <a:ln w="28575" algn="ctr">
                <a:solidFill>
                  <a:schemeClr val="tx1"/>
                </a:solidFill>
                <a:miter lim="800000"/>
                <a:headEnd/>
                <a:tailEnd/>
              </a:ln>
              <a:effectLst/>
            </p:spPr>
            <p:txBody>
              <a:bodyPr wrap="none" anchor="ctr"/>
              <a:lstStyle/>
              <a:p>
                <a:endParaRPr lang="en-US"/>
              </a:p>
            </p:txBody>
          </p:sp>
          <p:sp>
            <p:nvSpPr>
              <p:cNvPr id="9" name="Rectangle 5"/>
              <p:cNvSpPr>
                <a:spLocks noChangeArrowheads="1"/>
              </p:cNvSpPr>
              <p:nvPr/>
            </p:nvSpPr>
            <p:spPr bwMode="auto">
              <a:xfrm>
                <a:off x="816" y="1920"/>
                <a:ext cx="528" cy="1008"/>
              </a:xfrm>
              <a:prstGeom prst="rect">
                <a:avLst/>
              </a:prstGeom>
              <a:solidFill>
                <a:schemeClr val="accent1"/>
              </a:solidFill>
              <a:ln w="28575" algn="ctr">
                <a:solidFill>
                  <a:schemeClr val="tx1"/>
                </a:solidFill>
                <a:miter lim="800000"/>
                <a:headEnd/>
                <a:tailEnd/>
              </a:ln>
              <a:effectLst/>
            </p:spPr>
            <p:txBody>
              <a:bodyPr wrap="none" anchor="ctr"/>
              <a:lstStyle/>
              <a:p>
                <a:endParaRPr lang="en-US"/>
              </a:p>
            </p:txBody>
          </p:sp>
          <p:sp>
            <p:nvSpPr>
              <p:cNvPr id="10" name="Rectangle 6"/>
              <p:cNvSpPr>
                <a:spLocks noChangeArrowheads="1"/>
              </p:cNvSpPr>
              <p:nvPr/>
            </p:nvSpPr>
            <p:spPr bwMode="auto">
              <a:xfrm>
                <a:off x="1824" y="1824"/>
                <a:ext cx="576" cy="912"/>
              </a:xfrm>
              <a:prstGeom prst="rect">
                <a:avLst/>
              </a:prstGeom>
              <a:solidFill>
                <a:schemeClr val="accent1"/>
              </a:solidFill>
              <a:ln w="28575" algn="ctr">
                <a:solidFill>
                  <a:schemeClr val="tx1"/>
                </a:solidFill>
                <a:miter lim="800000"/>
                <a:headEnd/>
                <a:tailEnd/>
              </a:ln>
              <a:effectLst/>
            </p:spPr>
            <p:txBody>
              <a:bodyPr wrap="none" anchor="ctr"/>
              <a:lstStyle/>
              <a:p>
                <a:endParaRPr lang="en-US"/>
              </a:p>
            </p:txBody>
          </p:sp>
          <p:sp>
            <p:nvSpPr>
              <p:cNvPr id="11" name="Oval 7"/>
              <p:cNvSpPr>
                <a:spLocks noChangeArrowheads="1"/>
              </p:cNvSpPr>
              <p:nvPr/>
            </p:nvSpPr>
            <p:spPr bwMode="auto">
              <a:xfrm>
                <a:off x="1344" y="1728"/>
                <a:ext cx="456" cy="240"/>
              </a:xfrm>
              <a:prstGeom prst="ellipse">
                <a:avLst/>
              </a:prstGeom>
              <a:solidFill>
                <a:schemeClr val="accent1"/>
              </a:solidFill>
              <a:ln w="28575" algn="ctr">
                <a:solidFill>
                  <a:schemeClr val="tx1"/>
                </a:solidFill>
                <a:round/>
                <a:headEnd/>
                <a:tailEnd/>
              </a:ln>
              <a:effectLst/>
            </p:spPr>
            <p:txBody>
              <a:bodyPr wrap="none" anchor="ctr"/>
              <a:lstStyle/>
              <a:p>
                <a:r>
                  <a:rPr lang="en-US" dirty="0"/>
                  <a:t>H/H*</a:t>
                </a:r>
              </a:p>
            </p:txBody>
          </p:sp>
          <p:sp>
            <p:nvSpPr>
              <p:cNvPr id="12" name="Rectangle 8"/>
              <p:cNvSpPr>
                <a:spLocks noChangeArrowheads="1"/>
              </p:cNvSpPr>
              <p:nvPr/>
            </p:nvSpPr>
            <p:spPr bwMode="auto">
              <a:xfrm>
                <a:off x="1008" y="2304"/>
                <a:ext cx="144" cy="240"/>
              </a:xfrm>
              <a:prstGeom prst="rect">
                <a:avLst/>
              </a:prstGeom>
              <a:solidFill>
                <a:schemeClr val="accent1"/>
              </a:solidFill>
              <a:ln w="28575" algn="ctr">
                <a:solidFill>
                  <a:schemeClr val="tx1"/>
                </a:solidFill>
                <a:miter lim="800000"/>
                <a:headEnd/>
                <a:tailEnd/>
              </a:ln>
              <a:effectLst/>
            </p:spPr>
            <p:txBody>
              <a:bodyPr wrap="none" anchor="ctr"/>
              <a:lstStyle/>
              <a:p>
                <a:r>
                  <a:rPr lang="en-US"/>
                  <a:t>A</a:t>
                </a:r>
              </a:p>
            </p:txBody>
          </p:sp>
          <p:sp>
            <p:nvSpPr>
              <p:cNvPr id="13" name="Rectangle 9"/>
              <p:cNvSpPr>
                <a:spLocks noChangeArrowheads="1"/>
              </p:cNvSpPr>
              <p:nvPr/>
            </p:nvSpPr>
            <p:spPr bwMode="auto">
              <a:xfrm>
                <a:off x="1008" y="2640"/>
                <a:ext cx="192" cy="240"/>
              </a:xfrm>
              <a:prstGeom prst="rect">
                <a:avLst/>
              </a:prstGeom>
              <a:solidFill>
                <a:schemeClr val="accent1"/>
              </a:solidFill>
              <a:ln w="28575" algn="ctr">
                <a:solidFill>
                  <a:schemeClr val="tx1"/>
                </a:solidFill>
                <a:miter lim="800000"/>
                <a:headEnd/>
                <a:tailEnd/>
              </a:ln>
              <a:effectLst/>
            </p:spPr>
            <p:txBody>
              <a:bodyPr wrap="none" anchor="ctr"/>
              <a:lstStyle/>
              <a:p>
                <a:r>
                  <a:rPr lang="en-US"/>
                  <a:t>B</a:t>
                </a:r>
              </a:p>
            </p:txBody>
          </p:sp>
          <p:sp>
            <p:nvSpPr>
              <p:cNvPr id="14" name="Rectangle 10"/>
              <p:cNvSpPr>
                <a:spLocks noChangeArrowheads="1"/>
              </p:cNvSpPr>
              <p:nvPr/>
            </p:nvSpPr>
            <p:spPr bwMode="auto">
              <a:xfrm>
                <a:off x="2112" y="1920"/>
                <a:ext cx="192" cy="240"/>
              </a:xfrm>
              <a:prstGeom prst="rect">
                <a:avLst/>
              </a:prstGeom>
              <a:solidFill>
                <a:schemeClr val="accent1"/>
              </a:solidFill>
              <a:ln w="28575" algn="ctr">
                <a:solidFill>
                  <a:schemeClr val="tx1"/>
                </a:solidFill>
                <a:miter lim="800000"/>
                <a:headEnd/>
                <a:tailEnd/>
              </a:ln>
              <a:effectLst/>
            </p:spPr>
            <p:txBody>
              <a:bodyPr wrap="none" anchor="ctr"/>
              <a:lstStyle/>
              <a:p>
                <a:r>
                  <a:rPr lang="en-US"/>
                  <a:t>C</a:t>
                </a:r>
              </a:p>
            </p:txBody>
          </p:sp>
          <p:sp>
            <p:nvSpPr>
              <p:cNvPr id="15" name="Rectangle 11"/>
              <p:cNvSpPr>
                <a:spLocks noChangeArrowheads="1"/>
              </p:cNvSpPr>
              <p:nvPr/>
            </p:nvSpPr>
            <p:spPr bwMode="auto">
              <a:xfrm>
                <a:off x="2112" y="2400"/>
                <a:ext cx="192" cy="240"/>
              </a:xfrm>
              <a:prstGeom prst="rect">
                <a:avLst/>
              </a:prstGeom>
              <a:solidFill>
                <a:schemeClr val="accent1"/>
              </a:solidFill>
              <a:ln w="28575" algn="ctr">
                <a:solidFill>
                  <a:schemeClr val="tx1"/>
                </a:solidFill>
                <a:miter lim="800000"/>
                <a:headEnd/>
                <a:tailEnd/>
              </a:ln>
              <a:effectLst/>
            </p:spPr>
            <p:txBody>
              <a:bodyPr wrap="none" anchor="ctr"/>
              <a:lstStyle/>
              <a:p>
                <a:r>
                  <a:rPr lang="en-US"/>
                  <a:t>E</a:t>
                </a:r>
              </a:p>
            </p:txBody>
          </p:sp>
          <p:sp>
            <p:nvSpPr>
              <p:cNvPr id="16" name="Rectangle 12"/>
              <p:cNvSpPr>
                <a:spLocks noChangeArrowheads="1"/>
              </p:cNvSpPr>
              <p:nvPr/>
            </p:nvSpPr>
            <p:spPr bwMode="auto">
              <a:xfrm>
                <a:off x="1872" y="2208"/>
                <a:ext cx="192" cy="240"/>
              </a:xfrm>
              <a:prstGeom prst="rect">
                <a:avLst/>
              </a:prstGeom>
              <a:solidFill>
                <a:schemeClr val="accent1"/>
              </a:solidFill>
              <a:ln w="28575" algn="ctr">
                <a:solidFill>
                  <a:schemeClr val="tx1"/>
                </a:solidFill>
                <a:miter lim="800000"/>
                <a:headEnd/>
                <a:tailEnd/>
              </a:ln>
              <a:effectLst/>
            </p:spPr>
            <p:txBody>
              <a:bodyPr wrap="none" anchor="ctr"/>
              <a:lstStyle/>
              <a:p>
                <a:r>
                  <a:rPr lang="en-US"/>
                  <a:t>D</a:t>
                </a:r>
              </a:p>
            </p:txBody>
          </p:sp>
          <p:sp>
            <p:nvSpPr>
              <p:cNvPr id="17" name="Rectangle 14"/>
              <p:cNvSpPr>
                <a:spLocks noChangeArrowheads="1"/>
              </p:cNvSpPr>
              <p:nvPr/>
            </p:nvSpPr>
            <p:spPr bwMode="auto">
              <a:xfrm>
                <a:off x="864" y="1968"/>
                <a:ext cx="192" cy="144"/>
              </a:xfrm>
              <a:prstGeom prst="rect">
                <a:avLst/>
              </a:prstGeom>
              <a:solidFill>
                <a:schemeClr val="accent1"/>
              </a:solidFill>
              <a:ln w="28575" algn="ctr">
                <a:solidFill>
                  <a:schemeClr val="accent1"/>
                </a:solidFill>
                <a:miter lim="800000"/>
                <a:headEnd/>
                <a:tailEnd/>
              </a:ln>
              <a:effectLst/>
            </p:spPr>
            <p:txBody>
              <a:bodyPr wrap="none" anchor="ctr"/>
              <a:lstStyle/>
              <a:p>
                <a:r>
                  <a:rPr lang="en-US"/>
                  <a:t>G</a:t>
                </a:r>
              </a:p>
            </p:txBody>
          </p:sp>
          <p:sp>
            <p:nvSpPr>
              <p:cNvPr id="18" name="Rectangle 15"/>
              <p:cNvSpPr>
                <a:spLocks noChangeArrowheads="1"/>
              </p:cNvSpPr>
              <p:nvPr/>
            </p:nvSpPr>
            <p:spPr bwMode="auto">
              <a:xfrm>
                <a:off x="672" y="1680"/>
                <a:ext cx="240" cy="144"/>
              </a:xfrm>
              <a:prstGeom prst="rect">
                <a:avLst/>
              </a:prstGeom>
              <a:solidFill>
                <a:schemeClr val="accent1"/>
              </a:solidFill>
              <a:ln w="28575" algn="ctr">
                <a:solidFill>
                  <a:schemeClr val="accent1"/>
                </a:solidFill>
                <a:miter lim="800000"/>
                <a:headEnd/>
                <a:tailEnd/>
              </a:ln>
              <a:effectLst/>
            </p:spPr>
            <p:txBody>
              <a:bodyPr wrap="none" anchor="ctr"/>
              <a:lstStyle/>
              <a:p>
                <a:r>
                  <a:rPr lang="en-US"/>
                  <a:t>K</a:t>
                </a:r>
              </a:p>
            </p:txBody>
          </p:sp>
          <p:sp>
            <p:nvSpPr>
              <p:cNvPr id="19" name="Rectangle 16"/>
              <p:cNvSpPr>
                <a:spLocks noChangeArrowheads="1"/>
              </p:cNvSpPr>
              <p:nvPr/>
            </p:nvSpPr>
            <p:spPr bwMode="auto">
              <a:xfrm>
                <a:off x="1872" y="1920"/>
                <a:ext cx="192" cy="144"/>
              </a:xfrm>
              <a:prstGeom prst="rect">
                <a:avLst/>
              </a:prstGeom>
              <a:solidFill>
                <a:schemeClr val="accent1"/>
              </a:solidFill>
              <a:ln w="28575" algn="ctr">
                <a:solidFill>
                  <a:schemeClr val="accent1"/>
                </a:solidFill>
                <a:miter lim="800000"/>
                <a:headEnd/>
                <a:tailEnd/>
              </a:ln>
              <a:effectLst/>
            </p:spPr>
            <p:txBody>
              <a:bodyPr wrap="none" anchor="ctr"/>
              <a:lstStyle/>
              <a:p>
                <a:r>
                  <a:rPr lang="en-US"/>
                  <a:t>F</a:t>
                </a:r>
              </a:p>
            </p:txBody>
          </p:sp>
          <p:sp>
            <p:nvSpPr>
              <p:cNvPr id="20" name="Line 18"/>
              <p:cNvSpPr>
                <a:spLocks noChangeShapeType="1"/>
              </p:cNvSpPr>
              <p:nvPr/>
            </p:nvSpPr>
            <p:spPr bwMode="auto">
              <a:xfrm flipH="1">
                <a:off x="1200" y="2496"/>
                <a:ext cx="48" cy="144"/>
              </a:xfrm>
              <a:prstGeom prst="line">
                <a:avLst/>
              </a:prstGeom>
              <a:noFill/>
              <a:ln w="28575">
                <a:solidFill>
                  <a:schemeClr val="tx1"/>
                </a:solidFill>
                <a:round/>
                <a:headEnd/>
                <a:tailEnd type="triangle" w="med" len="med"/>
              </a:ln>
              <a:effectLst/>
            </p:spPr>
            <p:txBody>
              <a:bodyPr wrap="none" anchor="ctr"/>
              <a:lstStyle/>
              <a:p>
                <a:endParaRPr lang="en-US"/>
              </a:p>
            </p:txBody>
          </p:sp>
          <p:sp>
            <p:nvSpPr>
              <p:cNvPr id="21" name="Line 19"/>
              <p:cNvSpPr>
                <a:spLocks noChangeShapeType="1"/>
              </p:cNvSpPr>
              <p:nvPr/>
            </p:nvSpPr>
            <p:spPr bwMode="auto">
              <a:xfrm flipV="1">
                <a:off x="1968" y="2064"/>
                <a:ext cx="144" cy="48"/>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7" name="Line 20"/>
            <p:cNvSpPr>
              <a:spLocks noChangeShapeType="1"/>
            </p:cNvSpPr>
            <p:nvPr/>
          </p:nvSpPr>
          <p:spPr bwMode="auto">
            <a:xfrm flipH="1">
              <a:off x="1584" y="1440"/>
              <a:ext cx="96" cy="288"/>
            </a:xfrm>
            <a:prstGeom prst="line">
              <a:avLst/>
            </a:prstGeom>
            <a:noFill/>
            <a:ln w="28575">
              <a:solidFill>
                <a:schemeClr val="tx1"/>
              </a:solidFill>
              <a:round/>
              <a:headEnd/>
              <a:tailEnd type="triangle" w="med" len="med"/>
            </a:ln>
            <a:effectLst/>
          </p:spPr>
          <p:txBody>
            <a:bodyPr wrap="none" anchor="ct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a:t>
            </a:r>
            <a:r>
              <a:rPr lang="en-US" dirty="0" err="1" smtClean="0"/>
              <a:t>Orthogonality</a:t>
            </a:r>
            <a:r>
              <a:rPr lang="en-US" dirty="0" smtClean="0"/>
              <a:t/>
            </a:r>
            <a:br>
              <a:rPr lang="en-US" dirty="0" smtClean="0"/>
            </a:br>
            <a:r>
              <a:rPr lang="en-US" dirty="0" smtClean="0"/>
              <a:t>5. Overlapping states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21</a:t>
            </a:fld>
            <a:endParaRPr lang="en-US" dirty="0"/>
          </a:p>
        </p:txBody>
      </p:sp>
      <p:sp>
        <p:nvSpPr>
          <p:cNvPr id="5" name="Content Placeholder 4"/>
          <p:cNvSpPr>
            <a:spLocks noGrp="1"/>
          </p:cNvSpPr>
          <p:nvPr>
            <p:ph idx="1"/>
          </p:nvPr>
        </p:nvSpPr>
        <p:spPr>
          <a:xfrm>
            <a:off x="266700" y="1600200"/>
            <a:ext cx="8610600" cy="4914900"/>
          </a:xfrm>
        </p:spPr>
        <p:txBody>
          <a:bodyPr>
            <a:normAutofit fontScale="85000" lnSpcReduction="20000"/>
          </a:bodyPr>
          <a:lstStyle/>
          <a:p>
            <a:r>
              <a:rPr lang="en-US" dirty="0" err="1" smtClean="0"/>
              <a:t>Orthogonality</a:t>
            </a:r>
            <a:endParaRPr lang="en-US" dirty="0" smtClean="0"/>
          </a:p>
          <a:p>
            <a:pPr lvl="1"/>
            <a:r>
              <a:rPr lang="en-US" dirty="0" smtClean="0"/>
              <a:t>Reduces the number of states.</a:t>
            </a:r>
          </a:p>
          <a:p>
            <a:pPr lvl="1"/>
            <a:r>
              <a:rPr lang="en-US" dirty="0" smtClean="0"/>
              <a:t>Viewed as the AND product of two states (consisting of sub-states) which gives a certain kind of synchronization.</a:t>
            </a:r>
          </a:p>
          <a:p>
            <a:pPr lvl="1"/>
            <a:r>
              <a:rPr lang="en-US" dirty="0" smtClean="0"/>
              <a:t>Generalization of the usual product of automata with some dependence between components (like common events or conditions).</a:t>
            </a:r>
          </a:p>
          <a:p>
            <a:r>
              <a:rPr lang="en-US" dirty="0" smtClean="0"/>
              <a:t>Overlapping states</a:t>
            </a:r>
          </a:p>
          <a:p>
            <a:pPr lvl="1"/>
            <a:r>
              <a:rPr lang="en-US" dirty="0" smtClean="0"/>
              <a:t>A state which is present in both the super-states. </a:t>
            </a:r>
          </a:p>
          <a:p>
            <a:pPr lvl="1"/>
            <a:r>
              <a:rPr lang="en-US" dirty="0" smtClean="0"/>
              <a:t>Overlapping states removes redundancy.</a:t>
            </a:r>
          </a:p>
          <a:p>
            <a:pPr lvl="1"/>
            <a:r>
              <a:rPr lang="en-US" dirty="0" smtClean="0"/>
              <a:t>Turns XORs state machine into ORs.</a:t>
            </a:r>
          </a:p>
          <a:p>
            <a:pPr lvl="1"/>
            <a:r>
              <a:rPr lang="en-US" dirty="0" smtClean="0"/>
              <a:t>Causes semantic problems especially when the overlapping involves orthogonal components.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2514600"/>
          </a:xfrm>
        </p:spPr>
        <p:txBody>
          <a:bodyPr>
            <a:normAutofit/>
          </a:bodyPr>
          <a:lstStyle/>
          <a:p>
            <a:r>
              <a:rPr lang="en-US" dirty="0" smtClean="0"/>
              <a:t>Sub-state “C” is present in both A &amp; D, i.e. the relation between A &amp; D is OR.</a:t>
            </a:r>
          </a:p>
          <a:p>
            <a:r>
              <a:rPr lang="en-US" dirty="0" smtClean="0"/>
              <a:t>Too much of overlapping should be avoided as it leads to unnecessary burden &amp; complexity.</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22</a:t>
            </a:fld>
            <a:endParaRPr lang="en-US" dirty="0"/>
          </a:p>
        </p:txBody>
      </p:sp>
      <p:grpSp>
        <p:nvGrpSpPr>
          <p:cNvPr id="5" name="Group 18"/>
          <p:cNvGrpSpPr>
            <a:grpSpLocks/>
          </p:cNvGrpSpPr>
          <p:nvPr/>
        </p:nvGrpSpPr>
        <p:grpSpPr bwMode="auto">
          <a:xfrm>
            <a:off x="2171700" y="2819400"/>
            <a:ext cx="4572000" cy="3771900"/>
            <a:chOff x="1248" y="1728"/>
            <a:chExt cx="2064" cy="1728"/>
          </a:xfrm>
        </p:grpSpPr>
        <p:sp>
          <p:nvSpPr>
            <p:cNvPr id="6" name="Rectangle 4"/>
            <p:cNvSpPr>
              <a:spLocks noChangeArrowheads="1"/>
            </p:cNvSpPr>
            <p:nvPr/>
          </p:nvSpPr>
          <p:spPr bwMode="auto">
            <a:xfrm>
              <a:off x="1248" y="1824"/>
              <a:ext cx="768" cy="1248"/>
            </a:xfrm>
            <a:prstGeom prst="rect">
              <a:avLst/>
            </a:prstGeom>
            <a:solidFill>
              <a:schemeClr val="accent1"/>
            </a:solidFill>
            <a:ln w="28575" algn="ctr">
              <a:solidFill>
                <a:schemeClr val="tx1"/>
              </a:solidFill>
              <a:miter lim="800000"/>
              <a:headEnd/>
              <a:tailEnd/>
            </a:ln>
            <a:effectLst/>
          </p:spPr>
          <p:txBody>
            <a:bodyPr wrap="none" anchor="ctr"/>
            <a:lstStyle/>
            <a:p>
              <a:endParaRPr lang="en-US"/>
            </a:p>
          </p:txBody>
        </p:sp>
        <p:sp>
          <p:nvSpPr>
            <p:cNvPr id="7" name="Rectangle 5"/>
            <p:cNvSpPr>
              <a:spLocks noChangeArrowheads="1"/>
            </p:cNvSpPr>
            <p:nvPr/>
          </p:nvSpPr>
          <p:spPr bwMode="auto">
            <a:xfrm>
              <a:off x="1488" y="2016"/>
              <a:ext cx="336" cy="192"/>
            </a:xfrm>
            <a:prstGeom prst="rect">
              <a:avLst/>
            </a:prstGeom>
            <a:solidFill>
              <a:schemeClr val="accent1"/>
            </a:solidFill>
            <a:ln w="28575" algn="ctr">
              <a:solidFill>
                <a:schemeClr val="tx1"/>
              </a:solidFill>
              <a:miter lim="800000"/>
              <a:headEnd/>
              <a:tailEnd/>
            </a:ln>
            <a:effectLst/>
          </p:spPr>
          <p:txBody>
            <a:bodyPr wrap="none" anchor="ctr"/>
            <a:lstStyle/>
            <a:p>
              <a:r>
                <a:rPr lang="en-US"/>
                <a:t>B</a:t>
              </a:r>
            </a:p>
          </p:txBody>
        </p:sp>
        <p:sp>
          <p:nvSpPr>
            <p:cNvPr id="8" name="Rectangle 7"/>
            <p:cNvSpPr>
              <a:spLocks noChangeArrowheads="1"/>
            </p:cNvSpPr>
            <p:nvPr/>
          </p:nvSpPr>
          <p:spPr bwMode="auto">
            <a:xfrm>
              <a:off x="1296" y="1872"/>
              <a:ext cx="144" cy="192"/>
            </a:xfrm>
            <a:prstGeom prst="rect">
              <a:avLst/>
            </a:prstGeom>
            <a:solidFill>
              <a:schemeClr val="accent1"/>
            </a:solidFill>
            <a:ln w="28575" algn="ctr">
              <a:solidFill>
                <a:schemeClr val="accent1"/>
              </a:solidFill>
              <a:miter lim="800000"/>
              <a:headEnd/>
              <a:tailEnd/>
            </a:ln>
            <a:effectLst/>
          </p:spPr>
          <p:txBody>
            <a:bodyPr wrap="none" anchor="ctr"/>
            <a:lstStyle/>
            <a:p>
              <a:r>
                <a:rPr lang="en-US"/>
                <a:t>A</a:t>
              </a:r>
            </a:p>
          </p:txBody>
        </p:sp>
        <p:sp>
          <p:nvSpPr>
            <p:cNvPr id="9" name="Rectangle 8"/>
            <p:cNvSpPr>
              <a:spLocks noChangeArrowheads="1"/>
            </p:cNvSpPr>
            <p:nvPr/>
          </p:nvSpPr>
          <p:spPr bwMode="auto">
            <a:xfrm>
              <a:off x="1392" y="2496"/>
              <a:ext cx="1920" cy="960"/>
            </a:xfrm>
            <a:prstGeom prst="rect">
              <a:avLst/>
            </a:prstGeom>
            <a:solidFill>
              <a:schemeClr val="bg2"/>
            </a:solidFill>
            <a:ln w="28575" algn="ctr">
              <a:solidFill>
                <a:schemeClr val="accent2"/>
              </a:solidFill>
              <a:miter lim="800000"/>
              <a:headEnd/>
              <a:tailEnd/>
            </a:ln>
            <a:effectLst/>
          </p:spPr>
          <p:txBody>
            <a:bodyPr wrap="none" anchor="ctr"/>
            <a:lstStyle/>
            <a:p>
              <a:endParaRPr lang="en-US"/>
            </a:p>
          </p:txBody>
        </p:sp>
        <p:sp>
          <p:nvSpPr>
            <p:cNvPr id="10" name="Rectangle 10"/>
            <p:cNvSpPr>
              <a:spLocks noChangeArrowheads="1"/>
            </p:cNvSpPr>
            <p:nvPr/>
          </p:nvSpPr>
          <p:spPr bwMode="auto">
            <a:xfrm>
              <a:off x="1488" y="2592"/>
              <a:ext cx="336" cy="192"/>
            </a:xfrm>
            <a:prstGeom prst="rect">
              <a:avLst/>
            </a:prstGeom>
            <a:solidFill>
              <a:schemeClr val="accent1"/>
            </a:solidFill>
            <a:ln w="28575" algn="ctr">
              <a:solidFill>
                <a:schemeClr val="tx1"/>
              </a:solidFill>
              <a:miter lim="800000"/>
              <a:headEnd/>
              <a:tailEnd/>
            </a:ln>
            <a:effectLst/>
          </p:spPr>
          <p:txBody>
            <a:bodyPr wrap="none" anchor="ctr"/>
            <a:lstStyle/>
            <a:p>
              <a:r>
                <a:rPr lang="en-US"/>
                <a:t>C</a:t>
              </a:r>
            </a:p>
          </p:txBody>
        </p:sp>
        <p:sp>
          <p:nvSpPr>
            <p:cNvPr id="11" name="Rectangle 11"/>
            <p:cNvSpPr>
              <a:spLocks noChangeArrowheads="1"/>
            </p:cNvSpPr>
            <p:nvPr/>
          </p:nvSpPr>
          <p:spPr bwMode="auto">
            <a:xfrm>
              <a:off x="2352" y="2640"/>
              <a:ext cx="336" cy="240"/>
            </a:xfrm>
            <a:prstGeom prst="rect">
              <a:avLst/>
            </a:prstGeom>
            <a:solidFill>
              <a:schemeClr val="accent1"/>
            </a:solidFill>
            <a:ln w="28575" algn="ctr">
              <a:solidFill>
                <a:schemeClr val="tx1"/>
              </a:solidFill>
              <a:miter lim="800000"/>
              <a:headEnd/>
              <a:tailEnd/>
            </a:ln>
            <a:effectLst/>
          </p:spPr>
          <p:txBody>
            <a:bodyPr wrap="none" anchor="ctr"/>
            <a:lstStyle/>
            <a:p>
              <a:r>
                <a:rPr lang="en-US"/>
                <a:t>E</a:t>
              </a:r>
            </a:p>
          </p:txBody>
        </p:sp>
        <p:sp>
          <p:nvSpPr>
            <p:cNvPr id="12" name="Rectangle 12"/>
            <p:cNvSpPr>
              <a:spLocks noChangeArrowheads="1"/>
            </p:cNvSpPr>
            <p:nvPr/>
          </p:nvSpPr>
          <p:spPr bwMode="auto">
            <a:xfrm>
              <a:off x="1968" y="3072"/>
              <a:ext cx="288" cy="192"/>
            </a:xfrm>
            <a:prstGeom prst="rect">
              <a:avLst/>
            </a:prstGeom>
            <a:solidFill>
              <a:schemeClr val="accent1"/>
            </a:solidFill>
            <a:ln w="28575" algn="ctr">
              <a:solidFill>
                <a:schemeClr val="tx1"/>
              </a:solidFill>
              <a:miter lim="800000"/>
              <a:headEnd/>
              <a:tailEnd/>
            </a:ln>
            <a:effectLst/>
          </p:spPr>
          <p:txBody>
            <a:bodyPr wrap="none" anchor="ctr"/>
            <a:lstStyle/>
            <a:p>
              <a:r>
                <a:rPr lang="en-US"/>
                <a:t>F</a:t>
              </a:r>
            </a:p>
          </p:txBody>
        </p:sp>
        <p:sp>
          <p:nvSpPr>
            <p:cNvPr id="13" name="Rectangle 13"/>
            <p:cNvSpPr>
              <a:spLocks noChangeArrowheads="1"/>
            </p:cNvSpPr>
            <p:nvPr/>
          </p:nvSpPr>
          <p:spPr bwMode="auto">
            <a:xfrm>
              <a:off x="3072" y="2544"/>
              <a:ext cx="192" cy="192"/>
            </a:xfrm>
            <a:prstGeom prst="rect">
              <a:avLst/>
            </a:prstGeom>
            <a:solidFill>
              <a:schemeClr val="bg2"/>
            </a:solidFill>
            <a:ln w="28575" algn="ctr">
              <a:solidFill>
                <a:schemeClr val="bg2"/>
              </a:solidFill>
              <a:miter lim="800000"/>
              <a:headEnd/>
              <a:tailEnd/>
            </a:ln>
            <a:effectLst/>
          </p:spPr>
          <p:txBody>
            <a:bodyPr wrap="none" anchor="ctr"/>
            <a:lstStyle/>
            <a:p>
              <a:r>
                <a:rPr lang="en-US"/>
                <a:t>D</a:t>
              </a:r>
            </a:p>
          </p:txBody>
        </p:sp>
        <p:sp>
          <p:nvSpPr>
            <p:cNvPr id="14" name="Line 14"/>
            <p:cNvSpPr>
              <a:spLocks noChangeShapeType="1"/>
            </p:cNvSpPr>
            <p:nvPr/>
          </p:nvSpPr>
          <p:spPr bwMode="auto">
            <a:xfrm flipV="1">
              <a:off x="2016" y="1728"/>
              <a:ext cx="384" cy="192"/>
            </a:xfrm>
            <a:prstGeom prst="line">
              <a:avLst/>
            </a:prstGeom>
            <a:noFill/>
            <a:ln w="28575">
              <a:solidFill>
                <a:schemeClr val="tx1"/>
              </a:solidFill>
              <a:round/>
              <a:headEnd/>
              <a:tailEnd type="triangle" w="med" len="med"/>
            </a:ln>
            <a:effectLst/>
          </p:spPr>
          <p:txBody>
            <a:bodyPr wrap="none" anchor="ctr"/>
            <a:lstStyle/>
            <a:p>
              <a:endParaRPr lang="en-US"/>
            </a:p>
          </p:txBody>
        </p:sp>
        <p:sp>
          <p:nvSpPr>
            <p:cNvPr id="15" name="Line 15"/>
            <p:cNvSpPr>
              <a:spLocks noChangeShapeType="1"/>
            </p:cNvSpPr>
            <p:nvPr/>
          </p:nvSpPr>
          <p:spPr bwMode="auto">
            <a:xfrm flipV="1">
              <a:off x="2880" y="2256"/>
              <a:ext cx="240" cy="24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6" name="Rectangle 16"/>
            <p:cNvSpPr>
              <a:spLocks noChangeArrowheads="1"/>
            </p:cNvSpPr>
            <p:nvPr/>
          </p:nvSpPr>
          <p:spPr bwMode="auto">
            <a:xfrm>
              <a:off x="2160" y="1872"/>
              <a:ext cx="192" cy="144"/>
            </a:xfrm>
            <a:prstGeom prst="rect">
              <a:avLst/>
            </a:prstGeom>
            <a:solidFill>
              <a:srgbClr val="FFFFFF"/>
            </a:solidFill>
            <a:ln w="28575" algn="ctr">
              <a:solidFill>
                <a:srgbClr val="FFFFFF"/>
              </a:solidFill>
              <a:miter lim="800000"/>
              <a:headEnd/>
              <a:tailEnd/>
            </a:ln>
            <a:effectLst/>
          </p:spPr>
          <p:txBody>
            <a:bodyPr wrap="none" anchor="ctr"/>
            <a:lstStyle/>
            <a:p>
              <a:r>
                <a:rPr lang="en-US"/>
                <a:t>a</a:t>
              </a:r>
            </a:p>
          </p:txBody>
        </p:sp>
        <p:sp>
          <p:nvSpPr>
            <p:cNvPr id="17" name="Rectangle 17"/>
            <p:cNvSpPr>
              <a:spLocks noChangeArrowheads="1"/>
            </p:cNvSpPr>
            <p:nvPr/>
          </p:nvSpPr>
          <p:spPr bwMode="auto">
            <a:xfrm>
              <a:off x="2736" y="2256"/>
              <a:ext cx="192" cy="144"/>
            </a:xfrm>
            <a:prstGeom prst="rect">
              <a:avLst/>
            </a:prstGeom>
            <a:solidFill>
              <a:srgbClr val="FFFFFF"/>
            </a:solidFill>
            <a:ln w="28575" algn="ctr">
              <a:solidFill>
                <a:srgbClr val="FFFFFF"/>
              </a:solidFill>
              <a:miter lim="800000"/>
              <a:headEnd/>
              <a:tailEnd/>
            </a:ln>
            <a:effectLst/>
          </p:spPr>
          <p:txBody>
            <a:bodyPr wrap="none" anchor="ctr"/>
            <a:lstStyle/>
            <a:p>
              <a:r>
                <a:rPr lang="en-US"/>
                <a:t>b</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6. Delays &amp; Timeouts (event, number)</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Represents the event that occurs precisely when the specified number of time units has elapsed from the occurrence of the specified event. </a:t>
            </a:r>
          </a:p>
          <a:p>
            <a:r>
              <a:rPr lang="en-US" dirty="0" smtClean="0"/>
              <a:t>Has lower bound and upper bound attached to each of the timeouts and events.</a:t>
            </a:r>
          </a:p>
          <a:p>
            <a:r>
              <a:rPr lang="en-US" dirty="0" smtClean="0"/>
              <a:t>Lower Bound: If events are to cause exits, events do not apply in the state until the lower bound is reached.</a:t>
            </a:r>
          </a:p>
          <a:p>
            <a:r>
              <a:rPr lang="en-US" dirty="0" smtClean="0"/>
              <a:t>Upper Bound: The event has to take place in that time.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74638"/>
            <a:ext cx="8648700" cy="1143000"/>
          </a:xfrm>
        </p:spPr>
        <p:txBody>
          <a:bodyPr>
            <a:normAutofit/>
          </a:bodyPr>
          <a:lstStyle/>
          <a:p>
            <a:r>
              <a:rPr lang="en-US" sz="3600" dirty="0" smtClean="0"/>
              <a:t>7. Conditions &amp; Selection Entrances (C &amp; S)</a:t>
            </a:r>
            <a:endParaRPr lang="en-US" sz="3600" dirty="0"/>
          </a:p>
        </p:txBody>
      </p:sp>
      <p:sp>
        <p:nvSpPr>
          <p:cNvPr id="3" name="Content Placeholder 2"/>
          <p:cNvSpPr>
            <a:spLocks noGrp="1"/>
          </p:cNvSpPr>
          <p:nvPr>
            <p:ph idx="1"/>
          </p:nvPr>
        </p:nvSpPr>
        <p:spPr/>
        <p:txBody>
          <a:bodyPr/>
          <a:lstStyle/>
          <a:p>
            <a:r>
              <a:rPr lang="en-US" dirty="0" smtClean="0"/>
              <a:t>Condition (C): Upon the entrance of the super-state a condition is checked and the transition is made to one of the sub-states in the super-state.</a:t>
            </a:r>
          </a:p>
          <a:p>
            <a:r>
              <a:rPr lang="en-US" dirty="0" smtClean="0"/>
              <a:t>Selection (S): The transition is made depending on a generic value of the input rather than the condition.</a:t>
            </a:r>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8724900" cy="1143000"/>
          </a:xfrm>
        </p:spPr>
        <p:txBody>
          <a:bodyPr>
            <a:normAutofit fontScale="90000"/>
          </a:bodyPr>
          <a:lstStyle/>
          <a:p>
            <a:r>
              <a:rPr lang="en-US" dirty="0" smtClean="0"/>
              <a:t>Conditions &amp; Selection Entrances (C &amp; S)</a:t>
            </a:r>
            <a:endParaRPr lang="en-US" dirty="0"/>
          </a:p>
        </p:txBody>
      </p:sp>
      <p:sp>
        <p:nvSpPr>
          <p:cNvPr id="3" name="Content Placeholder 2"/>
          <p:cNvSpPr>
            <a:spLocks noGrp="1"/>
          </p:cNvSpPr>
          <p:nvPr>
            <p:ph idx="1"/>
          </p:nvPr>
        </p:nvSpPr>
        <p:spPr>
          <a:xfrm>
            <a:off x="190500" y="1447800"/>
            <a:ext cx="5600700" cy="2171701"/>
          </a:xfrm>
        </p:spPr>
        <p:txBody>
          <a:bodyPr>
            <a:normAutofit fontScale="70000" lnSpcReduction="20000"/>
          </a:bodyPr>
          <a:lstStyle/>
          <a:p>
            <a:pPr marL="231775" indent="-231775"/>
            <a:r>
              <a:rPr lang="en-US" dirty="0" smtClean="0"/>
              <a:t>C represents the conditions.</a:t>
            </a:r>
          </a:p>
          <a:p>
            <a:pPr marL="231775" indent="-231775"/>
            <a:r>
              <a:rPr lang="en-US" dirty="0" smtClean="0"/>
              <a:t>The state entered depends on whether C evaluates to P, Q or R and states reached will be Z, X, Y respectively.</a:t>
            </a:r>
          </a:p>
          <a:p>
            <a:pPr marL="231775" indent="-231775"/>
            <a:r>
              <a:rPr lang="en-US" dirty="0" smtClean="0"/>
              <a:t>On entering the super-state, which state (whether X,Y,Z) to enter depends on the what the condition C evaluates to.</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25</a:t>
            </a:fld>
            <a:endParaRPr lang="en-US" dirty="0"/>
          </a:p>
        </p:txBody>
      </p:sp>
      <p:grpSp>
        <p:nvGrpSpPr>
          <p:cNvPr id="5" name="Group 18"/>
          <p:cNvGrpSpPr>
            <a:grpSpLocks/>
          </p:cNvGrpSpPr>
          <p:nvPr/>
        </p:nvGrpSpPr>
        <p:grpSpPr bwMode="auto">
          <a:xfrm>
            <a:off x="5981700" y="1676400"/>
            <a:ext cx="2971800" cy="1714500"/>
            <a:chOff x="2448" y="2208"/>
            <a:chExt cx="2784" cy="1440"/>
          </a:xfrm>
        </p:grpSpPr>
        <p:sp>
          <p:nvSpPr>
            <p:cNvPr id="6" name="Line 12"/>
            <p:cNvSpPr>
              <a:spLocks noChangeShapeType="1"/>
            </p:cNvSpPr>
            <p:nvPr/>
          </p:nvSpPr>
          <p:spPr bwMode="auto">
            <a:xfrm flipH="1" flipV="1">
              <a:off x="4512" y="3216"/>
              <a:ext cx="624" cy="432"/>
            </a:xfrm>
            <a:prstGeom prst="line">
              <a:avLst/>
            </a:prstGeom>
            <a:noFill/>
            <a:ln w="28575">
              <a:solidFill>
                <a:schemeClr val="tx1"/>
              </a:solidFill>
              <a:round/>
              <a:headEnd/>
              <a:tailEnd type="triangle" w="med" len="med"/>
            </a:ln>
            <a:effectLst/>
          </p:spPr>
          <p:txBody>
            <a:bodyPr wrap="none" anchor="ctr"/>
            <a:lstStyle/>
            <a:p>
              <a:endParaRPr lang="en-US"/>
            </a:p>
          </p:txBody>
        </p:sp>
        <p:sp>
          <p:nvSpPr>
            <p:cNvPr id="7" name="Oval 13"/>
            <p:cNvSpPr>
              <a:spLocks noChangeArrowheads="1"/>
            </p:cNvSpPr>
            <p:nvPr/>
          </p:nvSpPr>
          <p:spPr bwMode="auto">
            <a:xfrm>
              <a:off x="4944" y="3264"/>
              <a:ext cx="288" cy="288"/>
            </a:xfrm>
            <a:prstGeom prst="ellipse">
              <a:avLst/>
            </a:prstGeom>
            <a:solidFill>
              <a:srgbClr val="FFFFFF"/>
            </a:solidFill>
            <a:ln w="28575" algn="ctr">
              <a:solidFill>
                <a:srgbClr val="FFFFFF"/>
              </a:solidFill>
              <a:round/>
              <a:headEnd/>
              <a:tailEnd/>
            </a:ln>
            <a:effectLst/>
          </p:spPr>
          <p:txBody>
            <a:bodyPr wrap="none" anchor="ctr"/>
            <a:lstStyle/>
            <a:p>
              <a:r>
                <a:rPr lang="en-US" sz="3600"/>
                <a:t>a</a:t>
              </a:r>
            </a:p>
          </p:txBody>
        </p:sp>
        <p:grpSp>
          <p:nvGrpSpPr>
            <p:cNvPr id="8" name="Group 17"/>
            <p:cNvGrpSpPr>
              <a:grpSpLocks/>
            </p:cNvGrpSpPr>
            <p:nvPr/>
          </p:nvGrpSpPr>
          <p:grpSpPr bwMode="auto">
            <a:xfrm>
              <a:off x="2448" y="2208"/>
              <a:ext cx="2208" cy="1392"/>
              <a:chOff x="2448" y="2208"/>
              <a:chExt cx="2208" cy="1392"/>
            </a:xfrm>
          </p:grpSpPr>
          <p:sp>
            <p:nvSpPr>
              <p:cNvPr id="9" name="Rectangle 4"/>
              <p:cNvSpPr>
                <a:spLocks noChangeArrowheads="1"/>
              </p:cNvSpPr>
              <p:nvPr/>
            </p:nvSpPr>
            <p:spPr bwMode="auto">
              <a:xfrm>
                <a:off x="2448" y="2208"/>
                <a:ext cx="2208" cy="1392"/>
              </a:xfrm>
              <a:prstGeom prst="rect">
                <a:avLst/>
              </a:prstGeom>
              <a:solidFill>
                <a:schemeClr val="accent1"/>
              </a:solidFill>
              <a:ln w="28575" algn="ctr">
                <a:solidFill>
                  <a:schemeClr val="tx1"/>
                </a:solidFill>
                <a:miter lim="800000"/>
                <a:headEnd/>
                <a:tailEnd/>
              </a:ln>
              <a:effectLst/>
            </p:spPr>
            <p:txBody>
              <a:bodyPr wrap="none" anchor="ctr"/>
              <a:lstStyle/>
              <a:p>
                <a:endParaRPr lang="en-US"/>
              </a:p>
            </p:txBody>
          </p:sp>
          <p:sp>
            <p:nvSpPr>
              <p:cNvPr id="10" name="Rectangle 5"/>
              <p:cNvSpPr>
                <a:spLocks noChangeArrowheads="1"/>
              </p:cNvSpPr>
              <p:nvPr/>
            </p:nvSpPr>
            <p:spPr bwMode="auto">
              <a:xfrm>
                <a:off x="2688" y="2976"/>
                <a:ext cx="432" cy="288"/>
              </a:xfrm>
              <a:prstGeom prst="rect">
                <a:avLst/>
              </a:prstGeom>
              <a:solidFill>
                <a:schemeClr val="accent1"/>
              </a:solidFill>
              <a:ln w="28575" algn="ctr">
                <a:solidFill>
                  <a:schemeClr val="tx1"/>
                </a:solidFill>
                <a:miter lim="800000"/>
                <a:headEnd/>
                <a:tailEnd/>
              </a:ln>
              <a:effectLst/>
            </p:spPr>
            <p:txBody>
              <a:bodyPr wrap="none" anchor="ctr"/>
              <a:lstStyle/>
              <a:p>
                <a:r>
                  <a:rPr lang="en-US"/>
                  <a:t>Y</a:t>
                </a:r>
              </a:p>
            </p:txBody>
          </p:sp>
          <p:sp>
            <p:nvSpPr>
              <p:cNvPr id="11" name="Rectangle 6"/>
              <p:cNvSpPr>
                <a:spLocks noChangeArrowheads="1"/>
              </p:cNvSpPr>
              <p:nvPr/>
            </p:nvSpPr>
            <p:spPr bwMode="auto">
              <a:xfrm>
                <a:off x="2592" y="2496"/>
                <a:ext cx="480" cy="288"/>
              </a:xfrm>
              <a:prstGeom prst="rect">
                <a:avLst/>
              </a:prstGeom>
              <a:solidFill>
                <a:schemeClr val="accent1"/>
              </a:solidFill>
              <a:ln w="28575" algn="ctr">
                <a:solidFill>
                  <a:schemeClr val="tx1"/>
                </a:solidFill>
                <a:miter lim="800000"/>
                <a:headEnd/>
                <a:tailEnd/>
              </a:ln>
              <a:effectLst/>
            </p:spPr>
            <p:txBody>
              <a:bodyPr wrap="none" anchor="ctr"/>
              <a:lstStyle/>
              <a:p>
                <a:r>
                  <a:rPr lang="en-US"/>
                  <a:t>X</a:t>
                </a:r>
              </a:p>
            </p:txBody>
          </p:sp>
          <p:sp>
            <p:nvSpPr>
              <p:cNvPr id="12" name="Rectangle 7"/>
              <p:cNvSpPr>
                <a:spLocks noChangeArrowheads="1"/>
              </p:cNvSpPr>
              <p:nvPr/>
            </p:nvSpPr>
            <p:spPr bwMode="auto">
              <a:xfrm>
                <a:off x="3648" y="2496"/>
                <a:ext cx="432" cy="288"/>
              </a:xfrm>
              <a:prstGeom prst="rect">
                <a:avLst/>
              </a:prstGeom>
              <a:solidFill>
                <a:schemeClr val="accent1"/>
              </a:solidFill>
              <a:ln w="28575" algn="ctr">
                <a:solidFill>
                  <a:schemeClr val="tx1"/>
                </a:solidFill>
                <a:miter lim="800000"/>
                <a:headEnd/>
                <a:tailEnd/>
              </a:ln>
              <a:effectLst/>
            </p:spPr>
            <p:txBody>
              <a:bodyPr wrap="none" anchor="ctr"/>
              <a:lstStyle/>
              <a:p>
                <a:r>
                  <a:rPr lang="en-US"/>
                  <a:t>Z</a:t>
                </a:r>
              </a:p>
            </p:txBody>
          </p:sp>
          <p:sp>
            <p:nvSpPr>
              <p:cNvPr id="13" name="Oval 8"/>
              <p:cNvSpPr>
                <a:spLocks noChangeArrowheads="1"/>
              </p:cNvSpPr>
              <p:nvPr/>
            </p:nvSpPr>
            <p:spPr bwMode="auto">
              <a:xfrm>
                <a:off x="4224" y="3024"/>
                <a:ext cx="288" cy="288"/>
              </a:xfrm>
              <a:prstGeom prst="ellipse">
                <a:avLst/>
              </a:prstGeom>
              <a:solidFill>
                <a:schemeClr val="accent1"/>
              </a:solidFill>
              <a:ln w="28575" algn="ctr">
                <a:solidFill>
                  <a:schemeClr val="tx1"/>
                </a:solidFill>
                <a:round/>
                <a:headEnd/>
                <a:tailEnd/>
              </a:ln>
              <a:effectLst/>
            </p:spPr>
            <p:txBody>
              <a:bodyPr wrap="none" anchor="ctr"/>
              <a:lstStyle/>
              <a:p>
                <a:r>
                  <a:rPr lang="en-US"/>
                  <a:t>C</a:t>
                </a:r>
              </a:p>
            </p:txBody>
          </p:sp>
          <p:cxnSp>
            <p:nvCxnSpPr>
              <p:cNvPr id="14" name="AutoShape 9"/>
              <p:cNvCxnSpPr>
                <a:cxnSpLocks noChangeShapeType="1"/>
                <a:stCxn id="13" idx="3"/>
                <a:endCxn id="10" idx="3"/>
              </p:cNvCxnSpPr>
              <p:nvPr/>
            </p:nvCxnSpPr>
            <p:spPr bwMode="auto">
              <a:xfrm rot="16200000" flipV="1">
                <a:off x="3618" y="2631"/>
                <a:ext cx="159" cy="1137"/>
              </a:xfrm>
              <a:prstGeom prst="curvedConnector4">
                <a:avLst>
                  <a:gd name="adj1" fmla="val -34593"/>
                  <a:gd name="adj2" fmla="val 52241"/>
                </a:avLst>
              </a:prstGeom>
              <a:noFill/>
              <a:ln w="28575">
                <a:solidFill>
                  <a:schemeClr val="tx1"/>
                </a:solidFill>
                <a:round/>
                <a:headEnd/>
                <a:tailEnd type="triangle" w="med" len="med"/>
              </a:ln>
              <a:effectLst/>
            </p:spPr>
          </p:cxnSp>
          <p:cxnSp>
            <p:nvCxnSpPr>
              <p:cNvPr id="15" name="AutoShape 10"/>
              <p:cNvCxnSpPr>
                <a:cxnSpLocks noChangeShapeType="1"/>
                <a:stCxn id="13" idx="2"/>
                <a:endCxn id="11" idx="3"/>
              </p:cNvCxnSpPr>
              <p:nvPr/>
            </p:nvCxnSpPr>
            <p:spPr bwMode="auto">
              <a:xfrm rot="10800000">
                <a:off x="3081" y="2640"/>
                <a:ext cx="1134" cy="528"/>
              </a:xfrm>
              <a:prstGeom prst="curvedConnector3">
                <a:avLst>
                  <a:gd name="adj1" fmla="val 50000"/>
                </a:avLst>
              </a:prstGeom>
              <a:noFill/>
              <a:ln w="28575">
                <a:solidFill>
                  <a:schemeClr val="tx1"/>
                </a:solidFill>
                <a:round/>
                <a:headEnd/>
                <a:tailEnd type="triangle" w="med" len="med"/>
              </a:ln>
              <a:effectLst/>
            </p:spPr>
          </p:cxnSp>
          <p:cxnSp>
            <p:nvCxnSpPr>
              <p:cNvPr id="16" name="AutoShape 11"/>
              <p:cNvCxnSpPr>
                <a:cxnSpLocks noChangeShapeType="1"/>
                <a:stCxn id="13" idx="7"/>
                <a:endCxn id="12" idx="3"/>
              </p:cNvCxnSpPr>
              <p:nvPr/>
            </p:nvCxnSpPr>
            <p:spPr bwMode="auto">
              <a:xfrm rot="5400000" flipH="1">
                <a:off x="4071" y="2658"/>
                <a:ext cx="417" cy="381"/>
              </a:xfrm>
              <a:prstGeom prst="curvedConnector2">
                <a:avLst/>
              </a:prstGeom>
              <a:noFill/>
              <a:ln w="28575">
                <a:solidFill>
                  <a:schemeClr val="tx1"/>
                </a:solidFill>
                <a:round/>
                <a:headEnd/>
                <a:tailEnd type="triangle" w="med" len="med"/>
              </a:ln>
              <a:effectLst/>
            </p:spPr>
          </p:cxnSp>
          <p:sp>
            <p:nvSpPr>
              <p:cNvPr id="17" name="Rectangle 14"/>
              <p:cNvSpPr>
                <a:spLocks noChangeArrowheads="1"/>
              </p:cNvSpPr>
              <p:nvPr/>
            </p:nvSpPr>
            <p:spPr bwMode="auto">
              <a:xfrm>
                <a:off x="3264" y="3264"/>
                <a:ext cx="288" cy="240"/>
              </a:xfrm>
              <a:prstGeom prst="rect">
                <a:avLst/>
              </a:prstGeom>
              <a:solidFill>
                <a:schemeClr val="accent1"/>
              </a:solidFill>
              <a:ln w="28575" algn="ctr">
                <a:solidFill>
                  <a:schemeClr val="accent1"/>
                </a:solidFill>
                <a:miter lim="800000"/>
                <a:headEnd/>
                <a:tailEnd/>
              </a:ln>
              <a:effectLst/>
            </p:spPr>
            <p:txBody>
              <a:bodyPr wrap="none" anchor="ctr"/>
              <a:lstStyle/>
              <a:p>
                <a:r>
                  <a:rPr lang="en-US"/>
                  <a:t>R</a:t>
                </a:r>
              </a:p>
            </p:txBody>
          </p:sp>
          <p:sp>
            <p:nvSpPr>
              <p:cNvPr id="18" name="Rectangle 15"/>
              <p:cNvSpPr>
                <a:spLocks noChangeArrowheads="1"/>
              </p:cNvSpPr>
              <p:nvPr/>
            </p:nvSpPr>
            <p:spPr bwMode="auto">
              <a:xfrm>
                <a:off x="4224" y="2400"/>
                <a:ext cx="288" cy="240"/>
              </a:xfrm>
              <a:prstGeom prst="rect">
                <a:avLst/>
              </a:prstGeom>
              <a:solidFill>
                <a:schemeClr val="accent1"/>
              </a:solidFill>
              <a:ln w="28575" algn="ctr">
                <a:solidFill>
                  <a:schemeClr val="accent1"/>
                </a:solidFill>
                <a:miter lim="800000"/>
                <a:headEnd/>
                <a:tailEnd/>
              </a:ln>
              <a:effectLst/>
            </p:spPr>
            <p:txBody>
              <a:bodyPr wrap="none" anchor="ctr"/>
              <a:lstStyle/>
              <a:p>
                <a:r>
                  <a:rPr lang="en-US"/>
                  <a:t>P</a:t>
                </a:r>
              </a:p>
            </p:txBody>
          </p:sp>
          <p:sp>
            <p:nvSpPr>
              <p:cNvPr id="19" name="Rectangle 16"/>
              <p:cNvSpPr>
                <a:spLocks noChangeArrowheads="1"/>
              </p:cNvSpPr>
              <p:nvPr/>
            </p:nvSpPr>
            <p:spPr bwMode="auto">
              <a:xfrm>
                <a:off x="3216" y="2400"/>
                <a:ext cx="288" cy="240"/>
              </a:xfrm>
              <a:prstGeom prst="rect">
                <a:avLst/>
              </a:prstGeom>
              <a:solidFill>
                <a:schemeClr val="accent1"/>
              </a:solidFill>
              <a:ln w="28575" algn="ctr">
                <a:solidFill>
                  <a:schemeClr val="accent1"/>
                </a:solidFill>
                <a:miter lim="800000"/>
                <a:headEnd/>
                <a:tailEnd/>
              </a:ln>
              <a:effectLst/>
            </p:spPr>
            <p:txBody>
              <a:bodyPr wrap="none" anchor="ctr"/>
              <a:lstStyle/>
              <a:p>
                <a:r>
                  <a:rPr lang="en-US"/>
                  <a:t>Q</a:t>
                </a:r>
              </a:p>
            </p:txBody>
          </p:sp>
        </p:grpSp>
      </p:grpSp>
      <p:sp>
        <p:nvSpPr>
          <p:cNvPr id="20" name="Content Placeholder 2"/>
          <p:cNvSpPr txBox="1">
            <a:spLocks/>
          </p:cNvSpPr>
          <p:nvPr/>
        </p:nvSpPr>
        <p:spPr>
          <a:xfrm>
            <a:off x="190500" y="4229100"/>
            <a:ext cx="4914900" cy="2019300"/>
          </a:xfrm>
          <a:prstGeom prst="rect">
            <a:avLst/>
          </a:prstGeom>
        </p:spPr>
        <p:txBody>
          <a:bodyPr vert="horz" lIns="91440" tIns="45720" rIns="91440" bIns="45720" rtlCol="0">
            <a:normAutofit/>
          </a:bodyPr>
          <a:lstStyle/>
          <a:p>
            <a:pPr marL="231775" lvl="0" indent="-231775">
              <a:spcBef>
                <a:spcPct val="20000"/>
              </a:spcBef>
              <a:buFont typeface="Arial" pitchFamily="34" charset="0"/>
              <a:buChar char="•"/>
            </a:pPr>
            <a:r>
              <a:rPr lang="en-US" sz="2400" dirty="0" smtClean="0"/>
              <a:t>The decision to enter one of the three states, A, B, C depends on what will be the generic value of 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1" name="Group 20"/>
          <p:cNvGrpSpPr>
            <a:grpSpLocks/>
          </p:cNvGrpSpPr>
          <p:nvPr/>
        </p:nvGrpSpPr>
        <p:grpSpPr bwMode="auto">
          <a:xfrm>
            <a:off x="5295900" y="4038600"/>
            <a:ext cx="3657600" cy="2133600"/>
            <a:chOff x="1296" y="1776"/>
            <a:chExt cx="3535" cy="2064"/>
          </a:xfrm>
        </p:grpSpPr>
        <p:sp>
          <p:nvSpPr>
            <p:cNvPr id="22" name="Rectangle 4"/>
            <p:cNvSpPr>
              <a:spLocks noChangeArrowheads="1"/>
            </p:cNvSpPr>
            <p:nvPr/>
          </p:nvSpPr>
          <p:spPr bwMode="auto">
            <a:xfrm>
              <a:off x="1296" y="1776"/>
              <a:ext cx="3535" cy="2064"/>
            </a:xfrm>
            <a:prstGeom prst="rect">
              <a:avLst/>
            </a:prstGeom>
            <a:solidFill>
              <a:schemeClr val="accent1"/>
            </a:solidFill>
            <a:ln w="28575" algn="ctr">
              <a:solidFill>
                <a:schemeClr val="tx1"/>
              </a:solidFill>
              <a:miter lim="800000"/>
              <a:headEnd/>
              <a:tailEnd/>
            </a:ln>
            <a:effectLst/>
          </p:spPr>
          <p:txBody>
            <a:bodyPr wrap="none" anchor="ctr"/>
            <a:lstStyle/>
            <a:p>
              <a:endParaRPr lang="en-US"/>
            </a:p>
          </p:txBody>
        </p:sp>
        <p:sp>
          <p:nvSpPr>
            <p:cNvPr id="23" name="Rectangle 5"/>
            <p:cNvSpPr>
              <a:spLocks noChangeArrowheads="1"/>
            </p:cNvSpPr>
            <p:nvPr/>
          </p:nvSpPr>
          <p:spPr bwMode="auto">
            <a:xfrm>
              <a:off x="1392" y="1920"/>
              <a:ext cx="305" cy="240"/>
            </a:xfrm>
            <a:prstGeom prst="rect">
              <a:avLst/>
            </a:prstGeom>
            <a:solidFill>
              <a:schemeClr val="accent1"/>
            </a:solidFill>
            <a:ln w="28575" algn="ctr">
              <a:solidFill>
                <a:schemeClr val="tx1"/>
              </a:solidFill>
              <a:miter lim="800000"/>
              <a:headEnd/>
              <a:tailEnd/>
            </a:ln>
            <a:effectLst/>
          </p:spPr>
          <p:txBody>
            <a:bodyPr wrap="none" anchor="ctr"/>
            <a:lstStyle/>
            <a:p>
              <a:r>
                <a:rPr lang="en-US"/>
                <a:t>A</a:t>
              </a:r>
            </a:p>
          </p:txBody>
        </p:sp>
        <p:sp>
          <p:nvSpPr>
            <p:cNvPr id="24" name="Rectangle 6"/>
            <p:cNvSpPr>
              <a:spLocks noChangeArrowheads="1"/>
            </p:cNvSpPr>
            <p:nvPr/>
          </p:nvSpPr>
          <p:spPr bwMode="auto">
            <a:xfrm>
              <a:off x="1392" y="3072"/>
              <a:ext cx="349" cy="240"/>
            </a:xfrm>
            <a:prstGeom prst="rect">
              <a:avLst/>
            </a:prstGeom>
            <a:solidFill>
              <a:schemeClr val="accent1"/>
            </a:solidFill>
            <a:ln w="28575" algn="ctr">
              <a:solidFill>
                <a:schemeClr val="tx1"/>
              </a:solidFill>
              <a:miter lim="800000"/>
              <a:headEnd/>
              <a:tailEnd/>
            </a:ln>
            <a:effectLst/>
          </p:spPr>
          <p:txBody>
            <a:bodyPr wrap="none" anchor="ctr"/>
            <a:lstStyle/>
            <a:p>
              <a:r>
                <a:rPr lang="en-US"/>
                <a:t>C</a:t>
              </a:r>
            </a:p>
          </p:txBody>
        </p:sp>
        <p:sp>
          <p:nvSpPr>
            <p:cNvPr id="25" name="Rectangle 7"/>
            <p:cNvSpPr>
              <a:spLocks noChangeArrowheads="1"/>
            </p:cNvSpPr>
            <p:nvPr/>
          </p:nvSpPr>
          <p:spPr bwMode="auto">
            <a:xfrm>
              <a:off x="3984" y="1872"/>
              <a:ext cx="349" cy="240"/>
            </a:xfrm>
            <a:prstGeom prst="rect">
              <a:avLst/>
            </a:prstGeom>
            <a:solidFill>
              <a:schemeClr val="accent1"/>
            </a:solidFill>
            <a:ln w="28575" algn="ctr">
              <a:solidFill>
                <a:schemeClr val="tx1"/>
              </a:solidFill>
              <a:miter lim="800000"/>
              <a:headEnd/>
              <a:tailEnd/>
            </a:ln>
            <a:effectLst/>
          </p:spPr>
          <p:txBody>
            <a:bodyPr wrap="none" anchor="ctr"/>
            <a:lstStyle/>
            <a:p>
              <a:r>
                <a:rPr lang="en-US"/>
                <a:t>B</a:t>
              </a:r>
            </a:p>
          </p:txBody>
        </p:sp>
        <p:sp>
          <p:nvSpPr>
            <p:cNvPr id="26" name="Oval 8"/>
            <p:cNvSpPr>
              <a:spLocks noChangeArrowheads="1"/>
            </p:cNvSpPr>
            <p:nvPr/>
          </p:nvSpPr>
          <p:spPr bwMode="auto">
            <a:xfrm>
              <a:off x="4512" y="3360"/>
              <a:ext cx="262" cy="288"/>
            </a:xfrm>
            <a:prstGeom prst="ellipse">
              <a:avLst/>
            </a:prstGeom>
            <a:solidFill>
              <a:schemeClr val="accent1"/>
            </a:solidFill>
            <a:ln w="28575" algn="ctr">
              <a:solidFill>
                <a:schemeClr val="tx1"/>
              </a:solidFill>
              <a:round/>
              <a:headEnd/>
              <a:tailEnd/>
            </a:ln>
            <a:effectLst/>
          </p:spPr>
          <p:txBody>
            <a:bodyPr wrap="none" anchor="ctr"/>
            <a:lstStyle/>
            <a:p>
              <a:r>
                <a:rPr lang="en-US"/>
                <a:t>S</a:t>
              </a:r>
            </a:p>
          </p:txBody>
        </p:sp>
        <p:cxnSp>
          <p:nvCxnSpPr>
            <p:cNvPr id="27" name="AutoShape 9"/>
            <p:cNvCxnSpPr>
              <a:cxnSpLocks noChangeShapeType="1"/>
              <a:stCxn id="26" idx="1"/>
              <a:endCxn id="23" idx="3"/>
            </p:cNvCxnSpPr>
            <p:nvPr/>
          </p:nvCxnSpPr>
          <p:spPr bwMode="auto">
            <a:xfrm rot="5400000" flipH="1">
              <a:off x="2451" y="1295"/>
              <a:ext cx="1353" cy="2844"/>
            </a:xfrm>
            <a:prstGeom prst="curvedConnector2">
              <a:avLst/>
            </a:prstGeom>
            <a:noFill/>
            <a:ln w="28575">
              <a:solidFill>
                <a:schemeClr val="tx1"/>
              </a:solidFill>
              <a:round/>
              <a:headEnd/>
              <a:tailEnd type="triangle" w="med" len="med"/>
            </a:ln>
            <a:effectLst/>
          </p:spPr>
        </p:cxnSp>
        <p:cxnSp>
          <p:nvCxnSpPr>
            <p:cNvPr id="28" name="AutoShape 10"/>
            <p:cNvCxnSpPr>
              <a:cxnSpLocks noChangeShapeType="1"/>
              <a:stCxn id="23" idx="2"/>
              <a:endCxn id="26" idx="2"/>
            </p:cNvCxnSpPr>
            <p:nvPr/>
          </p:nvCxnSpPr>
          <p:spPr bwMode="auto">
            <a:xfrm rot="16200000" flipH="1">
              <a:off x="2356" y="1358"/>
              <a:ext cx="1335" cy="2958"/>
            </a:xfrm>
            <a:prstGeom prst="curvedConnector2">
              <a:avLst/>
            </a:prstGeom>
            <a:noFill/>
            <a:ln w="28575">
              <a:solidFill>
                <a:schemeClr val="tx1"/>
              </a:solidFill>
              <a:round/>
              <a:headEnd/>
              <a:tailEnd type="triangle" w="med" len="med"/>
            </a:ln>
            <a:effectLst/>
          </p:spPr>
        </p:cxnSp>
        <p:cxnSp>
          <p:nvCxnSpPr>
            <p:cNvPr id="29" name="AutoShape 11"/>
            <p:cNvCxnSpPr>
              <a:cxnSpLocks noChangeShapeType="1"/>
              <a:stCxn id="26" idx="3"/>
              <a:endCxn id="24" idx="3"/>
            </p:cNvCxnSpPr>
            <p:nvPr/>
          </p:nvCxnSpPr>
          <p:spPr bwMode="auto">
            <a:xfrm rot="16200000" flipV="1">
              <a:off x="2938" y="2004"/>
              <a:ext cx="423" cy="2800"/>
            </a:xfrm>
            <a:prstGeom prst="curvedConnector4">
              <a:avLst>
                <a:gd name="adj1" fmla="val -41843"/>
                <a:gd name="adj2" fmla="val 50819"/>
              </a:avLst>
            </a:prstGeom>
            <a:noFill/>
            <a:ln w="28575">
              <a:solidFill>
                <a:schemeClr val="tx1"/>
              </a:solidFill>
              <a:round/>
              <a:headEnd/>
              <a:tailEnd type="triangle" w="med" len="med"/>
            </a:ln>
            <a:effectLst/>
          </p:spPr>
        </p:cxnSp>
        <p:cxnSp>
          <p:nvCxnSpPr>
            <p:cNvPr id="30" name="AutoShape 12"/>
            <p:cNvCxnSpPr>
              <a:cxnSpLocks noChangeShapeType="1"/>
              <a:stCxn id="26" idx="7"/>
              <a:endCxn id="25" idx="3"/>
            </p:cNvCxnSpPr>
            <p:nvPr/>
          </p:nvCxnSpPr>
          <p:spPr bwMode="auto">
            <a:xfrm rot="5400000" flipH="1">
              <a:off x="3838" y="2496"/>
              <a:ext cx="1401" cy="394"/>
            </a:xfrm>
            <a:prstGeom prst="curvedConnector2">
              <a:avLst/>
            </a:prstGeom>
            <a:noFill/>
            <a:ln w="28575">
              <a:solidFill>
                <a:schemeClr val="tx1"/>
              </a:solidFill>
              <a:round/>
              <a:headEnd/>
              <a:tailEnd type="triangle" w="med" len="med"/>
            </a:ln>
            <a:effectLst/>
          </p:spPr>
        </p:cxnSp>
        <p:sp>
          <p:nvSpPr>
            <p:cNvPr id="31" name="Rectangle 13"/>
            <p:cNvSpPr>
              <a:spLocks noChangeArrowheads="1"/>
            </p:cNvSpPr>
            <p:nvPr/>
          </p:nvSpPr>
          <p:spPr bwMode="auto">
            <a:xfrm>
              <a:off x="3408" y="2832"/>
              <a:ext cx="838" cy="336"/>
            </a:xfrm>
            <a:prstGeom prst="rect">
              <a:avLst/>
            </a:prstGeom>
            <a:solidFill>
              <a:schemeClr val="accent1"/>
            </a:solidFill>
            <a:ln w="28575" algn="ctr">
              <a:solidFill>
                <a:schemeClr val="accent1"/>
              </a:solidFill>
              <a:miter lim="800000"/>
              <a:headEnd/>
              <a:tailEnd/>
            </a:ln>
            <a:effectLst/>
          </p:spPr>
          <p:txBody>
            <a:bodyPr wrap="none" anchor="ctr"/>
            <a:lstStyle/>
            <a:p>
              <a:r>
                <a:rPr lang="en-US" dirty="0"/>
                <a:t>Data Entered</a:t>
              </a:r>
            </a:p>
          </p:txBody>
        </p:sp>
        <p:sp>
          <p:nvSpPr>
            <p:cNvPr id="32" name="Rectangle 15"/>
            <p:cNvSpPr>
              <a:spLocks noChangeArrowheads="1"/>
            </p:cNvSpPr>
            <p:nvPr/>
          </p:nvSpPr>
          <p:spPr bwMode="auto">
            <a:xfrm>
              <a:off x="1776" y="2352"/>
              <a:ext cx="524" cy="288"/>
            </a:xfrm>
            <a:prstGeom prst="rect">
              <a:avLst/>
            </a:prstGeom>
            <a:solidFill>
              <a:schemeClr val="accent1"/>
            </a:solidFill>
            <a:ln w="28575" algn="ctr">
              <a:solidFill>
                <a:schemeClr val="accent1"/>
              </a:solidFill>
              <a:miter lim="800000"/>
              <a:headEnd/>
              <a:tailEnd/>
            </a:ln>
            <a:effectLst/>
          </p:spPr>
          <p:txBody>
            <a:bodyPr wrap="none" anchor="ctr"/>
            <a:lstStyle/>
            <a:p>
              <a:r>
                <a:rPr lang="en-US"/>
                <a:t>Reset</a:t>
              </a:r>
            </a:p>
          </p:txBody>
        </p:sp>
        <p:sp>
          <p:nvSpPr>
            <p:cNvPr id="33" name="Rectangle 16"/>
            <p:cNvSpPr>
              <a:spLocks noChangeArrowheads="1"/>
            </p:cNvSpPr>
            <p:nvPr/>
          </p:nvSpPr>
          <p:spPr bwMode="auto">
            <a:xfrm>
              <a:off x="3792" y="2256"/>
              <a:ext cx="624" cy="192"/>
            </a:xfrm>
            <a:prstGeom prst="rect">
              <a:avLst/>
            </a:prstGeom>
            <a:solidFill>
              <a:schemeClr val="accent1"/>
            </a:solidFill>
            <a:ln w="28575" algn="ctr">
              <a:solidFill>
                <a:schemeClr val="accent1"/>
              </a:solidFill>
              <a:miter lim="800000"/>
              <a:headEnd/>
              <a:tailEnd/>
            </a:ln>
            <a:effectLst/>
          </p:spPr>
          <p:txBody>
            <a:bodyPr wrap="none" anchor="ctr"/>
            <a:lstStyle/>
            <a:p>
              <a:r>
                <a:rPr lang="en-US"/>
                <a:t>Execute</a:t>
              </a:r>
            </a:p>
          </p:txBody>
        </p:sp>
        <p:sp>
          <p:nvSpPr>
            <p:cNvPr id="34" name="Rectangle 17"/>
            <p:cNvSpPr>
              <a:spLocks noChangeArrowheads="1"/>
            </p:cNvSpPr>
            <p:nvPr/>
          </p:nvSpPr>
          <p:spPr bwMode="auto">
            <a:xfrm>
              <a:off x="1920" y="3312"/>
              <a:ext cx="480" cy="240"/>
            </a:xfrm>
            <a:prstGeom prst="rect">
              <a:avLst/>
            </a:prstGeom>
            <a:solidFill>
              <a:schemeClr val="accent1"/>
            </a:solidFill>
            <a:ln w="28575" algn="ctr">
              <a:solidFill>
                <a:schemeClr val="accent1"/>
              </a:solidFill>
              <a:miter lim="800000"/>
              <a:headEnd/>
              <a:tailEnd/>
            </a:ln>
            <a:effectLst/>
          </p:spPr>
          <p:txBody>
            <a:bodyPr wrap="none" anchor="ctr"/>
            <a:lstStyle/>
            <a:p>
              <a:r>
                <a:rPr lang="en-US"/>
                <a:t>Set_up</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More properties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26</a:t>
            </a:fld>
            <a:endParaRPr lang="en-US" dirty="0"/>
          </a:p>
        </p:txBody>
      </p:sp>
      <p:sp>
        <p:nvSpPr>
          <p:cNvPr id="5" name="Rectangle 3"/>
          <p:cNvSpPr txBox="1">
            <a:spLocks noChangeArrowheads="1"/>
          </p:cNvSpPr>
          <p:nvPr/>
        </p:nvSpPr>
        <p:spPr>
          <a:xfrm>
            <a:off x="457200" y="990601"/>
            <a:ext cx="8229600" cy="2171699"/>
          </a:xfrm>
          <a:prstGeom prst="rect">
            <a:avLst/>
          </a:prstGeom>
        </p:spPr>
        <p:txBody>
          <a:bodyPr vert="horz" lIns="91440" tIns="45720" rIns="91440" bIns="45720" rtlCol="0">
            <a:normAutofit lnSpcReduction="10000"/>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8.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Harel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statechart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is a mix of Mealy and Moore state machines and flowchart.</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9.	Fork &amp; merge (see figure).</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10.	Broadcast feature in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statecharts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6" name="Group 22"/>
          <p:cNvGrpSpPr>
            <a:grpSpLocks/>
          </p:cNvGrpSpPr>
          <p:nvPr/>
        </p:nvGrpSpPr>
        <p:grpSpPr bwMode="auto">
          <a:xfrm>
            <a:off x="685800" y="3771900"/>
            <a:ext cx="7467600" cy="2857500"/>
            <a:chOff x="816" y="2592"/>
            <a:chExt cx="4080" cy="1104"/>
          </a:xfrm>
        </p:grpSpPr>
        <p:sp>
          <p:nvSpPr>
            <p:cNvPr id="7" name="Rectangle 4"/>
            <p:cNvSpPr>
              <a:spLocks noChangeArrowheads="1"/>
            </p:cNvSpPr>
            <p:nvPr/>
          </p:nvSpPr>
          <p:spPr bwMode="auto">
            <a:xfrm>
              <a:off x="1872" y="2592"/>
              <a:ext cx="2064" cy="1104"/>
            </a:xfrm>
            <a:prstGeom prst="rect">
              <a:avLst/>
            </a:prstGeom>
            <a:solidFill>
              <a:schemeClr val="accent1"/>
            </a:solidFill>
            <a:ln w="28575" algn="ctr">
              <a:solidFill>
                <a:schemeClr val="tx1"/>
              </a:solidFill>
              <a:miter lim="800000"/>
              <a:headEnd/>
              <a:tailEnd/>
            </a:ln>
            <a:effectLst/>
          </p:spPr>
          <p:txBody>
            <a:bodyPr wrap="none" anchor="ctr"/>
            <a:lstStyle/>
            <a:p>
              <a:endParaRPr lang="en-US"/>
            </a:p>
          </p:txBody>
        </p:sp>
        <p:sp>
          <p:nvSpPr>
            <p:cNvPr id="8" name="Rectangle 5"/>
            <p:cNvSpPr>
              <a:spLocks noChangeArrowheads="1"/>
            </p:cNvSpPr>
            <p:nvPr/>
          </p:nvSpPr>
          <p:spPr bwMode="auto">
            <a:xfrm>
              <a:off x="816" y="3072"/>
              <a:ext cx="384" cy="240"/>
            </a:xfrm>
            <a:prstGeom prst="rect">
              <a:avLst/>
            </a:prstGeom>
            <a:solidFill>
              <a:schemeClr val="accent1"/>
            </a:solidFill>
            <a:ln w="28575" algn="ctr">
              <a:solidFill>
                <a:schemeClr val="tx1"/>
              </a:solidFill>
              <a:miter lim="800000"/>
              <a:headEnd/>
              <a:tailEnd/>
            </a:ln>
            <a:effectLst/>
          </p:spPr>
          <p:txBody>
            <a:bodyPr wrap="none" anchor="ctr"/>
            <a:lstStyle/>
            <a:p>
              <a:r>
                <a:rPr lang="en-US"/>
                <a:t>A</a:t>
              </a:r>
            </a:p>
          </p:txBody>
        </p:sp>
        <p:sp>
          <p:nvSpPr>
            <p:cNvPr id="9" name="Rectangle 6"/>
            <p:cNvSpPr>
              <a:spLocks noChangeArrowheads="1"/>
            </p:cNvSpPr>
            <p:nvPr/>
          </p:nvSpPr>
          <p:spPr bwMode="auto">
            <a:xfrm>
              <a:off x="2256" y="2784"/>
              <a:ext cx="384" cy="288"/>
            </a:xfrm>
            <a:prstGeom prst="rect">
              <a:avLst/>
            </a:prstGeom>
            <a:solidFill>
              <a:schemeClr val="accent1"/>
            </a:solidFill>
            <a:ln w="28575" algn="ctr">
              <a:solidFill>
                <a:schemeClr val="tx1"/>
              </a:solidFill>
              <a:miter lim="800000"/>
              <a:headEnd/>
              <a:tailEnd/>
            </a:ln>
            <a:effectLst/>
          </p:spPr>
          <p:txBody>
            <a:bodyPr wrap="none" anchor="ctr"/>
            <a:lstStyle/>
            <a:p>
              <a:r>
                <a:rPr lang="en-US"/>
                <a:t>B</a:t>
              </a:r>
            </a:p>
          </p:txBody>
        </p:sp>
        <p:sp>
          <p:nvSpPr>
            <p:cNvPr id="10" name="Rectangle 7"/>
            <p:cNvSpPr>
              <a:spLocks noChangeArrowheads="1"/>
            </p:cNvSpPr>
            <p:nvPr/>
          </p:nvSpPr>
          <p:spPr bwMode="auto">
            <a:xfrm>
              <a:off x="3168" y="2832"/>
              <a:ext cx="432" cy="240"/>
            </a:xfrm>
            <a:prstGeom prst="rect">
              <a:avLst/>
            </a:prstGeom>
            <a:solidFill>
              <a:schemeClr val="accent1"/>
            </a:solidFill>
            <a:ln w="28575" algn="ctr">
              <a:solidFill>
                <a:schemeClr val="tx1"/>
              </a:solidFill>
              <a:miter lim="800000"/>
              <a:headEnd/>
              <a:tailEnd/>
            </a:ln>
            <a:effectLst/>
          </p:spPr>
          <p:txBody>
            <a:bodyPr wrap="none" anchor="ctr"/>
            <a:lstStyle/>
            <a:p>
              <a:r>
                <a:rPr lang="en-US"/>
                <a:t>C</a:t>
              </a:r>
            </a:p>
          </p:txBody>
        </p:sp>
        <p:sp>
          <p:nvSpPr>
            <p:cNvPr id="11" name="Rectangle 8"/>
            <p:cNvSpPr>
              <a:spLocks noChangeArrowheads="1"/>
            </p:cNvSpPr>
            <p:nvPr/>
          </p:nvSpPr>
          <p:spPr bwMode="auto">
            <a:xfrm>
              <a:off x="2352" y="3312"/>
              <a:ext cx="384" cy="240"/>
            </a:xfrm>
            <a:prstGeom prst="rect">
              <a:avLst/>
            </a:prstGeom>
            <a:solidFill>
              <a:schemeClr val="accent1"/>
            </a:solidFill>
            <a:ln w="28575" algn="ctr">
              <a:solidFill>
                <a:schemeClr val="tx1"/>
              </a:solidFill>
              <a:miter lim="800000"/>
              <a:headEnd/>
              <a:tailEnd/>
            </a:ln>
            <a:effectLst/>
          </p:spPr>
          <p:txBody>
            <a:bodyPr wrap="none" anchor="ctr"/>
            <a:lstStyle/>
            <a:p>
              <a:r>
                <a:rPr lang="en-US"/>
                <a:t>D</a:t>
              </a:r>
            </a:p>
          </p:txBody>
        </p:sp>
        <p:sp>
          <p:nvSpPr>
            <p:cNvPr id="12" name="Rectangle 9"/>
            <p:cNvSpPr>
              <a:spLocks noChangeArrowheads="1"/>
            </p:cNvSpPr>
            <p:nvPr/>
          </p:nvSpPr>
          <p:spPr bwMode="auto">
            <a:xfrm>
              <a:off x="3216" y="3312"/>
              <a:ext cx="384" cy="240"/>
            </a:xfrm>
            <a:prstGeom prst="rect">
              <a:avLst/>
            </a:prstGeom>
            <a:solidFill>
              <a:schemeClr val="accent1"/>
            </a:solidFill>
            <a:ln w="28575" algn="ctr">
              <a:solidFill>
                <a:schemeClr val="tx1"/>
              </a:solidFill>
              <a:miter lim="800000"/>
              <a:headEnd/>
              <a:tailEnd/>
            </a:ln>
            <a:effectLst/>
          </p:spPr>
          <p:txBody>
            <a:bodyPr wrap="none" anchor="ctr"/>
            <a:lstStyle/>
            <a:p>
              <a:r>
                <a:rPr lang="en-US"/>
                <a:t>E</a:t>
              </a:r>
            </a:p>
          </p:txBody>
        </p:sp>
        <p:sp>
          <p:nvSpPr>
            <p:cNvPr id="13" name="Rectangle 10"/>
            <p:cNvSpPr>
              <a:spLocks noChangeArrowheads="1"/>
            </p:cNvSpPr>
            <p:nvPr/>
          </p:nvSpPr>
          <p:spPr bwMode="auto">
            <a:xfrm>
              <a:off x="4512" y="3024"/>
              <a:ext cx="384" cy="288"/>
            </a:xfrm>
            <a:prstGeom prst="rect">
              <a:avLst/>
            </a:prstGeom>
            <a:solidFill>
              <a:schemeClr val="accent1"/>
            </a:solidFill>
            <a:ln w="28575" algn="ctr">
              <a:solidFill>
                <a:schemeClr val="tx1"/>
              </a:solidFill>
              <a:miter lim="800000"/>
              <a:headEnd/>
              <a:tailEnd/>
            </a:ln>
            <a:effectLst/>
          </p:spPr>
          <p:txBody>
            <a:bodyPr wrap="none" anchor="ctr"/>
            <a:lstStyle/>
            <a:p>
              <a:r>
                <a:rPr lang="en-US"/>
                <a:t>F</a:t>
              </a:r>
            </a:p>
          </p:txBody>
        </p:sp>
        <p:sp>
          <p:nvSpPr>
            <p:cNvPr id="14" name="Line 12"/>
            <p:cNvSpPr>
              <a:spLocks noChangeShapeType="1"/>
            </p:cNvSpPr>
            <p:nvPr/>
          </p:nvSpPr>
          <p:spPr bwMode="auto">
            <a:xfrm>
              <a:off x="1872" y="3168"/>
              <a:ext cx="2064" cy="0"/>
            </a:xfrm>
            <a:prstGeom prst="line">
              <a:avLst/>
            </a:prstGeom>
            <a:noFill/>
            <a:ln w="28575">
              <a:solidFill>
                <a:schemeClr val="tx1"/>
              </a:solidFill>
              <a:prstDash val="lgDash"/>
              <a:round/>
              <a:headEnd/>
              <a:tailEnd/>
            </a:ln>
            <a:effectLst/>
          </p:spPr>
          <p:txBody>
            <a:bodyPr wrap="none" anchor="ctr"/>
            <a:lstStyle/>
            <a:p>
              <a:endParaRPr lang="en-US"/>
            </a:p>
          </p:txBody>
        </p:sp>
        <p:cxnSp>
          <p:nvCxnSpPr>
            <p:cNvPr id="15" name="AutoShape 13"/>
            <p:cNvCxnSpPr>
              <a:cxnSpLocks noChangeShapeType="1"/>
              <a:stCxn id="8" idx="3"/>
              <a:endCxn id="9" idx="1"/>
            </p:cNvCxnSpPr>
            <p:nvPr/>
          </p:nvCxnSpPr>
          <p:spPr bwMode="auto">
            <a:xfrm flipV="1">
              <a:off x="1209" y="2928"/>
              <a:ext cx="1038" cy="264"/>
            </a:xfrm>
            <a:prstGeom prst="curvedConnector3">
              <a:avLst>
                <a:gd name="adj1" fmla="val 50000"/>
              </a:avLst>
            </a:prstGeom>
            <a:noFill/>
            <a:ln w="28575">
              <a:solidFill>
                <a:schemeClr val="tx1"/>
              </a:solidFill>
              <a:round/>
              <a:headEnd/>
              <a:tailEnd type="triangle" w="med" len="med"/>
            </a:ln>
            <a:effectLst/>
          </p:spPr>
        </p:cxnSp>
        <p:cxnSp>
          <p:nvCxnSpPr>
            <p:cNvPr id="16" name="AutoShape 14"/>
            <p:cNvCxnSpPr>
              <a:cxnSpLocks noChangeShapeType="1"/>
              <a:stCxn id="8" idx="3"/>
              <a:endCxn id="11" idx="1"/>
            </p:cNvCxnSpPr>
            <p:nvPr/>
          </p:nvCxnSpPr>
          <p:spPr bwMode="auto">
            <a:xfrm>
              <a:off x="1209" y="3192"/>
              <a:ext cx="1134" cy="240"/>
            </a:xfrm>
            <a:prstGeom prst="curvedConnector3">
              <a:avLst>
                <a:gd name="adj1" fmla="val 50000"/>
              </a:avLst>
            </a:prstGeom>
            <a:noFill/>
            <a:ln w="28575">
              <a:solidFill>
                <a:schemeClr val="tx1"/>
              </a:solidFill>
              <a:round/>
              <a:headEnd/>
              <a:tailEnd type="triangle" w="med" len="med"/>
            </a:ln>
            <a:effectLst/>
          </p:spPr>
        </p:cxnSp>
        <p:cxnSp>
          <p:nvCxnSpPr>
            <p:cNvPr id="17" name="AutoShape 15"/>
            <p:cNvCxnSpPr>
              <a:cxnSpLocks noChangeShapeType="1"/>
              <a:stCxn id="10" idx="3"/>
              <a:endCxn id="13" idx="1"/>
            </p:cNvCxnSpPr>
            <p:nvPr/>
          </p:nvCxnSpPr>
          <p:spPr bwMode="auto">
            <a:xfrm>
              <a:off x="3609" y="2952"/>
              <a:ext cx="894" cy="216"/>
            </a:xfrm>
            <a:prstGeom prst="curvedConnector3">
              <a:avLst>
                <a:gd name="adj1" fmla="val 50000"/>
              </a:avLst>
            </a:prstGeom>
            <a:noFill/>
            <a:ln w="28575">
              <a:solidFill>
                <a:schemeClr val="tx1"/>
              </a:solidFill>
              <a:round/>
              <a:headEnd/>
              <a:tailEnd type="triangle" w="med" len="med"/>
            </a:ln>
            <a:effectLst/>
          </p:spPr>
        </p:cxnSp>
        <p:cxnSp>
          <p:nvCxnSpPr>
            <p:cNvPr id="18" name="AutoShape 16"/>
            <p:cNvCxnSpPr>
              <a:cxnSpLocks noChangeShapeType="1"/>
              <a:stCxn id="12" idx="3"/>
              <a:endCxn id="13" idx="1"/>
            </p:cNvCxnSpPr>
            <p:nvPr/>
          </p:nvCxnSpPr>
          <p:spPr bwMode="auto">
            <a:xfrm flipV="1">
              <a:off x="3609" y="3168"/>
              <a:ext cx="894" cy="264"/>
            </a:xfrm>
            <a:prstGeom prst="curvedConnector3">
              <a:avLst>
                <a:gd name="adj1" fmla="val 50000"/>
              </a:avLst>
            </a:prstGeom>
            <a:noFill/>
            <a:ln w="28575">
              <a:solidFill>
                <a:schemeClr val="tx1"/>
              </a:solidFill>
              <a:round/>
              <a:headEnd/>
              <a:tailEnd type="triangle" w="med" len="med"/>
            </a:ln>
            <a:effectLst/>
          </p:spPr>
        </p:cxnSp>
        <p:cxnSp>
          <p:nvCxnSpPr>
            <p:cNvPr id="19" name="AutoShape 17"/>
            <p:cNvCxnSpPr>
              <a:cxnSpLocks noChangeShapeType="1"/>
              <a:stCxn id="9" idx="3"/>
              <a:endCxn id="10" idx="1"/>
            </p:cNvCxnSpPr>
            <p:nvPr/>
          </p:nvCxnSpPr>
          <p:spPr bwMode="auto">
            <a:xfrm>
              <a:off x="2649" y="2928"/>
              <a:ext cx="510" cy="24"/>
            </a:xfrm>
            <a:prstGeom prst="curvedConnector3">
              <a:avLst>
                <a:gd name="adj1" fmla="val 50000"/>
              </a:avLst>
            </a:prstGeom>
            <a:noFill/>
            <a:ln w="28575">
              <a:solidFill>
                <a:schemeClr val="tx1"/>
              </a:solidFill>
              <a:round/>
              <a:headEnd/>
              <a:tailEnd type="triangle" w="med" len="med"/>
            </a:ln>
            <a:effectLst/>
          </p:spPr>
        </p:cxnSp>
        <p:cxnSp>
          <p:nvCxnSpPr>
            <p:cNvPr id="20" name="AutoShape 18"/>
            <p:cNvCxnSpPr>
              <a:cxnSpLocks noChangeShapeType="1"/>
              <a:stCxn id="11" idx="3"/>
              <a:endCxn id="12" idx="1"/>
            </p:cNvCxnSpPr>
            <p:nvPr/>
          </p:nvCxnSpPr>
          <p:spPr bwMode="auto">
            <a:xfrm>
              <a:off x="2745" y="3432"/>
              <a:ext cx="462" cy="0"/>
            </a:xfrm>
            <a:prstGeom prst="straightConnector1">
              <a:avLst/>
            </a:prstGeom>
            <a:noFill/>
            <a:ln w="28575">
              <a:solidFill>
                <a:schemeClr val="tx1"/>
              </a:solidFill>
              <a:round/>
              <a:headEnd/>
              <a:tailEnd type="triangle" w="med" len="med"/>
            </a:ln>
            <a:effectLst/>
          </p:spPr>
        </p:cxnSp>
        <p:sp>
          <p:nvSpPr>
            <p:cNvPr id="21" name="Rectangle 19"/>
            <p:cNvSpPr>
              <a:spLocks noChangeArrowheads="1"/>
            </p:cNvSpPr>
            <p:nvPr/>
          </p:nvSpPr>
          <p:spPr bwMode="auto">
            <a:xfrm>
              <a:off x="1920" y="2640"/>
              <a:ext cx="288" cy="192"/>
            </a:xfrm>
            <a:prstGeom prst="rect">
              <a:avLst/>
            </a:prstGeom>
            <a:solidFill>
              <a:schemeClr val="accent1"/>
            </a:solidFill>
            <a:ln w="28575" algn="ctr">
              <a:solidFill>
                <a:schemeClr val="accent1"/>
              </a:solidFill>
              <a:miter lim="800000"/>
              <a:headEnd/>
              <a:tailEnd/>
            </a:ln>
            <a:effectLst/>
          </p:spPr>
          <p:txBody>
            <a:bodyPr wrap="none" anchor="ctr"/>
            <a:lstStyle/>
            <a:p>
              <a:r>
                <a:rPr lang="en-US"/>
                <a:t>E1/A1</a:t>
              </a:r>
            </a:p>
          </p:txBody>
        </p:sp>
        <p:sp>
          <p:nvSpPr>
            <p:cNvPr id="22" name="Rectangle 20"/>
            <p:cNvSpPr>
              <a:spLocks noChangeArrowheads="1"/>
            </p:cNvSpPr>
            <p:nvPr/>
          </p:nvSpPr>
          <p:spPr bwMode="auto">
            <a:xfrm>
              <a:off x="1920" y="3456"/>
              <a:ext cx="336" cy="192"/>
            </a:xfrm>
            <a:prstGeom prst="rect">
              <a:avLst/>
            </a:prstGeom>
            <a:solidFill>
              <a:schemeClr val="accent1"/>
            </a:solidFill>
            <a:ln w="28575" algn="ctr">
              <a:solidFill>
                <a:schemeClr val="accent1"/>
              </a:solidFill>
              <a:miter lim="800000"/>
              <a:headEnd/>
              <a:tailEnd/>
            </a:ln>
            <a:effectLst/>
          </p:spPr>
          <p:txBody>
            <a:bodyPr wrap="none" anchor="ctr"/>
            <a:lstStyle/>
            <a:p>
              <a:r>
                <a:rPr lang="en-US"/>
                <a:t>E2/A2</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Shortcomings of </a:t>
            </a:r>
            <a:r>
              <a:rPr lang="en-US" dirty="0" err="1" smtClean="0"/>
              <a:t>Harel</a:t>
            </a:r>
            <a:r>
              <a:rPr lang="en-US" dirty="0" smtClean="0"/>
              <a:t> </a:t>
            </a:r>
            <a:r>
              <a:rPr lang="en-US" dirty="0" err="1" smtClean="0"/>
              <a:t>Statecharts</a:t>
            </a:r>
            <a:endParaRPr lang="en-US" dirty="0"/>
          </a:p>
        </p:txBody>
      </p:sp>
      <p:sp>
        <p:nvSpPr>
          <p:cNvPr id="3" name="Content Placeholder 2"/>
          <p:cNvSpPr>
            <a:spLocks noGrp="1"/>
          </p:cNvSpPr>
          <p:nvPr>
            <p:ph idx="1"/>
          </p:nvPr>
        </p:nvSpPr>
        <p:spPr>
          <a:xfrm>
            <a:off x="228600" y="952500"/>
            <a:ext cx="8686800" cy="5562600"/>
          </a:xfrm>
        </p:spPr>
        <p:txBody>
          <a:bodyPr>
            <a:normAutofit fontScale="70000" lnSpcReduction="20000"/>
          </a:bodyPr>
          <a:lstStyle/>
          <a:p>
            <a:r>
              <a:rPr lang="en-US" dirty="0" smtClean="0"/>
              <a:t>Semantics: How to represent?</a:t>
            </a:r>
          </a:p>
          <a:p>
            <a:pPr lvl="1"/>
            <a:r>
              <a:rPr lang="en-US" dirty="0" smtClean="0"/>
              <a:t>No specified approach.</a:t>
            </a:r>
          </a:p>
          <a:p>
            <a:pPr lvl="1"/>
            <a:r>
              <a:rPr lang="en-US" dirty="0" smtClean="0"/>
              <a:t>Many papers published, each having one flaw or other, none giving the complete formal semantics.</a:t>
            </a:r>
          </a:p>
          <a:p>
            <a:pPr lvl="1"/>
            <a:r>
              <a:rPr lang="en-US" dirty="0" err="1" smtClean="0"/>
              <a:t>Harel</a:t>
            </a:r>
            <a:r>
              <a:rPr lang="en-US" dirty="0" smtClean="0"/>
              <a:t> introduced STATEMATE CASE tool to deal with this but that paper too had one debatable topic.</a:t>
            </a:r>
          </a:p>
          <a:p>
            <a:r>
              <a:rPr lang="en-US" dirty="0" smtClean="0"/>
              <a:t>Notion of time</a:t>
            </a:r>
          </a:p>
          <a:p>
            <a:pPr lvl="1"/>
            <a:r>
              <a:rPr lang="en-US" dirty="0" smtClean="0"/>
              <a:t>Assumption: Transitions take zero time (not possible for RT systems).</a:t>
            </a:r>
          </a:p>
          <a:p>
            <a:pPr lvl="1"/>
            <a:r>
              <a:rPr lang="en-US" dirty="0" smtClean="0"/>
              <a:t>No way to tell whether how long the system can stay in a particular state.</a:t>
            </a:r>
          </a:p>
          <a:p>
            <a:r>
              <a:rPr lang="en-US" dirty="0" smtClean="0"/>
              <a:t>Determinism</a:t>
            </a:r>
          </a:p>
          <a:p>
            <a:pPr lvl="1"/>
            <a:r>
              <a:rPr lang="en-US" dirty="0" smtClean="0"/>
              <a:t>What should be done in case an event may result in multiple transitions each leading to a different state?</a:t>
            </a:r>
          </a:p>
          <a:p>
            <a:pPr lvl="1"/>
            <a:r>
              <a:rPr lang="en-US" dirty="0" smtClean="0"/>
              <a:t>Which one of the transitions must have precedence over others?</a:t>
            </a:r>
          </a:p>
          <a:p>
            <a:pPr lvl="1"/>
            <a:r>
              <a:rPr lang="en-US" dirty="0" smtClean="0"/>
              <a:t>Leads to non-deterministic situation.</a:t>
            </a:r>
          </a:p>
          <a:p>
            <a:r>
              <a:rPr lang="en-US" dirty="0" smtClean="0"/>
              <a:t>Race condition: What will be the resulting value?</a:t>
            </a:r>
          </a:p>
          <a:p>
            <a:pPr lvl="1"/>
            <a:r>
              <a:rPr lang="en-US" dirty="0" smtClean="0"/>
              <a:t>Non-determinism of </a:t>
            </a:r>
            <a:r>
              <a:rPr lang="en-US" dirty="0" err="1" smtClean="0"/>
              <a:t>statechart</a:t>
            </a:r>
            <a:r>
              <a:rPr lang="en-US" dirty="0" smtClean="0"/>
              <a:t> may result in race condition for the system.</a:t>
            </a:r>
          </a:p>
          <a:p>
            <a:pPr lvl="1"/>
            <a:r>
              <a:rPr lang="en-US" dirty="0" smtClean="0"/>
              <a:t>Multiple transitions on multiple states may occur for the same event, and may attempt to modify the same value.</a:t>
            </a:r>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Shortcomings: non-determinism</a:t>
            </a:r>
            <a:endParaRPr lang="en-US" dirty="0"/>
          </a:p>
        </p:txBody>
      </p:sp>
      <p:sp>
        <p:nvSpPr>
          <p:cNvPr id="3" name="Content Placeholder 2"/>
          <p:cNvSpPr>
            <a:spLocks noGrp="1"/>
          </p:cNvSpPr>
          <p:nvPr>
            <p:ph idx="1"/>
          </p:nvPr>
        </p:nvSpPr>
        <p:spPr>
          <a:xfrm>
            <a:off x="228600" y="952500"/>
            <a:ext cx="8648700" cy="2514600"/>
          </a:xfrm>
        </p:spPr>
        <p:txBody>
          <a:bodyPr>
            <a:noAutofit/>
          </a:bodyPr>
          <a:lstStyle/>
          <a:p>
            <a:pPr marL="231775" indent="-231775"/>
            <a:r>
              <a:rPr lang="en-US" sz="2000" dirty="0" smtClean="0"/>
              <a:t>Priority should be given to transitions so as to eliminate the non-determinism.</a:t>
            </a:r>
          </a:p>
          <a:p>
            <a:pPr marL="231775" indent="-231775"/>
            <a:r>
              <a:rPr lang="en-US" sz="2000" dirty="0" smtClean="0"/>
              <a:t>On entry into the </a:t>
            </a:r>
            <a:r>
              <a:rPr lang="en-US" sz="2000" dirty="0" err="1" smtClean="0"/>
              <a:t>superstate</a:t>
            </a:r>
            <a:r>
              <a:rPr lang="en-US" sz="2000" dirty="0" smtClean="0"/>
              <a:t> S, both the sub-states are traversed concurrently.</a:t>
            </a:r>
          </a:p>
          <a:p>
            <a:pPr marL="231775" indent="-231775"/>
            <a:r>
              <a:rPr lang="en-US" sz="2000" dirty="0" smtClean="0"/>
              <a:t>When the system exits S, it is not sure what the values of X &amp; Y will be, it depends on which one of the events triggered first (i.e., if E in S1 is triggered first then the values of X and Y both will be 1, else X will be assigned to 1 and the value of Y depends what X was prior to being assigned 1).</a:t>
            </a:r>
          </a:p>
          <a:p>
            <a:pPr marL="231775" indent="-231775"/>
            <a:r>
              <a:rPr lang="en-US" sz="2000" dirty="0" smtClean="0"/>
              <a:t>This leads to non-determinism in the system.</a:t>
            </a:r>
            <a:endParaRPr lang="en-US" sz="2000"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28</a:t>
            </a:fld>
            <a:endParaRPr lang="en-US" dirty="0"/>
          </a:p>
        </p:txBody>
      </p:sp>
      <p:grpSp>
        <p:nvGrpSpPr>
          <p:cNvPr id="5" name="Group 20"/>
          <p:cNvGrpSpPr>
            <a:grpSpLocks/>
          </p:cNvGrpSpPr>
          <p:nvPr/>
        </p:nvGrpSpPr>
        <p:grpSpPr bwMode="auto">
          <a:xfrm>
            <a:off x="2362200" y="3581400"/>
            <a:ext cx="4648200" cy="3048000"/>
            <a:chOff x="1584" y="2016"/>
            <a:chExt cx="2544" cy="1641"/>
          </a:xfrm>
        </p:grpSpPr>
        <p:sp>
          <p:nvSpPr>
            <p:cNvPr id="6" name="Rectangle 5"/>
            <p:cNvSpPr>
              <a:spLocks noChangeArrowheads="1"/>
            </p:cNvSpPr>
            <p:nvPr/>
          </p:nvSpPr>
          <p:spPr bwMode="auto">
            <a:xfrm>
              <a:off x="1584" y="2256"/>
              <a:ext cx="2544" cy="1392"/>
            </a:xfrm>
            <a:prstGeom prst="rect">
              <a:avLst/>
            </a:prstGeom>
            <a:solidFill>
              <a:schemeClr val="accent1"/>
            </a:solidFill>
            <a:ln w="28575" algn="ctr">
              <a:solidFill>
                <a:schemeClr val="tx1"/>
              </a:solidFill>
              <a:miter lim="800000"/>
              <a:headEnd/>
              <a:tailEnd/>
            </a:ln>
            <a:effectLst/>
          </p:spPr>
          <p:txBody>
            <a:bodyPr wrap="none" anchor="ctr"/>
            <a:lstStyle/>
            <a:p>
              <a:endParaRPr lang="en-US"/>
            </a:p>
          </p:txBody>
        </p:sp>
        <p:sp>
          <p:nvSpPr>
            <p:cNvPr id="7" name="Rectangle 6"/>
            <p:cNvSpPr>
              <a:spLocks noChangeArrowheads="1"/>
            </p:cNvSpPr>
            <p:nvPr/>
          </p:nvSpPr>
          <p:spPr bwMode="auto">
            <a:xfrm>
              <a:off x="1728" y="2400"/>
              <a:ext cx="432" cy="288"/>
            </a:xfrm>
            <a:prstGeom prst="rect">
              <a:avLst/>
            </a:prstGeom>
            <a:solidFill>
              <a:schemeClr val="accent1"/>
            </a:solidFill>
            <a:ln w="28575" algn="ctr">
              <a:solidFill>
                <a:schemeClr val="tx1"/>
              </a:solidFill>
              <a:miter lim="800000"/>
              <a:headEnd/>
              <a:tailEnd/>
            </a:ln>
            <a:effectLst/>
          </p:spPr>
          <p:txBody>
            <a:bodyPr wrap="none" anchor="ctr"/>
            <a:lstStyle/>
            <a:p>
              <a:r>
                <a:rPr lang="en-US"/>
                <a:t>S11</a:t>
              </a:r>
            </a:p>
          </p:txBody>
        </p:sp>
        <p:sp>
          <p:nvSpPr>
            <p:cNvPr id="8" name="Rectangle 7"/>
            <p:cNvSpPr>
              <a:spLocks noChangeArrowheads="1"/>
            </p:cNvSpPr>
            <p:nvPr/>
          </p:nvSpPr>
          <p:spPr bwMode="auto">
            <a:xfrm>
              <a:off x="1728" y="3264"/>
              <a:ext cx="432" cy="288"/>
            </a:xfrm>
            <a:prstGeom prst="rect">
              <a:avLst/>
            </a:prstGeom>
            <a:solidFill>
              <a:schemeClr val="accent1"/>
            </a:solidFill>
            <a:ln w="28575" algn="ctr">
              <a:solidFill>
                <a:schemeClr val="tx1"/>
              </a:solidFill>
              <a:miter lim="800000"/>
              <a:headEnd/>
              <a:tailEnd/>
            </a:ln>
            <a:effectLst/>
          </p:spPr>
          <p:txBody>
            <a:bodyPr wrap="none" anchor="ctr"/>
            <a:lstStyle/>
            <a:p>
              <a:r>
                <a:rPr lang="en-US"/>
                <a:t>S12</a:t>
              </a:r>
            </a:p>
          </p:txBody>
        </p:sp>
        <p:sp>
          <p:nvSpPr>
            <p:cNvPr id="9" name="Rectangle 8"/>
            <p:cNvSpPr>
              <a:spLocks noChangeArrowheads="1"/>
            </p:cNvSpPr>
            <p:nvPr/>
          </p:nvSpPr>
          <p:spPr bwMode="auto">
            <a:xfrm>
              <a:off x="3072" y="3216"/>
              <a:ext cx="432" cy="288"/>
            </a:xfrm>
            <a:prstGeom prst="rect">
              <a:avLst/>
            </a:prstGeom>
            <a:solidFill>
              <a:schemeClr val="accent1"/>
            </a:solidFill>
            <a:ln w="28575" algn="ctr">
              <a:solidFill>
                <a:schemeClr val="tx1"/>
              </a:solidFill>
              <a:miter lim="800000"/>
              <a:headEnd/>
              <a:tailEnd/>
            </a:ln>
            <a:effectLst/>
          </p:spPr>
          <p:txBody>
            <a:bodyPr wrap="none" anchor="ctr"/>
            <a:lstStyle/>
            <a:p>
              <a:r>
                <a:rPr lang="en-US"/>
                <a:t>S22</a:t>
              </a:r>
            </a:p>
          </p:txBody>
        </p:sp>
        <p:sp>
          <p:nvSpPr>
            <p:cNvPr id="10" name="Rectangle 9"/>
            <p:cNvSpPr>
              <a:spLocks noChangeArrowheads="1"/>
            </p:cNvSpPr>
            <p:nvPr/>
          </p:nvSpPr>
          <p:spPr bwMode="auto">
            <a:xfrm>
              <a:off x="3072" y="2448"/>
              <a:ext cx="432" cy="288"/>
            </a:xfrm>
            <a:prstGeom prst="rect">
              <a:avLst/>
            </a:prstGeom>
            <a:solidFill>
              <a:schemeClr val="accent1"/>
            </a:solidFill>
            <a:ln w="28575" algn="ctr">
              <a:solidFill>
                <a:schemeClr val="tx1"/>
              </a:solidFill>
              <a:miter lim="800000"/>
              <a:headEnd/>
              <a:tailEnd/>
            </a:ln>
            <a:effectLst/>
          </p:spPr>
          <p:txBody>
            <a:bodyPr wrap="none" anchor="ctr"/>
            <a:lstStyle/>
            <a:p>
              <a:r>
                <a:rPr lang="en-US"/>
                <a:t>S21</a:t>
              </a:r>
            </a:p>
          </p:txBody>
        </p:sp>
        <p:sp>
          <p:nvSpPr>
            <p:cNvPr id="11" name="Rectangle 10"/>
            <p:cNvSpPr>
              <a:spLocks noChangeArrowheads="1"/>
            </p:cNvSpPr>
            <p:nvPr/>
          </p:nvSpPr>
          <p:spPr bwMode="auto">
            <a:xfrm>
              <a:off x="2016" y="2832"/>
              <a:ext cx="432" cy="288"/>
            </a:xfrm>
            <a:prstGeom prst="rect">
              <a:avLst/>
            </a:prstGeom>
            <a:solidFill>
              <a:schemeClr val="accent1"/>
            </a:solidFill>
            <a:ln w="28575" algn="ctr">
              <a:solidFill>
                <a:schemeClr val="accent1"/>
              </a:solidFill>
              <a:miter lim="800000"/>
              <a:headEnd/>
              <a:tailEnd/>
            </a:ln>
            <a:effectLst/>
          </p:spPr>
          <p:txBody>
            <a:bodyPr wrap="none" anchor="ctr"/>
            <a:lstStyle/>
            <a:p>
              <a:r>
                <a:rPr lang="en-US"/>
                <a:t>E/X=1</a:t>
              </a:r>
            </a:p>
          </p:txBody>
        </p:sp>
        <p:sp>
          <p:nvSpPr>
            <p:cNvPr id="12" name="Rectangle 11"/>
            <p:cNvSpPr>
              <a:spLocks noChangeArrowheads="1"/>
            </p:cNvSpPr>
            <p:nvPr/>
          </p:nvSpPr>
          <p:spPr bwMode="auto">
            <a:xfrm>
              <a:off x="3360" y="2832"/>
              <a:ext cx="432" cy="288"/>
            </a:xfrm>
            <a:prstGeom prst="rect">
              <a:avLst/>
            </a:prstGeom>
            <a:solidFill>
              <a:schemeClr val="accent1"/>
            </a:solidFill>
            <a:ln w="28575" algn="ctr">
              <a:solidFill>
                <a:schemeClr val="accent1"/>
              </a:solidFill>
              <a:miter lim="800000"/>
              <a:headEnd/>
              <a:tailEnd/>
            </a:ln>
            <a:effectLst/>
          </p:spPr>
          <p:txBody>
            <a:bodyPr wrap="none" anchor="ctr"/>
            <a:lstStyle/>
            <a:p>
              <a:r>
                <a:rPr lang="en-US"/>
                <a:t>E/Y=X</a:t>
              </a:r>
            </a:p>
          </p:txBody>
        </p:sp>
        <p:cxnSp>
          <p:nvCxnSpPr>
            <p:cNvPr id="13" name="AutoShape 12"/>
            <p:cNvCxnSpPr>
              <a:cxnSpLocks noChangeShapeType="1"/>
              <a:stCxn id="10" idx="2"/>
              <a:endCxn id="9" idx="0"/>
            </p:cNvCxnSpPr>
            <p:nvPr/>
          </p:nvCxnSpPr>
          <p:spPr bwMode="auto">
            <a:xfrm>
              <a:off x="3288" y="2745"/>
              <a:ext cx="0" cy="462"/>
            </a:xfrm>
            <a:prstGeom prst="straightConnector1">
              <a:avLst/>
            </a:prstGeom>
            <a:noFill/>
            <a:ln w="28575">
              <a:solidFill>
                <a:schemeClr val="tx1"/>
              </a:solidFill>
              <a:round/>
              <a:headEnd/>
              <a:tailEnd type="triangle" w="med" len="med"/>
            </a:ln>
            <a:effectLst/>
          </p:spPr>
        </p:cxnSp>
        <p:cxnSp>
          <p:nvCxnSpPr>
            <p:cNvPr id="14" name="AutoShape 13"/>
            <p:cNvCxnSpPr>
              <a:cxnSpLocks noChangeShapeType="1"/>
              <a:stCxn id="7" idx="2"/>
              <a:endCxn id="8" idx="0"/>
            </p:cNvCxnSpPr>
            <p:nvPr/>
          </p:nvCxnSpPr>
          <p:spPr bwMode="auto">
            <a:xfrm>
              <a:off x="1944" y="2697"/>
              <a:ext cx="0" cy="558"/>
            </a:xfrm>
            <a:prstGeom prst="straightConnector1">
              <a:avLst/>
            </a:prstGeom>
            <a:noFill/>
            <a:ln w="28575">
              <a:solidFill>
                <a:schemeClr val="tx1"/>
              </a:solidFill>
              <a:round/>
              <a:headEnd/>
              <a:tailEnd type="triangle" w="med" len="med"/>
            </a:ln>
            <a:effectLst/>
          </p:spPr>
        </p:cxnSp>
        <p:cxnSp>
          <p:nvCxnSpPr>
            <p:cNvPr id="15" name="AutoShape 14"/>
            <p:cNvCxnSpPr>
              <a:cxnSpLocks noChangeShapeType="1"/>
              <a:stCxn id="6" idx="0"/>
              <a:endCxn id="6" idx="2"/>
            </p:cNvCxnSpPr>
            <p:nvPr/>
          </p:nvCxnSpPr>
          <p:spPr bwMode="auto">
            <a:xfrm>
              <a:off x="2856" y="2247"/>
              <a:ext cx="0" cy="1410"/>
            </a:xfrm>
            <a:prstGeom prst="straightConnector1">
              <a:avLst/>
            </a:prstGeom>
            <a:noFill/>
            <a:ln w="28575">
              <a:solidFill>
                <a:schemeClr val="tx1"/>
              </a:solidFill>
              <a:prstDash val="lgDash"/>
              <a:round/>
              <a:headEnd/>
              <a:tailEnd/>
            </a:ln>
            <a:effectLst/>
          </p:spPr>
        </p:cxnSp>
        <p:sp>
          <p:nvSpPr>
            <p:cNvPr id="16" name="Line 15"/>
            <p:cNvSpPr>
              <a:spLocks noChangeShapeType="1"/>
            </p:cNvSpPr>
            <p:nvPr/>
          </p:nvSpPr>
          <p:spPr bwMode="auto">
            <a:xfrm flipH="1">
              <a:off x="2160" y="2400"/>
              <a:ext cx="144" cy="144"/>
            </a:xfrm>
            <a:prstGeom prst="line">
              <a:avLst/>
            </a:prstGeom>
            <a:noFill/>
            <a:ln w="28575">
              <a:solidFill>
                <a:schemeClr val="tx1"/>
              </a:solidFill>
              <a:round/>
              <a:headEnd/>
              <a:tailEnd type="triangle" w="med" len="med"/>
            </a:ln>
            <a:effectLst/>
          </p:spPr>
          <p:txBody>
            <a:bodyPr wrap="none" anchor="ctr"/>
            <a:lstStyle/>
            <a:p>
              <a:endParaRPr lang="en-US"/>
            </a:p>
          </p:txBody>
        </p:sp>
        <p:sp>
          <p:nvSpPr>
            <p:cNvPr id="17" name="Line 16"/>
            <p:cNvSpPr>
              <a:spLocks noChangeShapeType="1"/>
            </p:cNvSpPr>
            <p:nvPr/>
          </p:nvSpPr>
          <p:spPr bwMode="auto">
            <a:xfrm flipH="1">
              <a:off x="3504" y="2400"/>
              <a:ext cx="240" cy="192"/>
            </a:xfrm>
            <a:prstGeom prst="line">
              <a:avLst/>
            </a:prstGeom>
            <a:noFill/>
            <a:ln w="28575">
              <a:solidFill>
                <a:schemeClr val="tx1"/>
              </a:solidFill>
              <a:round/>
              <a:headEnd/>
              <a:tailEnd type="triangle" w="med" len="med"/>
            </a:ln>
            <a:effectLst/>
          </p:spPr>
          <p:txBody>
            <a:bodyPr wrap="none" anchor="ctr"/>
            <a:lstStyle/>
            <a:p>
              <a:endParaRPr lang="en-US"/>
            </a:p>
          </p:txBody>
        </p:sp>
        <p:sp>
          <p:nvSpPr>
            <p:cNvPr id="18" name="Rectangle 17"/>
            <p:cNvSpPr>
              <a:spLocks noChangeArrowheads="1"/>
            </p:cNvSpPr>
            <p:nvPr/>
          </p:nvSpPr>
          <p:spPr bwMode="auto">
            <a:xfrm>
              <a:off x="2544" y="2352"/>
              <a:ext cx="240" cy="288"/>
            </a:xfrm>
            <a:prstGeom prst="rect">
              <a:avLst/>
            </a:prstGeom>
            <a:solidFill>
              <a:schemeClr val="accent1"/>
            </a:solidFill>
            <a:ln w="28575" algn="ctr">
              <a:solidFill>
                <a:schemeClr val="accent1"/>
              </a:solidFill>
              <a:miter lim="800000"/>
              <a:headEnd/>
              <a:tailEnd/>
            </a:ln>
            <a:effectLst/>
          </p:spPr>
          <p:txBody>
            <a:bodyPr wrap="none" anchor="ctr"/>
            <a:lstStyle/>
            <a:p>
              <a:r>
                <a:rPr lang="en-US"/>
                <a:t>S1</a:t>
              </a:r>
            </a:p>
          </p:txBody>
        </p:sp>
        <p:sp>
          <p:nvSpPr>
            <p:cNvPr id="19" name="Rectangle 18"/>
            <p:cNvSpPr>
              <a:spLocks noChangeArrowheads="1"/>
            </p:cNvSpPr>
            <p:nvPr/>
          </p:nvSpPr>
          <p:spPr bwMode="auto">
            <a:xfrm>
              <a:off x="3792" y="2400"/>
              <a:ext cx="240" cy="288"/>
            </a:xfrm>
            <a:prstGeom prst="rect">
              <a:avLst/>
            </a:prstGeom>
            <a:solidFill>
              <a:schemeClr val="accent1"/>
            </a:solidFill>
            <a:ln w="28575" algn="ctr">
              <a:solidFill>
                <a:schemeClr val="accent1"/>
              </a:solidFill>
              <a:miter lim="800000"/>
              <a:headEnd/>
              <a:tailEnd/>
            </a:ln>
            <a:effectLst/>
          </p:spPr>
          <p:txBody>
            <a:bodyPr wrap="none" anchor="ctr"/>
            <a:lstStyle/>
            <a:p>
              <a:r>
                <a:rPr lang="en-US"/>
                <a:t>S2</a:t>
              </a:r>
            </a:p>
          </p:txBody>
        </p:sp>
        <p:sp>
          <p:nvSpPr>
            <p:cNvPr id="20" name="Rectangle 19"/>
            <p:cNvSpPr>
              <a:spLocks noChangeArrowheads="1"/>
            </p:cNvSpPr>
            <p:nvPr/>
          </p:nvSpPr>
          <p:spPr bwMode="auto">
            <a:xfrm>
              <a:off x="1584" y="2016"/>
              <a:ext cx="384" cy="240"/>
            </a:xfrm>
            <a:prstGeom prst="rect">
              <a:avLst/>
            </a:prstGeom>
            <a:solidFill>
              <a:srgbClr val="FFFFFF"/>
            </a:solidFill>
            <a:ln w="28575" algn="ctr">
              <a:solidFill>
                <a:schemeClr val="tx1"/>
              </a:solidFill>
              <a:miter lim="800000"/>
              <a:headEnd/>
              <a:tailEnd/>
            </a:ln>
            <a:effectLst/>
          </p:spPr>
          <p:txBody>
            <a:bodyPr wrap="none" anchor="ctr"/>
            <a:lstStyle/>
            <a:p>
              <a:r>
                <a:rPr lang="en-US"/>
                <a:t>S</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Shortcomings: race condition</a:t>
            </a:r>
            <a:endParaRPr lang="en-US" dirty="0"/>
          </a:p>
        </p:txBody>
      </p:sp>
      <p:sp>
        <p:nvSpPr>
          <p:cNvPr id="3" name="Content Placeholder 2"/>
          <p:cNvSpPr>
            <a:spLocks noGrp="1"/>
          </p:cNvSpPr>
          <p:nvPr>
            <p:ph idx="1"/>
          </p:nvPr>
        </p:nvSpPr>
        <p:spPr>
          <a:xfrm>
            <a:off x="228600" y="1295401"/>
            <a:ext cx="8686800" cy="1866900"/>
          </a:xfrm>
        </p:spPr>
        <p:txBody>
          <a:bodyPr>
            <a:normAutofit fontScale="85000" lnSpcReduction="20000"/>
          </a:bodyPr>
          <a:lstStyle/>
          <a:p>
            <a:r>
              <a:rPr lang="en-US" dirty="0" smtClean="0"/>
              <a:t>Race Situation: What is the value of X after state “S” is exited?</a:t>
            </a:r>
          </a:p>
          <a:p>
            <a:r>
              <a:rPr lang="en-US" dirty="0" smtClean="0"/>
              <a:t>There is race condition in the system. The value of X depends on which of the events i.e. E in S1 or E in S2 triggered last.</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29</a:t>
            </a:fld>
            <a:endParaRPr lang="en-US" dirty="0"/>
          </a:p>
        </p:txBody>
      </p:sp>
      <p:grpSp>
        <p:nvGrpSpPr>
          <p:cNvPr id="5" name="Group 21"/>
          <p:cNvGrpSpPr>
            <a:grpSpLocks/>
          </p:cNvGrpSpPr>
          <p:nvPr/>
        </p:nvGrpSpPr>
        <p:grpSpPr bwMode="auto">
          <a:xfrm>
            <a:off x="2133600" y="3314700"/>
            <a:ext cx="4724400" cy="3314700"/>
            <a:chOff x="1584" y="2208"/>
            <a:chExt cx="2544" cy="1641"/>
          </a:xfrm>
        </p:grpSpPr>
        <p:sp>
          <p:nvSpPr>
            <p:cNvPr id="6" name="Rectangle 4"/>
            <p:cNvSpPr>
              <a:spLocks noChangeArrowheads="1"/>
            </p:cNvSpPr>
            <p:nvPr/>
          </p:nvSpPr>
          <p:spPr bwMode="auto">
            <a:xfrm>
              <a:off x="1584" y="2448"/>
              <a:ext cx="2544" cy="1392"/>
            </a:xfrm>
            <a:prstGeom prst="rect">
              <a:avLst/>
            </a:prstGeom>
            <a:solidFill>
              <a:schemeClr val="accent1"/>
            </a:solidFill>
            <a:ln w="28575" algn="ctr">
              <a:solidFill>
                <a:schemeClr val="tx1"/>
              </a:solidFill>
              <a:miter lim="800000"/>
              <a:headEnd/>
              <a:tailEnd/>
            </a:ln>
            <a:effectLst/>
          </p:spPr>
          <p:txBody>
            <a:bodyPr wrap="none" anchor="ctr"/>
            <a:lstStyle/>
            <a:p>
              <a:endParaRPr lang="en-US"/>
            </a:p>
          </p:txBody>
        </p:sp>
        <p:sp>
          <p:nvSpPr>
            <p:cNvPr id="7" name="Rectangle 5"/>
            <p:cNvSpPr>
              <a:spLocks noChangeArrowheads="1"/>
            </p:cNvSpPr>
            <p:nvPr/>
          </p:nvSpPr>
          <p:spPr bwMode="auto">
            <a:xfrm>
              <a:off x="1728" y="2592"/>
              <a:ext cx="432" cy="288"/>
            </a:xfrm>
            <a:prstGeom prst="rect">
              <a:avLst/>
            </a:prstGeom>
            <a:solidFill>
              <a:schemeClr val="accent1"/>
            </a:solidFill>
            <a:ln w="28575" algn="ctr">
              <a:solidFill>
                <a:schemeClr val="tx1"/>
              </a:solidFill>
              <a:miter lim="800000"/>
              <a:headEnd/>
              <a:tailEnd/>
            </a:ln>
            <a:effectLst/>
          </p:spPr>
          <p:txBody>
            <a:bodyPr wrap="none" anchor="ctr"/>
            <a:lstStyle/>
            <a:p>
              <a:r>
                <a:rPr lang="en-US"/>
                <a:t>S11</a:t>
              </a:r>
            </a:p>
          </p:txBody>
        </p:sp>
        <p:sp>
          <p:nvSpPr>
            <p:cNvPr id="8" name="Rectangle 6"/>
            <p:cNvSpPr>
              <a:spLocks noChangeArrowheads="1"/>
            </p:cNvSpPr>
            <p:nvPr/>
          </p:nvSpPr>
          <p:spPr bwMode="auto">
            <a:xfrm>
              <a:off x="1728" y="3456"/>
              <a:ext cx="432" cy="288"/>
            </a:xfrm>
            <a:prstGeom prst="rect">
              <a:avLst/>
            </a:prstGeom>
            <a:solidFill>
              <a:schemeClr val="accent1"/>
            </a:solidFill>
            <a:ln w="28575" algn="ctr">
              <a:solidFill>
                <a:schemeClr val="tx1"/>
              </a:solidFill>
              <a:miter lim="800000"/>
              <a:headEnd/>
              <a:tailEnd/>
            </a:ln>
            <a:effectLst/>
          </p:spPr>
          <p:txBody>
            <a:bodyPr wrap="none" anchor="ctr"/>
            <a:lstStyle/>
            <a:p>
              <a:r>
                <a:rPr lang="en-US"/>
                <a:t>S12</a:t>
              </a:r>
            </a:p>
          </p:txBody>
        </p:sp>
        <p:sp>
          <p:nvSpPr>
            <p:cNvPr id="9" name="Rectangle 7"/>
            <p:cNvSpPr>
              <a:spLocks noChangeArrowheads="1"/>
            </p:cNvSpPr>
            <p:nvPr/>
          </p:nvSpPr>
          <p:spPr bwMode="auto">
            <a:xfrm>
              <a:off x="3072" y="3408"/>
              <a:ext cx="432" cy="288"/>
            </a:xfrm>
            <a:prstGeom prst="rect">
              <a:avLst/>
            </a:prstGeom>
            <a:solidFill>
              <a:schemeClr val="accent1"/>
            </a:solidFill>
            <a:ln w="28575" algn="ctr">
              <a:solidFill>
                <a:schemeClr val="tx1"/>
              </a:solidFill>
              <a:miter lim="800000"/>
              <a:headEnd/>
              <a:tailEnd/>
            </a:ln>
            <a:effectLst/>
          </p:spPr>
          <p:txBody>
            <a:bodyPr wrap="none" anchor="ctr"/>
            <a:lstStyle/>
            <a:p>
              <a:r>
                <a:rPr lang="en-US"/>
                <a:t>S22</a:t>
              </a:r>
            </a:p>
          </p:txBody>
        </p:sp>
        <p:sp>
          <p:nvSpPr>
            <p:cNvPr id="10" name="Rectangle 8"/>
            <p:cNvSpPr>
              <a:spLocks noChangeArrowheads="1"/>
            </p:cNvSpPr>
            <p:nvPr/>
          </p:nvSpPr>
          <p:spPr bwMode="auto">
            <a:xfrm>
              <a:off x="3072" y="2640"/>
              <a:ext cx="432" cy="288"/>
            </a:xfrm>
            <a:prstGeom prst="rect">
              <a:avLst/>
            </a:prstGeom>
            <a:solidFill>
              <a:schemeClr val="accent1"/>
            </a:solidFill>
            <a:ln w="28575" algn="ctr">
              <a:solidFill>
                <a:schemeClr val="tx1"/>
              </a:solidFill>
              <a:miter lim="800000"/>
              <a:headEnd/>
              <a:tailEnd/>
            </a:ln>
            <a:effectLst/>
          </p:spPr>
          <p:txBody>
            <a:bodyPr wrap="none" anchor="ctr"/>
            <a:lstStyle/>
            <a:p>
              <a:r>
                <a:rPr lang="en-US"/>
                <a:t>S21</a:t>
              </a:r>
            </a:p>
          </p:txBody>
        </p:sp>
        <p:sp>
          <p:nvSpPr>
            <p:cNvPr id="11" name="Rectangle 9"/>
            <p:cNvSpPr>
              <a:spLocks noChangeArrowheads="1"/>
            </p:cNvSpPr>
            <p:nvPr/>
          </p:nvSpPr>
          <p:spPr bwMode="auto">
            <a:xfrm>
              <a:off x="2016" y="3024"/>
              <a:ext cx="432" cy="288"/>
            </a:xfrm>
            <a:prstGeom prst="rect">
              <a:avLst/>
            </a:prstGeom>
            <a:solidFill>
              <a:schemeClr val="accent1"/>
            </a:solidFill>
            <a:ln w="28575" algn="ctr">
              <a:solidFill>
                <a:schemeClr val="accent1"/>
              </a:solidFill>
              <a:miter lim="800000"/>
              <a:headEnd/>
              <a:tailEnd/>
            </a:ln>
            <a:effectLst/>
          </p:spPr>
          <p:txBody>
            <a:bodyPr wrap="none" anchor="ctr"/>
            <a:lstStyle/>
            <a:p>
              <a:r>
                <a:rPr lang="en-US"/>
                <a:t>E/X=1</a:t>
              </a:r>
            </a:p>
          </p:txBody>
        </p:sp>
        <p:sp>
          <p:nvSpPr>
            <p:cNvPr id="12" name="Rectangle 10"/>
            <p:cNvSpPr>
              <a:spLocks noChangeArrowheads="1"/>
            </p:cNvSpPr>
            <p:nvPr/>
          </p:nvSpPr>
          <p:spPr bwMode="auto">
            <a:xfrm>
              <a:off x="3360" y="3024"/>
              <a:ext cx="432" cy="288"/>
            </a:xfrm>
            <a:prstGeom prst="rect">
              <a:avLst/>
            </a:prstGeom>
            <a:solidFill>
              <a:schemeClr val="accent1"/>
            </a:solidFill>
            <a:ln w="28575" algn="ctr">
              <a:solidFill>
                <a:schemeClr val="accent1"/>
              </a:solidFill>
              <a:miter lim="800000"/>
              <a:headEnd/>
              <a:tailEnd/>
            </a:ln>
            <a:effectLst/>
          </p:spPr>
          <p:txBody>
            <a:bodyPr wrap="none" anchor="ctr"/>
            <a:lstStyle/>
            <a:p>
              <a:r>
                <a:rPr lang="en-US"/>
                <a:t>E/X=2</a:t>
              </a:r>
            </a:p>
          </p:txBody>
        </p:sp>
        <p:cxnSp>
          <p:nvCxnSpPr>
            <p:cNvPr id="13" name="AutoShape 11"/>
            <p:cNvCxnSpPr>
              <a:cxnSpLocks noChangeShapeType="1"/>
              <a:stCxn id="10" idx="2"/>
              <a:endCxn id="9" idx="0"/>
            </p:cNvCxnSpPr>
            <p:nvPr/>
          </p:nvCxnSpPr>
          <p:spPr bwMode="auto">
            <a:xfrm>
              <a:off x="3288" y="2937"/>
              <a:ext cx="0" cy="462"/>
            </a:xfrm>
            <a:prstGeom prst="straightConnector1">
              <a:avLst/>
            </a:prstGeom>
            <a:noFill/>
            <a:ln w="28575">
              <a:solidFill>
                <a:schemeClr val="tx1"/>
              </a:solidFill>
              <a:round/>
              <a:headEnd/>
              <a:tailEnd type="triangle" w="med" len="med"/>
            </a:ln>
            <a:effectLst/>
          </p:spPr>
        </p:cxnSp>
        <p:cxnSp>
          <p:nvCxnSpPr>
            <p:cNvPr id="14" name="AutoShape 12"/>
            <p:cNvCxnSpPr>
              <a:cxnSpLocks noChangeShapeType="1"/>
              <a:stCxn id="7" idx="2"/>
              <a:endCxn id="8" idx="0"/>
            </p:cNvCxnSpPr>
            <p:nvPr/>
          </p:nvCxnSpPr>
          <p:spPr bwMode="auto">
            <a:xfrm>
              <a:off x="1944" y="2889"/>
              <a:ext cx="0" cy="558"/>
            </a:xfrm>
            <a:prstGeom prst="straightConnector1">
              <a:avLst/>
            </a:prstGeom>
            <a:noFill/>
            <a:ln w="28575">
              <a:solidFill>
                <a:schemeClr val="tx1"/>
              </a:solidFill>
              <a:round/>
              <a:headEnd/>
              <a:tailEnd type="triangle" w="med" len="med"/>
            </a:ln>
            <a:effectLst/>
          </p:spPr>
        </p:cxnSp>
        <p:cxnSp>
          <p:nvCxnSpPr>
            <p:cNvPr id="15" name="AutoShape 13"/>
            <p:cNvCxnSpPr>
              <a:cxnSpLocks noChangeShapeType="1"/>
              <a:stCxn id="6" idx="0"/>
              <a:endCxn id="6" idx="2"/>
            </p:cNvCxnSpPr>
            <p:nvPr/>
          </p:nvCxnSpPr>
          <p:spPr bwMode="auto">
            <a:xfrm>
              <a:off x="2856" y="2439"/>
              <a:ext cx="0" cy="1410"/>
            </a:xfrm>
            <a:prstGeom prst="straightConnector1">
              <a:avLst/>
            </a:prstGeom>
            <a:noFill/>
            <a:ln w="28575">
              <a:solidFill>
                <a:schemeClr val="tx1"/>
              </a:solidFill>
              <a:prstDash val="lgDash"/>
              <a:round/>
              <a:headEnd/>
              <a:tailEnd/>
            </a:ln>
            <a:effectLst/>
          </p:spPr>
        </p:cxnSp>
        <p:sp>
          <p:nvSpPr>
            <p:cNvPr id="16" name="Line 14"/>
            <p:cNvSpPr>
              <a:spLocks noChangeShapeType="1"/>
            </p:cNvSpPr>
            <p:nvPr/>
          </p:nvSpPr>
          <p:spPr bwMode="auto">
            <a:xfrm flipH="1">
              <a:off x="2160" y="2592"/>
              <a:ext cx="144" cy="144"/>
            </a:xfrm>
            <a:prstGeom prst="line">
              <a:avLst/>
            </a:prstGeom>
            <a:noFill/>
            <a:ln w="28575">
              <a:solidFill>
                <a:schemeClr val="tx1"/>
              </a:solidFill>
              <a:round/>
              <a:headEnd/>
              <a:tailEnd type="triangle" w="med" len="med"/>
            </a:ln>
            <a:effectLst/>
          </p:spPr>
          <p:txBody>
            <a:bodyPr wrap="none" anchor="ctr"/>
            <a:lstStyle/>
            <a:p>
              <a:endParaRPr lang="en-US"/>
            </a:p>
          </p:txBody>
        </p:sp>
        <p:sp>
          <p:nvSpPr>
            <p:cNvPr id="17" name="Line 15"/>
            <p:cNvSpPr>
              <a:spLocks noChangeShapeType="1"/>
            </p:cNvSpPr>
            <p:nvPr/>
          </p:nvSpPr>
          <p:spPr bwMode="auto">
            <a:xfrm flipH="1">
              <a:off x="3504" y="2592"/>
              <a:ext cx="240" cy="192"/>
            </a:xfrm>
            <a:prstGeom prst="line">
              <a:avLst/>
            </a:prstGeom>
            <a:noFill/>
            <a:ln w="28575">
              <a:solidFill>
                <a:schemeClr val="tx1"/>
              </a:solidFill>
              <a:round/>
              <a:headEnd/>
              <a:tailEnd type="triangle" w="med" len="med"/>
            </a:ln>
            <a:effectLst/>
          </p:spPr>
          <p:txBody>
            <a:bodyPr wrap="none" anchor="ctr"/>
            <a:lstStyle/>
            <a:p>
              <a:endParaRPr lang="en-US"/>
            </a:p>
          </p:txBody>
        </p:sp>
        <p:sp>
          <p:nvSpPr>
            <p:cNvPr id="18" name="Rectangle 16"/>
            <p:cNvSpPr>
              <a:spLocks noChangeArrowheads="1"/>
            </p:cNvSpPr>
            <p:nvPr/>
          </p:nvSpPr>
          <p:spPr bwMode="auto">
            <a:xfrm>
              <a:off x="2544" y="2544"/>
              <a:ext cx="240" cy="288"/>
            </a:xfrm>
            <a:prstGeom prst="rect">
              <a:avLst/>
            </a:prstGeom>
            <a:solidFill>
              <a:schemeClr val="accent1"/>
            </a:solidFill>
            <a:ln w="28575" algn="ctr">
              <a:solidFill>
                <a:schemeClr val="accent1"/>
              </a:solidFill>
              <a:miter lim="800000"/>
              <a:headEnd/>
              <a:tailEnd/>
            </a:ln>
            <a:effectLst/>
          </p:spPr>
          <p:txBody>
            <a:bodyPr wrap="none" anchor="ctr"/>
            <a:lstStyle/>
            <a:p>
              <a:r>
                <a:rPr lang="en-US"/>
                <a:t>S1</a:t>
              </a:r>
            </a:p>
          </p:txBody>
        </p:sp>
        <p:sp>
          <p:nvSpPr>
            <p:cNvPr id="19" name="Rectangle 17"/>
            <p:cNvSpPr>
              <a:spLocks noChangeArrowheads="1"/>
            </p:cNvSpPr>
            <p:nvPr/>
          </p:nvSpPr>
          <p:spPr bwMode="auto">
            <a:xfrm>
              <a:off x="3792" y="2592"/>
              <a:ext cx="240" cy="288"/>
            </a:xfrm>
            <a:prstGeom prst="rect">
              <a:avLst/>
            </a:prstGeom>
            <a:solidFill>
              <a:schemeClr val="accent1"/>
            </a:solidFill>
            <a:ln w="28575" algn="ctr">
              <a:solidFill>
                <a:schemeClr val="accent1"/>
              </a:solidFill>
              <a:miter lim="800000"/>
              <a:headEnd/>
              <a:tailEnd/>
            </a:ln>
            <a:effectLst/>
          </p:spPr>
          <p:txBody>
            <a:bodyPr wrap="none" anchor="ctr"/>
            <a:lstStyle/>
            <a:p>
              <a:r>
                <a:rPr lang="en-US"/>
                <a:t>S2</a:t>
              </a:r>
            </a:p>
          </p:txBody>
        </p:sp>
        <p:sp>
          <p:nvSpPr>
            <p:cNvPr id="20" name="Rectangle 20"/>
            <p:cNvSpPr>
              <a:spLocks noChangeArrowheads="1"/>
            </p:cNvSpPr>
            <p:nvPr/>
          </p:nvSpPr>
          <p:spPr bwMode="auto">
            <a:xfrm>
              <a:off x="2208" y="2208"/>
              <a:ext cx="384" cy="240"/>
            </a:xfrm>
            <a:prstGeom prst="rect">
              <a:avLst/>
            </a:prstGeom>
            <a:solidFill>
              <a:srgbClr val="FFFFFF"/>
            </a:solidFill>
            <a:ln w="28575" algn="ctr">
              <a:solidFill>
                <a:schemeClr val="tx1"/>
              </a:solidFill>
              <a:miter lim="800000"/>
              <a:headEnd/>
              <a:tailEnd/>
            </a:ln>
            <a:effectLst/>
          </p:spPr>
          <p:txBody>
            <a:bodyPr wrap="none" anchor="ctr"/>
            <a:lstStyle/>
            <a:p>
              <a:r>
                <a:rPr lang="en-US"/>
                <a:t>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lvl="0">
              <a:defRPr/>
            </a:pPr>
            <a:r>
              <a:rPr lang="en-US" b="1" dirty="0" smtClean="0">
                <a:solidFill>
                  <a:srgbClr val="3333FF"/>
                </a:solidFill>
              </a:rPr>
              <a:t>Specification language requirements</a:t>
            </a:r>
            <a:endParaRPr lang="en-US" b="1" dirty="0">
              <a:solidFill>
                <a:srgbClr val="3333FF"/>
              </a:solidFill>
            </a:endParaRPr>
          </a:p>
        </p:txBody>
      </p:sp>
      <p:sp>
        <p:nvSpPr>
          <p:cNvPr id="3" name="Content Placeholder 2"/>
          <p:cNvSpPr>
            <a:spLocks noGrp="1"/>
          </p:cNvSpPr>
          <p:nvPr>
            <p:ph idx="1"/>
          </p:nvPr>
        </p:nvSpPr>
        <p:spPr>
          <a:xfrm>
            <a:off x="228600" y="762000"/>
            <a:ext cx="8724900" cy="5867400"/>
          </a:xfrm>
        </p:spPr>
        <p:txBody>
          <a:bodyPr>
            <a:normAutofit fontScale="70000" lnSpcReduction="20000"/>
          </a:bodyPr>
          <a:lstStyle/>
          <a:p>
            <a:r>
              <a:rPr lang="en-US" dirty="0" smtClean="0"/>
              <a:t>Hierarchy</a:t>
            </a:r>
          </a:p>
          <a:p>
            <a:pPr lvl="1"/>
            <a:r>
              <a:rPr lang="en-US" dirty="0" smtClean="0"/>
              <a:t>behavioral and structural</a:t>
            </a:r>
          </a:p>
          <a:p>
            <a:r>
              <a:rPr lang="en-US" dirty="0" smtClean="0"/>
              <a:t>Compositional behavior</a:t>
            </a:r>
          </a:p>
          <a:p>
            <a:pPr lvl="1"/>
            <a:r>
              <a:rPr lang="en-US" dirty="0" smtClean="0"/>
              <a:t>Must be “easy” to derive behavior from behavior of subsystems</a:t>
            </a:r>
          </a:p>
          <a:p>
            <a:r>
              <a:rPr lang="en-US" dirty="0" smtClean="0"/>
              <a:t>Timing behavior</a:t>
            </a:r>
          </a:p>
          <a:p>
            <a:r>
              <a:rPr lang="en-US" dirty="0" smtClean="0"/>
              <a:t>State-oriented behavior</a:t>
            </a:r>
          </a:p>
          <a:p>
            <a:pPr lvl="1"/>
            <a:r>
              <a:rPr lang="en-US" dirty="0" smtClean="0"/>
              <a:t>classical automata models are insufficient</a:t>
            </a:r>
          </a:p>
          <a:p>
            <a:pPr lvl="1"/>
            <a:r>
              <a:rPr lang="en-US" dirty="0" smtClean="0"/>
              <a:t>Required for reactive systems</a:t>
            </a:r>
          </a:p>
          <a:p>
            <a:r>
              <a:rPr lang="en-US" dirty="0" smtClean="0"/>
              <a:t>Event-handling</a:t>
            </a:r>
          </a:p>
          <a:p>
            <a:pPr lvl="1"/>
            <a:r>
              <a:rPr lang="en-US" dirty="0" smtClean="0"/>
              <a:t>External (caused by the environment) or internal events (caused by the system)</a:t>
            </a:r>
          </a:p>
          <a:p>
            <a:r>
              <a:rPr lang="en-US" dirty="0" smtClean="0"/>
              <a:t>No obstacles to the generation of efficient implementations</a:t>
            </a:r>
          </a:p>
          <a:p>
            <a:r>
              <a:rPr lang="en-US" dirty="0" smtClean="0"/>
              <a:t>Support for the design of dependable systems</a:t>
            </a:r>
          </a:p>
          <a:p>
            <a:pPr lvl="1"/>
            <a:r>
              <a:rPr lang="en-US" dirty="0" smtClean="0"/>
              <a:t>Unambiguous semantics and capable of describing security and safety requirements</a:t>
            </a:r>
          </a:p>
          <a:p>
            <a:r>
              <a:rPr lang="en-US" dirty="0" smtClean="0"/>
              <a:t>Exception-oriented behavior</a:t>
            </a:r>
          </a:p>
          <a:p>
            <a:pPr lvl="1"/>
            <a:r>
              <a:rPr lang="en-US" dirty="0" smtClean="0"/>
              <a:t>Not acceptable to describe exceptions for every state</a:t>
            </a:r>
          </a:p>
        </p:txBody>
      </p:sp>
      <p:sp>
        <p:nvSpPr>
          <p:cNvPr id="4" name="Slide Number Placeholder 3"/>
          <p:cNvSpPr>
            <a:spLocks noGrp="1"/>
          </p:cNvSpPr>
          <p:nvPr>
            <p:ph type="sldNum" sz="quarter" idx="12"/>
          </p:nvPr>
        </p:nvSpPr>
        <p:spPr/>
        <p:txBody>
          <a:bodyPr/>
          <a:lstStyle/>
          <a:p>
            <a:fld id="{A13A2B9E-B16C-4C43-A38A-022099A1C25F}"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Shortcomings of </a:t>
            </a:r>
            <a:r>
              <a:rPr lang="en-US" dirty="0" err="1" smtClean="0"/>
              <a:t>Harel</a:t>
            </a:r>
            <a:r>
              <a:rPr lang="en-US" dirty="0" smtClean="0"/>
              <a:t> </a:t>
            </a:r>
            <a:r>
              <a:rPr lang="en-US" dirty="0" err="1" smtClean="0"/>
              <a:t>Statecharts</a:t>
            </a:r>
            <a:endParaRPr lang="en-US" dirty="0"/>
          </a:p>
        </p:txBody>
      </p:sp>
      <p:sp>
        <p:nvSpPr>
          <p:cNvPr id="3" name="Content Placeholder 2"/>
          <p:cNvSpPr>
            <a:spLocks noGrp="1"/>
          </p:cNvSpPr>
          <p:nvPr>
            <p:ph idx="1"/>
          </p:nvPr>
        </p:nvSpPr>
        <p:spPr>
          <a:xfrm>
            <a:off x="228600" y="990600"/>
            <a:ext cx="8686800" cy="5135563"/>
          </a:xfrm>
        </p:spPr>
        <p:txBody>
          <a:bodyPr>
            <a:normAutofit fontScale="92500"/>
          </a:bodyPr>
          <a:lstStyle/>
          <a:p>
            <a:r>
              <a:rPr lang="en-US" dirty="0" smtClean="0"/>
              <a:t>Infinite loops:</a:t>
            </a:r>
          </a:p>
          <a:p>
            <a:pPr lvl="1"/>
            <a:r>
              <a:rPr lang="en-US" dirty="0" smtClean="0"/>
              <a:t>Doesn’t define the property of consistency check in its model.</a:t>
            </a:r>
          </a:p>
          <a:p>
            <a:pPr lvl="1"/>
            <a:r>
              <a:rPr lang="en-US" dirty="0" smtClean="0"/>
              <a:t>The flaw in the design may lead to infinite loop while the system is being designed. </a:t>
            </a:r>
          </a:p>
          <a:p>
            <a:r>
              <a:rPr lang="en-US" dirty="0" smtClean="0"/>
              <a:t>Inconsistency in free transitions:</a:t>
            </a:r>
          </a:p>
          <a:p>
            <a:pPr lvl="1"/>
            <a:r>
              <a:rPr lang="en-US" dirty="0" smtClean="0"/>
              <a:t>Inconsistency when an exit transition leaving a composite boundary happens to be an unlabelled transition.</a:t>
            </a:r>
          </a:p>
          <a:p>
            <a:r>
              <a:rPr lang="en-US" dirty="0" err="1" smtClean="0"/>
              <a:t>Statecharts</a:t>
            </a:r>
            <a:r>
              <a:rPr lang="en-US" dirty="0" smtClean="0"/>
              <a:t> do not support any dynamic semantics to cover their precise behavioral aspects.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266700" y="1409700"/>
            <a:ext cx="8610600" cy="4953000"/>
          </a:xfrm>
        </p:spPr>
        <p:txBody>
          <a:bodyPr>
            <a:normAutofit/>
          </a:bodyPr>
          <a:lstStyle/>
          <a:p>
            <a:r>
              <a:rPr lang="en-US" dirty="0" err="1" smtClean="0"/>
              <a:t>StateCharts</a:t>
            </a:r>
            <a:r>
              <a:rPr lang="en-US" dirty="0" smtClean="0"/>
              <a:t>’ main application domain is that of local, control-dominated systems.</a:t>
            </a:r>
          </a:p>
          <a:p>
            <a:r>
              <a:rPr lang="en-US" dirty="0" smtClean="0"/>
              <a:t>Key advantage is the property of nesting hierarchies.</a:t>
            </a:r>
          </a:p>
          <a:p>
            <a:r>
              <a:rPr lang="en-US" dirty="0" smtClean="0"/>
              <a:t>Examples of tools based on </a:t>
            </a:r>
            <a:r>
              <a:rPr lang="en-US" dirty="0" err="1" smtClean="0"/>
              <a:t>StateCharts</a:t>
            </a:r>
            <a:r>
              <a:rPr lang="en-US" dirty="0" smtClean="0"/>
              <a:t>: </a:t>
            </a:r>
            <a:r>
              <a:rPr lang="en-US" dirty="0" err="1" smtClean="0"/>
              <a:t>StateMate</a:t>
            </a:r>
            <a:r>
              <a:rPr lang="en-US" dirty="0" smtClean="0"/>
              <a:t>, </a:t>
            </a:r>
            <a:r>
              <a:rPr lang="en-US" dirty="0" err="1" smtClean="0"/>
              <a:t>StateFlow</a:t>
            </a:r>
            <a:r>
              <a:rPr lang="en-US" dirty="0" smtClean="0"/>
              <a:t>, </a:t>
            </a:r>
            <a:r>
              <a:rPr lang="en-US" dirty="0" err="1" smtClean="0"/>
              <a:t>BetterState</a:t>
            </a:r>
            <a:r>
              <a:rPr lang="en-US" dirty="0" smtClean="0"/>
              <a:t>. Many can translate </a:t>
            </a:r>
            <a:r>
              <a:rPr lang="en-US" dirty="0" err="1" smtClean="0"/>
              <a:t>StateCharts</a:t>
            </a:r>
            <a:r>
              <a:rPr lang="en-US" dirty="0" smtClean="0"/>
              <a:t> into equivalent C or VHDL, from which hardware can be synthesized. </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info</a:t>
            </a:r>
            <a:endParaRPr lang="en-US" dirty="0"/>
          </a:p>
        </p:txBody>
      </p:sp>
      <p:sp>
        <p:nvSpPr>
          <p:cNvPr id="3" name="Content Placeholder 2"/>
          <p:cNvSpPr>
            <a:spLocks noGrp="1"/>
          </p:cNvSpPr>
          <p:nvPr>
            <p:ph idx="1"/>
          </p:nvPr>
        </p:nvSpPr>
        <p:spPr>
          <a:xfrm>
            <a:off x="342900" y="1600200"/>
            <a:ext cx="8343900" cy="4525963"/>
          </a:xfrm>
        </p:spPr>
        <p:txBody>
          <a:bodyPr/>
          <a:lstStyle/>
          <a:p>
            <a:r>
              <a:rPr lang="en-US" sz="2400" dirty="0" smtClean="0">
                <a:hlinkClick r:id="rId2"/>
              </a:rPr>
              <a:t>http</a:t>
            </a:r>
            <a:r>
              <a:rPr lang="en-US" sz="2400" dirty="0" smtClean="0">
                <a:hlinkClick r:id="rId2"/>
              </a:rPr>
              <a:t>://</a:t>
            </a:r>
            <a:r>
              <a:rPr lang="en-US" sz="2400" dirty="0" smtClean="0">
                <a:hlinkClick r:id="rId2"/>
              </a:rPr>
              <a:t>ls12-www.cs.tu-dortmund.de/daes/media/documents/staff/marwedel/es-book/slides10/es-marw-2.02-fsm.ppt</a:t>
            </a:r>
            <a:endParaRPr lang="en-US" sz="2400" dirty="0" smtClean="0"/>
          </a:p>
          <a:p>
            <a:r>
              <a:rPr lang="en-US" sz="2400" dirty="0" smtClean="0">
                <a:hlinkClick r:id="rId3"/>
              </a:rPr>
              <a:t>http://</a:t>
            </a:r>
            <a:r>
              <a:rPr lang="en-US" sz="2400" dirty="0" smtClean="0">
                <a:hlinkClick r:id="rId3"/>
              </a:rPr>
              <a:t>chess.eecs.berkeley.edu/design/2010/mocFSM-CFSM.pdf</a:t>
            </a:r>
            <a:endParaRPr lang="en-US" dirty="0"/>
          </a:p>
          <a:p>
            <a:endParaRPr lang="en-US" sz="2400" dirty="0" smtClean="0"/>
          </a:p>
        </p:txBody>
      </p:sp>
      <p:sp>
        <p:nvSpPr>
          <p:cNvPr id="4" name="Slide Number Placeholder 3"/>
          <p:cNvSpPr>
            <a:spLocks noGrp="1"/>
          </p:cNvSpPr>
          <p:nvPr>
            <p:ph type="sldNum" sz="quarter" idx="12"/>
          </p:nvPr>
        </p:nvSpPr>
        <p:spPr/>
        <p:txBody>
          <a:bodyPr/>
          <a:lstStyle/>
          <a:p>
            <a:fld id="{A13A2B9E-B16C-4C43-A38A-022099A1C25F}"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p:txBody>
          <a:bodyPr>
            <a:normAutofit fontScale="92500" lnSpcReduction="20000"/>
          </a:bodyPr>
          <a:lstStyle/>
          <a:p>
            <a:r>
              <a:rPr lang="en-US" dirty="0" err="1" smtClean="0"/>
              <a:t>Harel’s</a:t>
            </a:r>
            <a:r>
              <a:rPr lang="en-US" dirty="0" smtClean="0"/>
              <a:t> </a:t>
            </a:r>
            <a:r>
              <a:rPr lang="en-US" dirty="0" err="1" smtClean="0"/>
              <a:t>StateCharts</a:t>
            </a:r>
            <a:endParaRPr lang="en-US" dirty="0" smtClean="0"/>
          </a:p>
          <a:p>
            <a:r>
              <a:rPr lang="en-US" dirty="0" smtClean="0">
                <a:solidFill>
                  <a:srgbClr val="FF0000"/>
                </a:solidFill>
              </a:rPr>
              <a:t>UML </a:t>
            </a:r>
            <a:r>
              <a:rPr lang="en-US" dirty="0" err="1" smtClean="0">
                <a:solidFill>
                  <a:srgbClr val="FF0000"/>
                </a:solidFill>
              </a:rPr>
              <a:t>Statecharts</a:t>
            </a:r>
            <a:endParaRPr lang="en-US" dirty="0" smtClean="0">
              <a:solidFill>
                <a:srgbClr val="FF0000"/>
              </a:solidFill>
            </a:endParaRPr>
          </a:p>
          <a:p>
            <a:r>
              <a:rPr lang="en-US" dirty="0" err="1" smtClean="0"/>
              <a:t>Statemate</a:t>
            </a:r>
            <a:endParaRPr lang="en-US" dirty="0" smtClean="0"/>
          </a:p>
          <a:p>
            <a:r>
              <a:rPr lang="en-US" dirty="0" smtClean="0"/>
              <a:t>SDL</a:t>
            </a:r>
          </a:p>
          <a:p>
            <a:r>
              <a:rPr lang="en-US" dirty="0" err="1" smtClean="0"/>
              <a:t>SystemC</a:t>
            </a:r>
            <a:endParaRPr lang="en-US" dirty="0" smtClean="0"/>
          </a:p>
          <a:p>
            <a:r>
              <a:rPr lang="en-US" dirty="0" err="1" smtClean="0"/>
              <a:t>SpecC</a:t>
            </a:r>
            <a:endParaRPr lang="en-US" dirty="0" smtClean="0"/>
          </a:p>
          <a:p>
            <a:r>
              <a:rPr lang="en-US" dirty="0" smtClean="0"/>
              <a:t>VHDL, </a:t>
            </a:r>
            <a:r>
              <a:rPr lang="en-US" dirty="0" err="1" smtClean="0"/>
              <a:t>Verilog</a:t>
            </a:r>
            <a:r>
              <a:rPr lang="en-US" dirty="0" smtClean="0"/>
              <a:t>, </a:t>
            </a:r>
            <a:r>
              <a:rPr lang="en-US" dirty="0" err="1" smtClean="0"/>
              <a:t>SystemVerilog</a:t>
            </a:r>
            <a:endParaRPr lang="en-US" dirty="0" smtClean="0"/>
          </a:p>
          <a:p>
            <a:r>
              <a:rPr lang="en-US" dirty="0" err="1" smtClean="0"/>
              <a:t>Simulink</a:t>
            </a:r>
            <a:endParaRPr lang="en-US" dirty="0" smtClean="0"/>
          </a:p>
          <a:p>
            <a:r>
              <a:rPr lang="en-US" dirty="0" smtClean="0"/>
              <a:t>C, C++, Java</a:t>
            </a:r>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UML </a:t>
            </a:r>
            <a:r>
              <a:rPr lang="en-US" dirty="0" err="1" smtClean="0"/>
              <a:t>Statechart</a:t>
            </a:r>
            <a:r>
              <a:rPr lang="en-US" dirty="0" smtClean="0"/>
              <a:t> Diagram</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34</a:t>
            </a:fld>
            <a:endParaRPr lang="en-US" dirty="0"/>
          </a:p>
        </p:txBody>
      </p:sp>
      <p:pic>
        <p:nvPicPr>
          <p:cNvPr id="101378" name="Picture 2"/>
          <p:cNvPicPr>
            <a:picLocks noChangeAspect="1" noChangeArrowheads="1"/>
          </p:cNvPicPr>
          <p:nvPr/>
        </p:nvPicPr>
        <p:blipFill>
          <a:blip r:embed="rId2" cstate="print"/>
          <a:srcRect/>
          <a:stretch>
            <a:fillRect/>
          </a:stretch>
        </p:blipFill>
        <p:spPr bwMode="auto">
          <a:xfrm>
            <a:off x="914400" y="1485900"/>
            <a:ext cx="7606323" cy="5181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a:t>
            </a:r>
            <a:r>
              <a:rPr lang="en-US" dirty="0" err="1" smtClean="0"/>
              <a:t>statecharts</a:t>
            </a:r>
            <a:endParaRPr lang="en-US" dirty="0"/>
          </a:p>
        </p:txBody>
      </p:sp>
      <p:sp>
        <p:nvSpPr>
          <p:cNvPr id="3" name="Content Placeholder 2"/>
          <p:cNvSpPr>
            <a:spLocks noGrp="1"/>
          </p:cNvSpPr>
          <p:nvPr>
            <p:ph idx="1"/>
          </p:nvPr>
        </p:nvSpPr>
        <p:spPr>
          <a:xfrm>
            <a:off x="304800" y="1600200"/>
            <a:ext cx="8572500" cy="4525963"/>
          </a:xfrm>
        </p:spPr>
        <p:txBody>
          <a:bodyPr/>
          <a:lstStyle/>
          <a:p>
            <a:pPr>
              <a:lnSpc>
                <a:spcPct val="90000"/>
              </a:lnSpc>
            </a:pPr>
            <a:r>
              <a:rPr lang="en-US" dirty="0" err="1" smtClean="0"/>
              <a:t>Harel</a:t>
            </a:r>
            <a:r>
              <a:rPr lang="en-US" dirty="0" smtClean="0"/>
              <a:t> </a:t>
            </a:r>
            <a:r>
              <a:rPr lang="en-US" dirty="0" err="1" smtClean="0"/>
              <a:t>statecharts</a:t>
            </a:r>
            <a:r>
              <a:rPr lang="en-US" dirty="0" smtClean="0"/>
              <a:t> are the basis for UML </a:t>
            </a:r>
            <a:r>
              <a:rPr lang="en-US" dirty="0" err="1" smtClean="0"/>
              <a:t>statecharts</a:t>
            </a:r>
            <a:r>
              <a:rPr lang="en-US" dirty="0" smtClean="0"/>
              <a:t>. </a:t>
            </a:r>
          </a:p>
          <a:p>
            <a:pPr>
              <a:lnSpc>
                <a:spcPct val="90000"/>
              </a:lnSpc>
            </a:pPr>
            <a:r>
              <a:rPr lang="en-US" dirty="0" err="1" smtClean="0"/>
              <a:t>Harel</a:t>
            </a:r>
            <a:r>
              <a:rPr lang="en-US" dirty="0" smtClean="0"/>
              <a:t> </a:t>
            </a:r>
            <a:r>
              <a:rPr lang="en-US" dirty="0" err="1" smtClean="0"/>
              <a:t>statecharts</a:t>
            </a:r>
            <a:r>
              <a:rPr lang="en-US" dirty="0" smtClean="0"/>
              <a:t> were mainly designed for function-oriented structured analysis design techniques, later extended for OO technology.</a:t>
            </a:r>
          </a:p>
          <a:p>
            <a:pPr>
              <a:lnSpc>
                <a:spcPct val="90000"/>
              </a:lnSpc>
            </a:pPr>
            <a:r>
              <a:rPr lang="en-US" dirty="0" err="1" smtClean="0"/>
              <a:t>Statecharts</a:t>
            </a:r>
            <a:r>
              <a:rPr lang="en-US" dirty="0" smtClean="0"/>
              <a:t> were introduced in UML with modifications in the semantics and some in-build terminology.</a:t>
            </a:r>
          </a:p>
        </p:txBody>
      </p:sp>
      <p:sp>
        <p:nvSpPr>
          <p:cNvPr id="4" name="Slide Number Placeholder 3"/>
          <p:cNvSpPr>
            <a:spLocks noGrp="1"/>
          </p:cNvSpPr>
          <p:nvPr>
            <p:ph type="sldNum" sz="quarter" idx="12"/>
          </p:nvPr>
        </p:nvSpPr>
        <p:spPr/>
        <p:txBody>
          <a:bodyPr/>
          <a:lstStyle/>
          <a:p>
            <a:fld id="{A13A2B9E-B16C-4C43-A38A-022099A1C25F}"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0262"/>
          </a:xfrm>
        </p:spPr>
        <p:txBody>
          <a:bodyPr/>
          <a:lstStyle/>
          <a:p>
            <a:r>
              <a:rPr lang="en-US" dirty="0" smtClean="0"/>
              <a:t>Example</a:t>
            </a:r>
            <a:endParaRPr lang="en-US" dirty="0"/>
          </a:p>
        </p:txBody>
      </p:sp>
      <p:sp>
        <p:nvSpPr>
          <p:cNvPr id="3" name="Content Placeholder 2"/>
          <p:cNvSpPr>
            <a:spLocks noGrp="1"/>
          </p:cNvSpPr>
          <p:nvPr>
            <p:ph idx="1"/>
          </p:nvPr>
        </p:nvSpPr>
        <p:spPr>
          <a:xfrm>
            <a:off x="228600" y="1333501"/>
            <a:ext cx="8724900" cy="1181099"/>
          </a:xfrm>
        </p:spPr>
        <p:txBody>
          <a:bodyPr>
            <a:normAutofit fontScale="85000" lnSpcReduction="20000"/>
          </a:bodyPr>
          <a:lstStyle/>
          <a:p>
            <a:r>
              <a:rPr lang="en-US" dirty="0" smtClean="0"/>
              <a:t>UML </a:t>
            </a:r>
            <a:r>
              <a:rPr lang="en-US" dirty="0" err="1" smtClean="0"/>
              <a:t>statechart</a:t>
            </a:r>
            <a:r>
              <a:rPr lang="en-US" dirty="0" smtClean="0"/>
              <a:t> showing properties of </a:t>
            </a:r>
            <a:r>
              <a:rPr lang="en-US" dirty="0" err="1" smtClean="0"/>
              <a:t>orthogoanlity</a:t>
            </a:r>
            <a:r>
              <a:rPr lang="en-US" dirty="0" smtClean="0"/>
              <a:t>, and-decomposition, History, Clustering, Refinement, Forking issues, </a:t>
            </a:r>
            <a:r>
              <a:rPr lang="en-US" dirty="0" err="1" smtClean="0"/>
              <a:t>pseudostates</a:t>
            </a:r>
            <a:r>
              <a:rPr lang="en-US" dirty="0" smtClean="0"/>
              <a:t>, Synch </a:t>
            </a:r>
            <a:r>
              <a:rPr lang="en-US" dirty="0" err="1" smtClean="0"/>
              <a:t>pseudostates</a:t>
            </a:r>
            <a:r>
              <a:rPr lang="en-US" dirty="0" smtClean="0"/>
              <a:t>.</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36</a:t>
            </a:fld>
            <a:endParaRPr lang="en-US" dirty="0"/>
          </a:p>
        </p:txBody>
      </p:sp>
      <p:grpSp>
        <p:nvGrpSpPr>
          <p:cNvPr id="46" name="Group 45"/>
          <p:cNvGrpSpPr/>
          <p:nvPr/>
        </p:nvGrpSpPr>
        <p:grpSpPr>
          <a:xfrm>
            <a:off x="1257300" y="2895600"/>
            <a:ext cx="6705600" cy="3298826"/>
            <a:chOff x="1676400" y="2057400"/>
            <a:chExt cx="6705600" cy="3298826"/>
          </a:xfrm>
        </p:grpSpPr>
        <p:sp>
          <p:nvSpPr>
            <p:cNvPr id="9" name="AutoShape 4"/>
            <p:cNvSpPr>
              <a:spLocks noChangeArrowheads="1"/>
            </p:cNvSpPr>
            <p:nvPr/>
          </p:nvSpPr>
          <p:spPr bwMode="auto">
            <a:xfrm>
              <a:off x="3657600" y="2057400"/>
              <a:ext cx="4724400" cy="3276600"/>
            </a:xfrm>
            <a:prstGeom prst="roundRect">
              <a:avLst>
                <a:gd name="adj" fmla="val 16667"/>
              </a:avLst>
            </a:prstGeom>
            <a:solidFill>
              <a:schemeClr val="bg1"/>
            </a:solidFill>
            <a:ln w="9525" algn="ctr">
              <a:solidFill>
                <a:schemeClr val="tx1"/>
              </a:solidFill>
              <a:round/>
              <a:headEnd/>
              <a:tailEnd/>
            </a:ln>
            <a:effectLst/>
          </p:spPr>
          <p:txBody>
            <a:bodyPr wrap="none" anchor="ctr"/>
            <a:lstStyle/>
            <a:p>
              <a:r>
                <a:rPr lang="en-US"/>
                <a:t>G</a:t>
              </a:r>
            </a:p>
          </p:txBody>
        </p:sp>
        <p:sp>
          <p:nvSpPr>
            <p:cNvPr id="10" name="AutoShape 5"/>
            <p:cNvSpPr>
              <a:spLocks noChangeArrowheads="1"/>
            </p:cNvSpPr>
            <p:nvPr/>
          </p:nvSpPr>
          <p:spPr bwMode="auto">
            <a:xfrm>
              <a:off x="4495800" y="2438400"/>
              <a:ext cx="685800" cy="4572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C1</a:t>
              </a:r>
            </a:p>
          </p:txBody>
        </p:sp>
        <p:sp>
          <p:nvSpPr>
            <p:cNvPr id="11" name="AutoShape 8"/>
            <p:cNvSpPr>
              <a:spLocks noChangeArrowheads="1"/>
            </p:cNvSpPr>
            <p:nvPr/>
          </p:nvSpPr>
          <p:spPr bwMode="auto">
            <a:xfrm>
              <a:off x="6934200" y="3657600"/>
              <a:ext cx="685800" cy="4572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D2</a:t>
              </a:r>
            </a:p>
          </p:txBody>
        </p:sp>
        <p:sp>
          <p:nvSpPr>
            <p:cNvPr id="12" name="AutoShape 9"/>
            <p:cNvSpPr>
              <a:spLocks noChangeArrowheads="1"/>
            </p:cNvSpPr>
            <p:nvPr/>
          </p:nvSpPr>
          <p:spPr bwMode="auto">
            <a:xfrm>
              <a:off x="5029200" y="3581400"/>
              <a:ext cx="685800" cy="4572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D1</a:t>
              </a:r>
            </a:p>
          </p:txBody>
        </p:sp>
        <p:sp>
          <p:nvSpPr>
            <p:cNvPr id="13" name="AutoShape 10"/>
            <p:cNvSpPr>
              <a:spLocks noChangeArrowheads="1"/>
            </p:cNvSpPr>
            <p:nvPr/>
          </p:nvSpPr>
          <p:spPr bwMode="auto">
            <a:xfrm>
              <a:off x="6629400" y="2438400"/>
              <a:ext cx="685800" cy="4572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C2</a:t>
              </a:r>
            </a:p>
          </p:txBody>
        </p:sp>
        <p:sp>
          <p:nvSpPr>
            <p:cNvPr id="14" name="AutoShape 11"/>
            <p:cNvSpPr>
              <a:spLocks noChangeArrowheads="1"/>
            </p:cNvSpPr>
            <p:nvPr/>
          </p:nvSpPr>
          <p:spPr bwMode="auto">
            <a:xfrm>
              <a:off x="1676400" y="4572000"/>
              <a:ext cx="685800" cy="4572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B</a:t>
              </a:r>
            </a:p>
          </p:txBody>
        </p:sp>
        <p:sp>
          <p:nvSpPr>
            <p:cNvPr id="15" name="AutoShape 12"/>
            <p:cNvSpPr>
              <a:spLocks noChangeArrowheads="1"/>
            </p:cNvSpPr>
            <p:nvPr/>
          </p:nvSpPr>
          <p:spPr bwMode="auto">
            <a:xfrm>
              <a:off x="1676400" y="3048000"/>
              <a:ext cx="685800" cy="4572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dirty="0"/>
                <a:t>A</a:t>
              </a:r>
            </a:p>
          </p:txBody>
        </p:sp>
        <p:sp>
          <p:nvSpPr>
            <p:cNvPr id="16" name="AutoShape 13"/>
            <p:cNvSpPr>
              <a:spLocks noChangeArrowheads="1"/>
            </p:cNvSpPr>
            <p:nvPr/>
          </p:nvSpPr>
          <p:spPr bwMode="auto">
            <a:xfrm>
              <a:off x="7162800" y="4648200"/>
              <a:ext cx="685800" cy="457200"/>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D3</a:t>
              </a:r>
            </a:p>
          </p:txBody>
        </p:sp>
        <p:sp>
          <p:nvSpPr>
            <p:cNvPr id="17" name="Line 14"/>
            <p:cNvSpPr>
              <a:spLocks noChangeShapeType="1"/>
            </p:cNvSpPr>
            <p:nvPr/>
          </p:nvSpPr>
          <p:spPr bwMode="auto">
            <a:xfrm>
              <a:off x="3657600" y="3124200"/>
              <a:ext cx="304800" cy="0"/>
            </a:xfrm>
            <a:prstGeom prst="line">
              <a:avLst/>
            </a:prstGeom>
            <a:noFill/>
            <a:ln w="9525">
              <a:solidFill>
                <a:schemeClr val="tx1"/>
              </a:solidFill>
              <a:round/>
              <a:headEnd/>
              <a:tailEnd/>
            </a:ln>
            <a:effectLst/>
          </p:spPr>
          <p:txBody>
            <a:bodyPr wrap="none" anchor="ctr"/>
            <a:lstStyle/>
            <a:p>
              <a:endParaRPr lang="en-US"/>
            </a:p>
          </p:txBody>
        </p:sp>
        <p:sp>
          <p:nvSpPr>
            <p:cNvPr id="18" name="Line 15"/>
            <p:cNvSpPr>
              <a:spLocks noChangeShapeType="1"/>
            </p:cNvSpPr>
            <p:nvPr/>
          </p:nvSpPr>
          <p:spPr bwMode="auto">
            <a:xfrm>
              <a:off x="4038600" y="3124200"/>
              <a:ext cx="381000" cy="0"/>
            </a:xfrm>
            <a:prstGeom prst="line">
              <a:avLst/>
            </a:prstGeom>
            <a:noFill/>
            <a:ln w="9525">
              <a:solidFill>
                <a:schemeClr val="tx1"/>
              </a:solidFill>
              <a:round/>
              <a:headEnd/>
              <a:tailEnd/>
            </a:ln>
            <a:effectLst/>
          </p:spPr>
          <p:txBody>
            <a:bodyPr wrap="none" anchor="ctr"/>
            <a:lstStyle/>
            <a:p>
              <a:endParaRPr lang="en-US"/>
            </a:p>
          </p:txBody>
        </p:sp>
        <p:sp>
          <p:nvSpPr>
            <p:cNvPr id="19" name="Line 20"/>
            <p:cNvSpPr>
              <a:spLocks noChangeShapeType="1"/>
            </p:cNvSpPr>
            <p:nvPr/>
          </p:nvSpPr>
          <p:spPr bwMode="auto">
            <a:xfrm>
              <a:off x="4495800" y="3124200"/>
              <a:ext cx="381000" cy="0"/>
            </a:xfrm>
            <a:prstGeom prst="line">
              <a:avLst/>
            </a:prstGeom>
            <a:noFill/>
            <a:ln w="9525">
              <a:solidFill>
                <a:schemeClr val="tx1"/>
              </a:solidFill>
              <a:round/>
              <a:headEnd/>
              <a:tailEnd/>
            </a:ln>
            <a:effectLst/>
          </p:spPr>
          <p:txBody>
            <a:bodyPr wrap="none" anchor="ctr"/>
            <a:lstStyle/>
            <a:p>
              <a:endParaRPr lang="en-US"/>
            </a:p>
          </p:txBody>
        </p:sp>
        <p:sp>
          <p:nvSpPr>
            <p:cNvPr id="20" name="Line 21"/>
            <p:cNvSpPr>
              <a:spLocks noChangeShapeType="1"/>
            </p:cNvSpPr>
            <p:nvPr/>
          </p:nvSpPr>
          <p:spPr bwMode="auto">
            <a:xfrm>
              <a:off x="5029200" y="3124200"/>
              <a:ext cx="457200" cy="0"/>
            </a:xfrm>
            <a:prstGeom prst="line">
              <a:avLst/>
            </a:prstGeom>
            <a:noFill/>
            <a:ln w="9525">
              <a:solidFill>
                <a:schemeClr val="tx1"/>
              </a:solidFill>
              <a:round/>
              <a:headEnd/>
              <a:tailEnd/>
            </a:ln>
            <a:effectLst/>
          </p:spPr>
          <p:txBody>
            <a:bodyPr wrap="none" anchor="ctr"/>
            <a:lstStyle/>
            <a:p>
              <a:endParaRPr lang="en-US"/>
            </a:p>
          </p:txBody>
        </p:sp>
        <p:sp>
          <p:nvSpPr>
            <p:cNvPr id="21" name="Line 22"/>
            <p:cNvSpPr>
              <a:spLocks noChangeShapeType="1"/>
            </p:cNvSpPr>
            <p:nvPr/>
          </p:nvSpPr>
          <p:spPr bwMode="auto">
            <a:xfrm>
              <a:off x="5638800" y="3124200"/>
              <a:ext cx="381000" cy="0"/>
            </a:xfrm>
            <a:prstGeom prst="line">
              <a:avLst/>
            </a:prstGeom>
            <a:noFill/>
            <a:ln w="9525">
              <a:solidFill>
                <a:schemeClr val="tx1"/>
              </a:solidFill>
              <a:round/>
              <a:headEnd/>
              <a:tailEnd/>
            </a:ln>
            <a:effectLst/>
          </p:spPr>
          <p:txBody>
            <a:bodyPr wrap="none" anchor="ctr"/>
            <a:lstStyle/>
            <a:p>
              <a:endParaRPr lang="en-US"/>
            </a:p>
          </p:txBody>
        </p:sp>
        <p:sp>
          <p:nvSpPr>
            <p:cNvPr id="22" name="Line 23"/>
            <p:cNvSpPr>
              <a:spLocks noChangeShapeType="1"/>
            </p:cNvSpPr>
            <p:nvPr/>
          </p:nvSpPr>
          <p:spPr bwMode="auto">
            <a:xfrm>
              <a:off x="6096000" y="3124200"/>
              <a:ext cx="304800" cy="0"/>
            </a:xfrm>
            <a:prstGeom prst="line">
              <a:avLst/>
            </a:prstGeom>
            <a:noFill/>
            <a:ln w="9525">
              <a:solidFill>
                <a:schemeClr val="tx1"/>
              </a:solidFill>
              <a:round/>
              <a:headEnd/>
              <a:tailEnd/>
            </a:ln>
            <a:effectLst/>
          </p:spPr>
          <p:txBody>
            <a:bodyPr wrap="none" anchor="ctr"/>
            <a:lstStyle/>
            <a:p>
              <a:endParaRPr lang="en-US"/>
            </a:p>
          </p:txBody>
        </p:sp>
        <p:sp>
          <p:nvSpPr>
            <p:cNvPr id="23" name="Line 24"/>
            <p:cNvSpPr>
              <a:spLocks noChangeShapeType="1"/>
            </p:cNvSpPr>
            <p:nvPr/>
          </p:nvSpPr>
          <p:spPr bwMode="auto">
            <a:xfrm>
              <a:off x="6629400" y="3124200"/>
              <a:ext cx="381000" cy="0"/>
            </a:xfrm>
            <a:prstGeom prst="line">
              <a:avLst/>
            </a:prstGeom>
            <a:noFill/>
            <a:ln w="9525">
              <a:solidFill>
                <a:schemeClr val="tx1"/>
              </a:solidFill>
              <a:round/>
              <a:headEnd/>
              <a:tailEnd/>
            </a:ln>
            <a:effectLst/>
          </p:spPr>
          <p:txBody>
            <a:bodyPr wrap="none" anchor="ctr"/>
            <a:lstStyle/>
            <a:p>
              <a:endParaRPr lang="en-US"/>
            </a:p>
          </p:txBody>
        </p:sp>
        <p:sp>
          <p:nvSpPr>
            <p:cNvPr id="24" name="Line 25"/>
            <p:cNvSpPr>
              <a:spLocks noChangeShapeType="1"/>
            </p:cNvSpPr>
            <p:nvPr/>
          </p:nvSpPr>
          <p:spPr bwMode="auto">
            <a:xfrm>
              <a:off x="7239000" y="3124200"/>
              <a:ext cx="304800" cy="0"/>
            </a:xfrm>
            <a:prstGeom prst="line">
              <a:avLst/>
            </a:prstGeom>
            <a:noFill/>
            <a:ln w="9525">
              <a:solidFill>
                <a:schemeClr val="tx1"/>
              </a:solidFill>
              <a:round/>
              <a:headEnd/>
              <a:tailEnd/>
            </a:ln>
            <a:effectLst/>
          </p:spPr>
          <p:txBody>
            <a:bodyPr wrap="none" anchor="ctr"/>
            <a:lstStyle/>
            <a:p>
              <a:endParaRPr lang="en-US"/>
            </a:p>
          </p:txBody>
        </p:sp>
        <p:sp>
          <p:nvSpPr>
            <p:cNvPr id="25" name="Line 26"/>
            <p:cNvSpPr>
              <a:spLocks noChangeShapeType="1"/>
            </p:cNvSpPr>
            <p:nvPr/>
          </p:nvSpPr>
          <p:spPr bwMode="auto">
            <a:xfrm>
              <a:off x="7772400" y="3124200"/>
              <a:ext cx="304800" cy="0"/>
            </a:xfrm>
            <a:prstGeom prst="line">
              <a:avLst/>
            </a:prstGeom>
            <a:noFill/>
            <a:ln w="9525">
              <a:solidFill>
                <a:schemeClr val="tx1"/>
              </a:solidFill>
              <a:round/>
              <a:headEnd/>
              <a:tailEnd/>
            </a:ln>
            <a:effectLst/>
          </p:spPr>
          <p:txBody>
            <a:bodyPr wrap="none" anchor="ctr"/>
            <a:lstStyle/>
            <a:p>
              <a:endParaRPr lang="en-US"/>
            </a:p>
          </p:txBody>
        </p:sp>
        <p:sp>
          <p:nvSpPr>
            <p:cNvPr id="26" name="Line 27"/>
            <p:cNvSpPr>
              <a:spLocks noChangeShapeType="1"/>
            </p:cNvSpPr>
            <p:nvPr/>
          </p:nvSpPr>
          <p:spPr bwMode="auto">
            <a:xfrm>
              <a:off x="8229600" y="3124200"/>
              <a:ext cx="152400" cy="0"/>
            </a:xfrm>
            <a:prstGeom prst="line">
              <a:avLst/>
            </a:prstGeom>
            <a:noFill/>
            <a:ln w="9525">
              <a:solidFill>
                <a:schemeClr val="tx1"/>
              </a:solidFill>
              <a:round/>
              <a:headEnd/>
              <a:tailEnd/>
            </a:ln>
            <a:effectLst/>
          </p:spPr>
          <p:txBody>
            <a:bodyPr wrap="none" anchor="ctr"/>
            <a:lstStyle/>
            <a:p>
              <a:endParaRPr lang="en-US"/>
            </a:p>
          </p:txBody>
        </p:sp>
        <p:sp>
          <p:nvSpPr>
            <p:cNvPr id="27" name="Line 28"/>
            <p:cNvSpPr>
              <a:spLocks noChangeShapeType="1"/>
            </p:cNvSpPr>
            <p:nvPr/>
          </p:nvSpPr>
          <p:spPr bwMode="auto">
            <a:xfrm>
              <a:off x="2819400" y="4343400"/>
              <a:ext cx="0" cy="990600"/>
            </a:xfrm>
            <a:prstGeom prst="line">
              <a:avLst/>
            </a:prstGeom>
            <a:noFill/>
            <a:ln w="60325">
              <a:solidFill>
                <a:schemeClr val="tx1"/>
              </a:solidFill>
              <a:round/>
              <a:headEnd/>
              <a:tailEnd/>
            </a:ln>
            <a:effectLst/>
          </p:spPr>
          <p:txBody>
            <a:bodyPr wrap="none" anchor="ctr"/>
            <a:lstStyle/>
            <a:p>
              <a:endParaRPr lang="en-US"/>
            </a:p>
          </p:txBody>
        </p:sp>
        <p:sp>
          <p:nvSpPr>
            <p:cNvPr id="28" name="Line 29"/>
            <p:cNvSpPr>
              <a:spLocks noChangeShapeType="1"/>
            </p:cNvSpPr>
            <p:nvPr/>
          </p:nvSpPr>
          <p:spPr bwMode="auto">
            <a:xfrm>
              <a:off x="2362200" y="4800600"/>
              <a:ext cx="4572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9" name="Line 31"/>
            <p:cNvSpPr>
              <a:spLocks noChangeShapeType="1"/>
            </p:cNvSpPr>
            <p:nvPr/>
          </p:nvSpPr>
          <p:spPr bwMode="auto">
            <a:xfrm>
              <a:off x="2819400" y="4953000"/>
              <a:ext cx="4343400"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30" name="Line 32"/>
            <p:cNvSpPr>
              <a:spLocks noChangeShapeType="1"/>
            </p:cNvSpPr>
            <p:nvPr/>
          </p:nvSpPr>
          <p:spPr bwMode="auto">
            <a:xfrm flipV="1">
              <a:off x="2819400" y="2667000"/>
              <a:ext cx="3810000" cy="19812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31" name="Line 33"/>
            <p:cNvSpPr>
              <a:spLocks noChangeShapeType="1"/>
            </p:cNvSpPr>
            <p:nvPr/>
          </p:nvSpPr>
          <p:spPr bwMode="auto">
            <a:xfrm>
              <a:off x="1981200" y="3505200"/>
              <a:ext cx="0" cy="10287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32" name="Oval 35"/>
            <p:cNvSpPr>
              <a:spLocks noChangeArrowheads="1"/>
            </p:cNvSpPr>
            <p:nvPr/>
          </p:nvSpPr>
          <p:spPr bwMode="auto">
            <a:xfrm>
              <a:off x="4038600" y="2590800"/>
              <a:ext cx="152400" cy="152400"/>
            </a:xfrm>
            <a:prstGeom prst="ellipse">
              <a:avLst/>
            </a:prstGeom>
            <a:solidFill>
              <a:schemeClr val="tx1"/>
            </a:solidFill>
            <a:ln w="28575" algn="ctr">
              <a:solidFill>
                <a:schemeClr val="tx1"/>
              </a:solidFill>
              <a:round/>
              <a:headEnd/>
              <a:tailEnd/>
            </a:ln>
            <a:effectLst/>
          </p:spPr>
          <p:txBody>
            <a:bodyPr wrap="none" anchor="ctr"/>
            <a:lstStyle/>
            <a:p>
              <a:endParaRPr lang="en-US"/>
            </a:p>
          </p:txBody>
        </p:sp>
        <p:sp>
          <p:nvSpPr>
            <p:cNvPr id="33" name="Oval 37"/>
            <p:cNvSpPr>
              <a:spLocks noChangeArrowheads="1"/>
            </p:cNvSpPr>
            <p:nvPr/>
          </p:nvSpPr>
          <p:spPr bwMode="auto">
            <a:xfrm>
              <a:off x="4343400" y="3886200"/>
              <a:ext cx="152400" cy="152400"/>
            </a:xfrm>
            <a:prstGeom prst="ellipse">
              <a:avLst/>
            </a:prstGeom>
            <a:solidFill>
              <a:schemeClr val="tx1"/>
            </a:solidFill>
            <a:ln w="28575" algn="ctr">
              <a:solidFill>
                <a:schemeClr val="tx1"/>
              </a:solidFill>
              <a:round/>
              <a:headEnd/>
              <a:tailEnd/>
            </a:ln>
            <a:effectLst/>
          </p:spPr>
          <p:txBody>
            <a:bodyPr wrap="none" anchor="ctr"/>
            <a:lstStyle/>
            <a:p>
              <a:endParaRPr lang="en-US"/>
            </a:p>
          </p:txBody>
        </p:sp>
        <p:sp>
          <p:nvSpPr>
            <p:cNvPr id="34" name="Oval 38"/>
            <p:cNvSpPr>
              <a:spLocks noChangeArrowheads="1"/>
            </p:cNvSpPr>
            <p:nvPr/>
          </p:nvSpPr>
          <p:spPr bwMode="auto">
            <a:xfrm>
              <a:off x="1905000" y="2438400"/>
              <a:ext cx="152400" cy="152400"/>
            </a:xfrm>
            <a:prstGeom prst="ellipse">
              <a:avLst/>
            </a:prstGeom>
            <a:solidFill>
              <a:schemeClr val="tx1"/>
            </a:solidFill>
            <a:ln w="28575" algn="ctr">
              <a:solidFill>
                <a:schemeClr val="tx1"/>
              </a:solidFill>
              <a:round/>
              <a:headEnd/>
              <a:tailEnd/>
            </a:ln>
            <a:effectLst/>
          </p:spPr>
          <p:txBody>
            <a:bodyPr wrap="none" anchor="ctr"/>
            <a:lstStyle/>
            <a:p>
              <a:endParaRPr lang="en-US"/>
            </a:p>
          </p:txBody>
        </p:sp>
        <p:sp>
          <p:nvSpPr>
            <p:cNvPr id="35" name="Line 39"/>
            <p:cNvSpPr>
              <a:spLocks noChangeShapeType="1"/>
            </p:cNvSpPr>
            <p:nvPr/>
          </p:nvSpPr>
          <p:spPr bwMode="auto">
            <a:xfrm>
              <a:off x="4191000" y="2667000"/>
              <a:ext cx="304800"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36" name="Line 40"/>
            <p:cNvSpPr>
              <a:spLocks noChangeShapeType="1"/>
            </p:cNvSpPr>
            <p:nvPr/>
          </p:nvSpPr>
          <p:spPr bwMode="auto">
            <a:xfrm>
              <a:off x="5181600" y="2590800"/>
              <a:ext cx="1447800"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37" name="Line 41"/>
            <p:cNvSpPr>
              <a:spLocks noChangeShapeType="1"/>
            </p:cNvSpPr>
            <p:nvPr/>
          </p:nvSpPr>
          <p:spPr bwMode="auto">
            <a:xfrm>
              <a:off x="5715000" y="3886200"/>
              <a:ext cx="1219200"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38" name="Line 42"/>
            <p:cNvSpPr>
              <a:spLocks noChangeShapeType="1"/>
            </p:cNvSpPr>
            <p:nvPr/>
          </p:nvSpPr>
          <p:spPr bwMode="auto">
            <a:xfrm>
              <a:off x="7467600" y="4114800"/>
              <a:ext cx="0" cy="5334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39" name="Line 43"/>
            <p:cNvSpPr>
              <a:spLocks noChangeShapeType="1"/>
            </p:cNvSpPr>
            <p:nvPr/>
          </p:nvSpPr>
          <p:spPr bwMode="auto">
            <a:xfrm>
              <a:off x="4495800" y="3962400"/>
              <a:ext cx="533400"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40" name="Line 44"/>
            <p:cNvSpPr>
              <a:spLocks noChangeShapeType="1"/>
            </p:cNvSpPr>
            <p:nvPr/>
          </p:nvSpPr>
          <p:spPr bwMode="auto">
            <a:xfrm>
              <a:off x="1981200" y="2590800"/>
              <a:ext cx="0" cy="4572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41" name="Line 46"/>
            <p:cNvSpPr>
              <a:spLocks noChangeShapeType="1"/>
            </p:cNvSpPr>
            <p:nvPr/>
          </p:nvSpPr>
          <p:spPr bwMode="auto">
            <a:xfrm>
              <a:off x="2362200" y="3276600"/>
              <a:ext cx="1295400"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42" name="Text Box 47"/>
            <p:cNvSpPr txBox="1">
              <a:spLocks noChangeArrowheads="1"/>
            </p:cNvSpPr>
            <p:nvPr/>
          </p:nvSpPr>
          <p:spPr bwMode="auto">
            <a:xfrm>
              <a:off x="2492375" y="2855913"/>
              <a:ext cx="806450" cy="366713"/>
            </a:xfrm>
            <a:prstGeom prst="rect">
              <a:avLst/>
            </a:prstGeom>
            <a:noFill/>
            <a:ln w="28575" algn="ctr">
              <a:noFill/>
              <a:miter lim="800000"/>
              <a:headEnd/>
              <a:tailEnd/>
            </a:ln>
            <a:effectLst/>
          </p:spPr>
          <p:txBody>
            <a:bodyPr wrap="none">
              <a:spAutoFit/>
            </a:bodyPr>
            <a:lstStyle/>
            <a:p>
              <a:r>
                <a:rPr lang="en-US"/>
                <a:t>E1/A1</a:t>
              </a:r>
            </a:p>
          </p:txBody>
        </p:sp>
        <p:sp>
          <p:nvSpPr>
            <p:cNvPr id="43" name="Text Box 48"/>
            <p:cNvSpPr txBox="1">
              <a:spLocks noChangeArrowheads="1"/>
            </p:cNvSpPr>
            <p:nvPr/>
          </p:nvSpPr>
          <p:spPr bwMode="auto">
            <a:xfrm>
              <a:off x="2035175" y="4989513"/>
              <a:ext cx="806450" cy="366713"/>
            </a:xfrm>
            <a:prstGeom prst="rect">
              <a:avLst/>
            </a:prstGeom>
            <a:noFill/>
            <a:ln w="28575" algn="ctr">
              <a:noFill/>
              <a:miter lim="800000"/>
              <a:headEnd/>
              <a:tailEnd/>
            </a:ln>
            <a:effectLst/>
          </p:spPr>
          <p:txBody>
            <a:bodyPr wrap="none">
              <a:spAutoFit/>
            </a:bodyPr>
            <a:lstStyle/>
            <a:p>
              <a:r>
                <a:rPr lang="en-US"/>
                <a:t>E2/A2</a:t>
              </a:r>
            </a:p>
          </p:txBody>
        </p:sp>
        <p:sp>
          <p:nvSpPr>
            <p:cNvPr id="44" name="Text Box 49"/>
            <p:cNvSpPr txBox="1">
              <a:spLocks noChangeArrowheads="1"/>
            </p:cNvSpPr>
            <p:nvPr/>
          </p:nvSpPr>
          <p:spPr bwMode="auto">
            <a:xfrm>
              <a:off x="5629275" y="2322513"/>
              <a:ext cx="323850" cy="366713"/>
            </a:xfrm>
            <a:prstGeom prst="rect">
              <a:avLst/>
            </a:prstGeom>
            <a:noFill/>
            <a:ln w="28575" algn="ctr">
              <a:noFill/>
              <a:miter lim="800000"/>
              <a:headEnd/>
              <a:tailEnd/>
            </a:ln>
            <a:effectLst/>
          </p:spPr>
          <p:txBody>
            <a:bodyPr wrap="none">
              <a:spAutoFit/>
            </a:bodyPr>
            <a:lstStyle/>
            <a:p>
              <a:r>
                <a:rPr lang="en-US"/>
                <a:t>F</a:t>
              </a:r>
            </a:p>
          </p:txBody>
        </p:sp>
        <p:sp>
          <p:nvSpPr>
            <p:cNvPr id="45" name="Text Box 51"/>
            <p:cNvSpPr txBox="1">
              <a:spLocks noChangeArrowheads="1"/>
            </p:cNvSpPr>
            <p:nvPr/>
          </p:nvSpPr>
          <p:spPr bwMode="auto">
            <a:xfrm>
              <a:off x="7534275" y="4151313"/>
              <a:ext cx="323850" cy="366713"/>
            </a:xfrm>
            <a:prstGeom prst="rect">
              <a:avLst/>
            </a:prstGeom>
            <a:noFill/>
            <a:ln w="28575" algn="ctr">
              <a:noFill/>
              <a:miter lim="800000"/>
              <a:headEnd/>
              <a:tailEnd/>
            </a:ln>
            <a:effectLst/>
          </p:spPr>
          <p:txBody>
            <a:bodyPr wrap="none">
              <a:spAutoFit/>
            </a:bodyPr>
            <a:lstStyle/>
            <a:p>
              <a:r>
                <a:rPr lang="en-US"/>
                <a:t>F</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5462"/>
          </a:xfrm>
        </p:spPr>
        <p:txBody>
          <a:bodyPr>
            <a:normAutofit fontScale="90000"/>
          </a:bodyPr>
          <a:lstStyle/>
          <a:p>
            <a:r>
              <a:rPr lang="en-US" dirty="0" smtClean="0"/>
              <a:t>UML </a:t>
            </a:r>
            <a:r>
              <a:rPr lang="en-US" dirty="0" err="1" smtClean="0"/>
              <a:t>Statecharts</a:t>
            </a:r>
            <a:r>
              <a:rPr lang="en-US" dirty="0" smtClean="0"/>
              <a:t>: Properties</a:t>
            </a:r>
            <a:endParaRPr lang="en-US" dirty="0"/>
          </a:p>
        </p:txBody>
      </p:sp>
      <p:sp>
        <p:nvSpPr>
          <p:cNvPr id="3" name="Content Placeholder 2"/>
          <p:cNvSpPr>
            <a:spLocks noGrp="1"/>
          </p:cNvSpPr>
          <p:nvPr>
            <p:ph idx="1"/>
          </p:nvPr>
        </p:nvSpPr>
        <p:spPr>
          <a:xfrm>
            <a:off x="190500" y="876300"/>
            <a:ext cx="8724900" cy="5753100"/>
          </a:xfrm>
        </p:spPr>
        <p:txBody>
          <a:bodyPr>
            <a:noAutofit/>
          </a:bodyPr>
          <a:lstStyle/>
          <a:p>
            <a:pPr marL="381000" indent="-381000">
              <a:lnSpc>
                <a:spcPct val="90000"/>
              </a:lnSpc>
              <a:buFontTx/>
              <a:buAutoNum type="arabicPeriod"/>
            </a:pPr>
            <a:r>
              <a:rPr lang="en-US" sz="2000" dirty="0" smtClean="0"/>
              <a:t>Object Behavior:</a:t>
            </a:r>
          </a:p>
          <a:p>
            <a:pPr marL="800100" lvl="1" indent="-342900">
              <a:lnSpc>
                <a:spcPct val="90000"/>
              </a:lnSpc>
            </a:pPr>
            <a:r>
              <a:rPr lang="en-US" sz="2000" dirty="0" smtClean="0"/>
              <a:t>An object can be in different states depending on the present value of the variables and data types it has.</a:t>
            </a:r>
          </a:p>
          <a:p>
            <a:pPr marL="800100" lvl="1" indent="-342900">
              <a:lnSpc>
                <a:spcPct val="90000"/>
              </a:lnSpc>
            </a:pPr>
            <a:r>
              <a:rPr lang="en-US" sz="2000" dirty="0" smtClean="0"/>
              <a:t>The object behavior can be represented in three different types:</a:t>
            </a:r>
            <a:endParaRPr lang="en-US" sz="2000" i="1" dirty="0" smtClean="0"/>
          </a:p>
          <a:p>
            <a:pPr marL="800100" lvl="1" indent="-342900">
              <a:lnSpc>
                <a:spcPct val="90000"/>
              </a:lnSpc>
              <a:buFontTx/>
              <a:buAutoNum type="arabicPeriod"/>
            </a:pPr>
            <a:r>
              <a:rPr lang="en-US" sz="2000" i="1" dirty="0" smtClean="0"/>
              <a:t>Simple behavior:</a:t>
            </a:r>
            <a:r>
              <a:rPr lang="en-US" sz="2000" dirty="0" smtClean="0"/>
              <a:t> Doesn’t depend on history of the previous inputs or services. E.g. simple mathematical functions.</a:t>
            </a:r>
          </a:p>
          <a:p>
            <a:pPr marL="800100" lvl="1" indent="-342900">
              <a:lnSpc>
                <a:spcPct val="90000"/>
              </a:lnSpc>
              <a:buFontTx/>
              <a:buAutoNum type="arabicPeriod"/>
            </a:pPr>
            <a:r>
              <a:rPr lang="en-US" sz="2000" i="1" dirty="0" smtClean="0"/>
              <a:t>State behavior:</a:t>
            </a:r>
            <a:r>
              <a:rPr lang="en-US" sz="2000" dirty="0" smtClean="0"/>
              <a:t> The entire system or space is divided into states. </a:t>
            </a:r>
          </a:p>
          <a:p>
            <a:pPr marL="800100" lvl="1" indent="-342900">
              <a:lnSpc>
                <a:spcPct val="90000"/>
              </a:lnSpc>
              <a:buFontTx/>
              <a:buAutoNum type="arabicPeriod"/>
            </a:pPr>
            <a:r>
              <a:rPr lang="en-US" sz="2000" i="1" dirty="0" smtClean="0"/>
              <a:t>Continuous behavior:</a:t>
            </a:r>
            <a:r>
              <a:rPr lang="en-US" sz="2000" dirty="0" smtClean="0"/>
              <a:t> Depends on object’s time history.</a:t>
            </a:r>
          </a:p>
          <a:p>
            <a:pPr marL="457200" indent="-457200">
              <a:buFontTx/>
              <a:buNone/>
            </a:pPr>
            <a:r>
              <a:rPr lang="en-US" sz="2000" dirty="0" smtClean="0"/>
              <a:t>2.	Delays &amp; Timeouts:</a:t>
            </a:r>
          </a:p>
          <a:p>
            <a:pPr marL="838200" lvl="1" indent="-381000"/>
            <a:r>
              <a:rPr lang="en-US" sz="2000" dirty="0" err="1" smtClean="0"/>
              <a:t>Statechart</a:t>
            </a:r>
            <a:r>
              <a:rPr lang="en-US" sz="2000" dirty="0" smtClean="0"/>
              <a:t> transitions are modeled to take insignificant amount of time. </a:t>
            </a:r>
          </a:p>
          <a:p>
            <a:pPr marL="838200" lvl="1" indent="-381000"/>
            <a:r>
              <a:rPr lang="en-US" sz="2000" dirty="0" smtClean="0"/>
              <a:t>A guard and a trigger represent a transition. They are of two types of triggers:</a:t>
            </a:r>
            <a:endParaRPr lang="en-US" sz="2000" i="1" dirty="0" smtClean="0"/>
          </a:p>
          <a:p>
            <a:pPr marL="1257300" lvl="2" indent="-342900"/>
            <a:r>
              <a:rPr lang="en-US" sz="1600" i="1" dirty="0" smtClean="0"/>
              <a:t>Named Trigger: </a:t>
            </a:r>
            <a:r>
              <a:rPr lang="en-US" sz="1600" dirty="0" smtClean="0"/>
              <a:t>Results in transition.</a:t>
            </a:r>
          </a:p>
          <a:p>
            <a:pPr marL="1257300" lvl="2" indent="-342900"/>
            <a:r>
              <a:rPr lang="en-US" sz="1600" i="1" dirty="0" smtClean="0"/>
              <a:t>Null transition:</a:t>
            </a:r>
            <a:r>
              <a:rPr lang="en-US" sz="1600" dirty="0" smtClean="0"/>
              <a:t> Evaluated only once upon entrance to the source state.</a:t>
            </a:r>
          </a:p>
          <a:p>
            <a:pPr marL="838200" lvl="1" indent="-381000"/>
            <a:r>
              <a:rPr lang="en-US" sz="2000" dirty="0" smtClean="0"/>
              <a:t>Assumption: Evaluation of conditions, guards and triggers takes zero amount of time.</a:t>
            </a:r>
          </a:p>
          <a:p>
            <a:pPr marL="838200" lvl="1" indent="-381000"/>
            <a:r>
              <a:rPr lang="en-US" sz="2000" dirty="0" smtClean="0"/>
              <a:t>Timeouts are there in UML </a:t>
            </a:r>
            <a:r>
              <a:rPr lang="en-US" sz="2000" dirty="0" err="1" smtClean="0"/>
              <a:t>statecharts</a:t>
            </a:r>
            <a:r>
              <a:rPr lang="en-US" sz="2000" dirty="0" smtClean="0"/>
              <a:t>.</a:t>
            </a:r>
          </a:p>
        </p:txBody>
      </p:sp>
      <p:sp>
        <p:nvSpPr>
          <p:cNvPr id="4" name="Slide Number Placeholder 3"/>
          <p:cNvSpPr>
            <a:spLocks noGrp="1"/>
          </p:cNvSpPr>
          <p:nvPr>
            <p:ph type="sldNum" sz="quarter" idx="12"/>
          </p:nvPr>
        </p:nvSpPr>
        <p:spPr/>
        <p:txBody>
          <a:bodyPr/>
          <a:lstStyle/>
          <a:p>
            <a:fld id="{A13A2B9E-B16C-4C43-A38A-022099A1C25F}"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 transition</a:t>
            </a:r>
            <a:endParaRPr lang="en-US" dirty="0"/>
          </a:p>
        </p:txBody>
      </p:sp>
      <p:sp>
        <p:nvSpPr>
          <p:cNvPr id="3" name="Content Placeholder 2"/>
          <p:cNvSpPr>
            <a:spLocks noGrp="1"/>
          </p:cNvSpPr>
          <p:nvPr>
            <p:ph idx="1"/>
          </p:nvPr>
        </p:nvSpPr>
        <p:spPr>
          <a:xfrm>
            <a:off x="190500" y="1600201"/>
            <a:ext cx="8724900" cy="2209800"/>
          </a:xfrm>
        </p:spPr>
        <p:txBody>
          <a:bodyPr>
            <a:normAutofit fontScale="92500" lnSpcReduction="10000"/>
          </a:bodyPr>
          <a:lstStyle/>
          <a:p>
            <a:r>
              <a:rPr lang="en-US" dirty="0" smtClean="0"/>
              <a:t>Null Triggered transition G is implemented immediately after Start() &amp; Execute(). If g evaluates to false then the only way it will ever be evaluated is if event R occurs retriggering the null-triggered transition.</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38</a:t>
            </a:fld>
            <a:endParaRPr lang="en-US" dirty="0"/>
          </a:p>
        </p:txBody>
      </p:sp>
      <p:grpSp>
        <p:nvGrpSpPr>
          <p:cNvPr id="5" name="Group 11"/>
          <p:cNvGrpSpPr>
            <a:grpSpLocks/>
          </p:cNvGrpSpPr>
          <p:nvPr/>
        </p:nvGrpSpPr>
        <p:grpSpPr bwMode="auto">
          <a:xfrm>
            <a:off x="2324100" y="4191000"/>
            <a:ext cx="4191000" cy="1905000"/>
            <a:chOff x="864" y="1824"/>
            <a:chExt cx="2640" cy="1200"/>
          </a:xfrm>
        </p:grpSpPr>
        <p:sp>
          <p:nvSpPr>
            <p:cNvPr id="6" name="Rectangle 4"/>
            <p:cNvSpPr>
              <a:spLocks noChangeArrowheads="1"/>
            </p:cNvSpPr>
            <p:nvPr/>
          </p:nvSpPr>
          <p:spPr bwMode="auto">
            <a:xfrm>
              <a:off x="1200" y="1968"/>
              <a:ext cx="1104" cy="816"/>
            </a:xfrm>
            <a:prstGeom prst="rect">
              <a:avLst/>
            </a:prstGeom>
            <a:solidFill>
              <a:schemeClr val="accent1"/>
            </a:solidFill>
            <a:ln w="28575" algn="ctr">
              <a:solidFill>
                <a:schemeClr val="tx1"/>
              </a:solidFill>
              <a:miter lim="800000"/>
              <a:headEnd/>
              <a:tailEnd/>
            </a:ln>
            <a:effectLst/>
          </p:spPr>
          <p:txBody>
            <a:bodyPr wrap="none" anchor="ctr"/>
            <a:lstStyle/>
            <a:p>
              <a:r>
                <a:rPr lang="en-US" dirty="0"/>
                <a:t>S</a:t>
              </a:r>
            </a:p>
            <a:p>
              <a:r>
                <a:rPr lang="en-US" dirty="0"/>
                <a:t>Entry / Start()</a:t>
              </a:r>
            </a:p>
            <a:p>
              <a:r>
                <a:rPr lang="en-US" dirty="0"/>
                <a:t>Do / Execute()</a:t>
              </a:r>
            </a:p>
          </p:txBody>
        </p:sp>
        <p:sp>
          <p:nvSpPr>
            <p:cNvPr id="7" name="Rectangle 5"/>
            <p:cNvSpPr>
              <a:spLocks noChangeArrowheads="1"/>
            </p:cNvSpPr>
            <p:nvPr/>
          </p:nvSpPr>
          <p:spPr bwMode="auto">
            <a:xfrm>
              <a:off x="3120" y="2064"/>
              <a:ext cx="384" cy="288"/>
            </a:xfrm>
            <a:prstGeom prst="rect">
              <a:avLst/>
            </a:prstGeom>
            <a:solidFill>
              <a:schemeClr val="accent1"/>
            </a:solidFill>
            <a:ln w="28575" algn="ctr">
              <a:solidFill>
                <a:schemeClr val="tx1"/>
              </a:solidFill>
              <a:miter lim="800000"/>
              <a:headEnd/>
              <a:tailEnd/>
            </a:ln>
            <a:effectLst/>
          </p:spPr>
          <p:txBody>
            <a:bodyPr wrap="none" anchor="ctr"/>
            <a:lstStyle/>
            <a:p>
              <a:r>
                <a:rPr lang="en-US"/>
                <a:t>T</a:t>
              </a:r>
            </a:p>
          </p:txBody>
        </p:sp>
        <p:cxnSp>
          <p:nvCxnSpPr>
            <p:cNvPr id="8" name="AutoShape 6"/>
            <p:cNvCxnSpPr>
              <a:cxnSpLocks noChangeShapeType="1"/>
              <a:stCxn id="6" idx="2"/>
              <a:endCxn id="6" idx="1"/>
            </p:cNvCxnSpPr>
            <p:nvPr/>
          </p:nvCxnSpPr>
          <p:spPr bwMode="auto">
            <a:xfrm rot="16200000" flipV="1">
              <a:off x="1263" y="2304"/>
              <a:ext cx="417" cy="561"/>
            </a:xfrm>
            <a:prstGeom prst="curvedConnector4">
              <a:avLst>
                <a:gd name="adj1" fmla="val -32375"/>
                <a:gd name="adj2" fmla="val 124065"/>
              </a:avLst>
            </a:prstGeom>
            <a:noFill/>
            <a:ln w="28575">
              <a:solidFill>
                <a:schemeClr val="tx1"/>
              </a:solidFill>
              <a:round/>
              <a:headEnd/>
              <a:tailEnd type="triangle" w="med" len="med"/>
            </a:ln>
            <a:effectLst/>
          </p:spPr>
        </p:cxnSp>
        <p:sp>
          <p:nvSpPr>
            <p:cNvPr id="9" name="Line 7"/>
            <p:cNvSpPr>
              <a:spLocks noChangeShapeType="1"/>
            </p:cNvSpPr>
            <p:nvPr/>
          </p:nvSpPr>
          <p:spPr bwMode="auto">
            <a:xfrm>
              <a:off x="864" y="1824"/>
              <a:ext cx="336" cy="288"/>
            </a:xfrm>
            <a:prstGeom prst="line">
              <a:avLst/>
            </a:prstGeom>
            <a:noFill/>
            <a:ln w="28575">
              <a:solidFill>
                <a:schemeClr val="tx1"/>
              </a:solidFill>
              <a:round/>
              <a:headEnd/>
              <a:tailEnd type="triangle" w="med" len="med"/>
            </a:ln>
            <a:effectLst/>
          </p:spPr>
          <p:txBody>
            <a:bodyPr wrap="none" anchor="ctr"/>
            <a:lstStyle/>
            <a:p>
              <a:endParaRPr lang="en-US"/>
            </a:p>
          </p:txBody>
        </p:sp>
        <p:cxnSp>
          <p:nvCxnSpPr>
            <p:cNvPr id="10" name="AutoShape 8"/>
            <p:cNvCxnSpPr>
              <a:cxnSpLocks noChangeShapeType="1"/>
              <a:stCxn id="6" idx="3"/>
              <a:endCxn id="7" idx="1"/>
            </p:cNvCxnSpPr>
            <p:nvPr/>
          </p:nvCxnSpPr>
          <p:spPr bwMode="auto">
            <a:xfrm flipV="1">
              <a:off x="2313" y="2208"/>
              <a:ext cx="798" cy="168"/>
            </a:xfrm>
            <a:prstGeom prst="curvedConnector3">
              <a:avLst>
                <a:gd name="adj1" fmla="val 50000"/>
              </a:avLst>
            </a:prstGeom>
            <a:noFill/>
            <a:ln w="28575">
              <a:solidFill>
                <a:schemeClr val="tx1"/>
              </a:solidFill>
              <a:round/>
              <a:headEnd/>
              <a:tailEnd type="triangle" w="med" len="med"/>
            </a:ln>
            <a:effectLst/>
          </p:spPr>
        </p:cxnSp>
        <p:sp>
          <p:nvSpPr>
            <p:cNvPr id="11" name="Rectangle 9"/>
            <p:cNvSpPr>
              <a:spLocks noChangeArrowheads="1"/>
            </p:cNvSpPr>
            <p:nvPr/>
          </p:nvSpPr>
          <p:spPr bwMode="auto">
            <a:xfrm>
              <a:off x="864" y="2784"/>
              <a:ext cx="192" cy="240"/>
            </a:xfrm>
            <a:prstGeom prst="rect">
              <a:avLst/>
            </a:prstGeom>
            <a:solidFill>
              <a:schemeClr val="bg1"/>
            </a:solidFill>
            <a:ln w="28575" algn="ctr">
              <a:solidFill>
                <a:schemeClr val="bg1"/>
              </a:solidFill>
              <a:miter lim="800000"/>
              <a:headEnd/>
              <a:tailEnd/>
            </a:ln>
            <a:effectLst/>
          </p:spPr>
          <p:txBody>
            <a:bodyPr wrap="none" anchor="ctr"/>
            <a:lstStyle/>
            <a:p>
              <a:r>
                <a:rPr lang="en-US"/>
                <a:t>E</a:t>
              </a:r>
            </a:p>
          </p:txBody>
        </p:sp>
        <p:sp>
          <p:nvSpPr>
            <p:cNvPr id="12" name="Rectangle 10"/>
            <p:cNvSpPr>
              <a:spLocks noChangeArrowheads="1"/>
            </p:cNvSpPr>
            <p:nvPr/>
          </p:nvSpPr>
          <p:spPr bwMode="auto">
            <a:xfrm>
              <a:off x="2592" y="2448"/>
              <a:ext cx="240" cy="240"/>
            </a:xfrm>
            <a:prstGeom prst="rect">
              <a:avLst/>
            </a:prstGeom>
            <a:solidFill>
              <a:schemeClr val="bg1"/>
            </a:solidFill>
            <a:ln w="28575" algn="ctr">
              <a:solidFill>
                <a:schemeClr val="bg1"/>
              </a:solidFill>
              <a:miter lim="800000"/>
              <a:headEnd/>
              <a:tailEnd/>
            </a:ln>
            <a:effectLst/>
          </p:spPr>
          <p:txBody>
            <a:bodyPr wrap="none" anchor="ctr"/>
            <a:lstStyle/>
            <a:p>
              <a:r>
                <a:rPr lang="en-US"/>
                <a:t>[G]</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5462"/>
          </a:xfrm>
        </p:spPr>
        <p:txBody>
          <a:bodyPr>
            <a:normAutofit fontScale="90000"/>
          </a:bodyPr>
          <a:lstStyle/>
          <a:p>
            <a:r>
              <a:rPr lang="en-US" dirty="0" smtClean="0"/>
              <a:t>UML </a:t>
            </a:r>
            <a:r>
              <a:rPr lang="en-US" dirty="0" err="1" smtClean="0"/>
              <a:t>Statecharts</a:t>
            </a:r>
            <a:r>
              <a:rPr lang="en-US" dirty="0" smtClean="0"/>
              <a:t>: Properties</a:t>
            </a:r>
            <a:endParaRPr lang="en-US" dirty="0"/>
          </a:p>
        </p:txBody>
      </p:sp>
      <p:sp>
        <p:nvSpPr>
          <p:cNvPr id="3" name="Content Placeholder 2"/>
          <p:cNvSpPr>
            <a:spLocks noGrp="1"/>
          </p:cNvSpPr>
          <p:nvPr>
            <p:ph idx="1"/>
          </p:nvPr>
        </p:nvSpPr>
        <p:spPr>
          <a:xfrm>
            <a:off x="228600" y="990601"/>
            <a:ext cx="8724900" cy="2209800"/>
          </a:xfrm>
        </p:spPr>
        <p:txBody>
          <a:bodyPr>
            <a:normAutofit fontScale="70000" lnSpcReduction="20000"/>
          </a:bodyPr>
          <a:lstStyle/>
          <a:p>
            <a:pPr marL="457200" indent="-457200">
              <a:lnSpc>
                <a:spcPct val="90000"/>
              </a:lnSpc>
              <a:buFontTx/>
              <a:buNone/>
            </a:pPr>
            <a:r>
              <a:rPr lang="en-US" dirty="0" smtClean="0"/>
              <a:t>3.	UML </a:t>
            </a:r>
            <a:r>
              <a:rPr lang="en-US" dirty="0" err="1" smtClean="0"/>
              <a:t>statecharts</a:t>
            </a:r>
            <a:r>
              <a:rPr lang="en-US" dirty="0" smtClean="0"/>
              <a:t> define 4 types of events:</a:t>
            </a:r>
            <a:endParaRPr lang="en-US" i="1" dirty="0" smtClean="0"/>
          </a:p>
          <a:p>
            <a:pPr marL="838200" lvl="1" indent="-381000">
              <a:lnSpc>
                <a:spcPct val="90000"/>
              </a:lnSpc>
            </a:pPr>
            <a:r>
              <a:rPr lang="en-US" i="1" dirty="0" smtClean="0"/>
              <a:t>Signal</a:t>
            </a:r>
            <a:r>
              <a:rPr lang="en-US" dirty="0" smtClean="0"/>
              <a:t>: Event due to extended asynchronous process.</a:t>
            </a:r>
            <a:endParaRPr lang="en-US" i="1" dirty="0" smtClean="0"/>
          </a:p>
          <a:p>
            <a:pPr marL="838200" lvl="1" indent="-381000">
              <a:lnSpc>
                <a:spcPct val="90000"/>
              </a:lnSpc>
            </a:pPr>
            <a:r>
              <a:rPr lang="en-US" i="1" dirty="0" smtClean="0"/>
              <a:t>Call</a:t>
            </a:r>
            <a:r>
              <a:rPr lang="en-US" dirty="0" smtClean="0"/>
              <a:t>: Execution of an operation within the object.</a:t>
            </a:r>
            <a:endParaRPr lang="en-US" i="1" dirty="0" smtClean="0"/>
          </a:p>
          <a:p>
            <a:pPr marL="838200" lvl="1" indent="-381000">
              <a:lnSpc>
                <a:spcPct val="90000"/>
              </a:lnSpc>
            </a:pPr>
            <a:r>
              <a:rPr lang="en-US" i="1" dirty="0" smtClean="0"/>
              <a:t>Change</a:t>
            </a:r>
            <a:r>
              <a:rPr lang="en-US" dirty="0" smtClean="0"/>
              <a:t>: Change in value of an attribute.</a:t>
            </a:r>
            <a:endParaRPr lang="en-US" i="1" dirty="0" smtClean="0"/>
          </a:p>
          <a:p>
            <a:pPr marL="838200" lvl="1" indent="-381000">
              <a:lnSpc>
                <a:spcPct val="90000"/>
              </a:lnSpc>
            </a:pPr>
            <a:r>
              <a:rPr lang="en-US" i="1" dirty="0" smtClean="0"/>
              <a:t>Time</a:t>
            </a:r>
            <a:r>
              <a:rPr lang="en-US" dirty="0" smtClean="0"/>
              <a:t>: Lapse of a time-interval.</a:t>
            </a:r>
          </a:p>
          <a:p>
            <a:pPr marL="457200" indent="-457200">
              <a:lnSpc>
                <a:spcPct val="90000"/>
              </a:lnSpc>
              <a:buFontTx/>
              <a:buAutoNum type="arabicPeriod" startAt="4"/>
            </a:pPr>
            <a:r>
              <a:rPr lang="en-US" dirty="0" smtClean="0"/>
              <a:t>Message passing between different diagrams</a:t>
            </a:r>
          </a:p>
          <a:p>
            <a:pPr marL="457200" indent="-457200">
              <a:lnSpc>
                <a:spcPct val="90000"/>
              </a:lnSpc>
              <a:buNone/>
            </a:pPr>
            <a:r>
              <a:rPr lang="en-US" dirty="0" smtClean="0"/>
              <a:t>5.	Priority given to transitions with the innermost source state. </a:t>
            </a:r>
          </a:p>
          <a:p>
            <a:pPr marL="457200" indent="-457200">
              <a:lnSpc>
                <a:spcPct val="90000"/>
              </a:lnSpc>
              <a:buFontTx/>
              <a:buAutoNum type="arabicPeriod" startAt="4"/>
            </a:pP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39</a:t>
            </a:fld>
            <a:endParaRPr lang="en-US" dirty="0"/>
          </a:p>
        </p:txBody>
      </p:sp>
      <p:grpSp>
        <p:nvGrpSpPr>
          <p:cNvPr id="5" name="Group 16"/>
          <p:cNvGrpSpPr>
            <a:grpSpLocks/>
          </p:cNvGrpSpPr>
          <p:nvPr/>
        </p:nvGrpSpPr>
        <p:grpSpPr bwMode="auto">
          <a:xfrm>
            <a:off x="1295400" y="3429000"/>
            <a:ext cx="5943600" cy="3200400"/>
            <a:chOff x="816" y="1920"/>
            <a:chExt cx="3744" cy="2016"/>
          </a:xfrm>
        </p:grpSpPr>
        <p:sp>
          <p:nvSpPr>
            <p:cNvPr id="6" name="Rectangle 4"/>
            <p:cNvSpPr>
              <a:spLocks noChangeArrowheads="1"/>
            </p:cNvSpPr>
            <p:nvPr/>
          </p:nvSpPr>
          <p:spPr bwMode="auto">
            <a:xfrm>
              <a:off x="816" y="1920"/>
              <a:ext cx="2016" cy="1392"/>
            </a:xfrm>
            <a:prstGeom prst="rect">
              <a:avLst/>
            </a:prstGeom>
            <a:solidFill>
              <a:schemeClr val="bg1"/>
            </a:solidFill>
            <a:ln w="28575" algn="ctr">
              <a:solidFill>
                <a:schemeClr val="tx1"/>
              </a:solidFill>
              <a:miter lim="800000"/>
              <a:headEnd/>
              <a:tailEnd/>
            </a:ln>
            <a:effectLst/>
          </p:spPr>
          <p:txBody>
            <a:bodyPr wrap="none" anchor="ctr"/>
            <a:lstStyle/>
            <a:p>
              <a:endParaRPr lang="en-US"/>
            </a:p>
          </p:txBody>
        </p:sp>
        <p:sp>
          <p:nvSpPr>
            <p:cNvPr id="7" name="Rectangle 5"/>
            <p:cNvSpPr>
              <a:spLocks noChangeArrowheads="1"/>
            </p:cNvSpPr>
            <p:nvPr/>
          </p:nvSpPr>
          <p:spPr bwMode="auto">
            <a:xfrm>
              <a:off x="4176" y="2496"/>
              <a:ext cx="384" cy="432"/>
            </a:xfrm>
            <a:prstGeom prst="rect">
              <a:avLst/>
            </a:prstGeom>
            <a:solidFill>
              <a:schemeClr val="accent1"/>
            </a:solidFill>
            <a:ln w="28575" algn="ctr">
              <a:solidFill>
                <a:schemeClr val="tx1"/>
              </a:solidFill>
              <a:miter lim="800000"/>
              <a:headEnd/>
              <a:tailEnd/>
            </a:ln>
            <a:effectLst/>
          </p:spPr>
          <p:txBody>
            <a:bodyPr wrap="none" anchor="ctr"/>
            <a:lstStyle/>
            <a:p>
              <a:r>
                <a:rPr lang="en-US"/>
                <a:t>A</a:t>
              </a:r>
            </a:p>
          </p:txBody>
        </p:sp>
        <p:sp>
          <p:nvSpPr>
            <p:cNvPr id="8" name="Rectangle 6"/>
            <p:cNvSpPr>
              <a:spLocks noChangeArrowheads="1"/>
            </p:cNvSpPr>
            <p:nvPr/>
          </p:nvSpPr>
          <p:spPr bwMode="auto">
            <a:xfrm>
              <a:off x="1248" y="2352"/>
              <a:ext cx="1104" cy="768"/>
            </a:xfrm>
            <a:prstGeom prst="rect">
              <a:avLst/>
            </a:prstGeom>
            <a:solidFill>
              <a:schemeClr val="accent1"/>
            </a:solidFill>
            <a:ln w="28575" algn="ctr">
              <a:solidFill>
                <a:schemeClr val="tx1"/>
              </a:solidFill>
              <a:miter lim="800000"/>
              <a:headEnd/>
              <a:tailEnd/>
            </a:ln>
            <a:effectLst/>
          </p:spPr>
          <p:txBody>
            <a:bodyPr wrap="none" anchor="ctr"/>
            <a:lstStyle/>
            <a:p>
              <a:endParaRPr lang="en-US"/>
            </a:p>
          </p:txBody>
        </p:sp>
        <p:sp>
          <p:nvSpPr>
            <p:cNvPr id="9" name="Rectangle 7"/>
            <p:cNvSpPr>
              <a:spLocks noChangeArrowheads="1"/>
            </p:cNvSpPr>
            <p:nvPr/>
          </p:nvSpPr>
          <p:spPr bwMode="auto">
            <a:xfrm>
              <a:off x="912" y="2016"/>
              <a:ext cx="288" cy="288"/>
            </a:xfrm>
            <a:prstGeom prst="rect">
              <a:avLst/>
            </a:prstGeom>
            <a:solidFill>
              <a:schemeClr val="bg1"/>
            </a:solidFill>
            <a:ln w="28575" algn="ctr">
              <a:solidFill>
                <a:schemeClr val="bg1"/>
              </a:solidFill>
              <a:miter lim="800000"/>
              <a:headEnd/>
              <a:tailEnd/>
            </a:ln>
            <a:effectLst/>
          </p:spPr>
          <p:txBody>
            <a:bodyPr wrap="none" anchor="ctr"/>
            <a:lstStyle/>
            <a:p>
              <a:r>
                <a:rPr lang="en-US"/>
                <a:t>B</a:t>
              </a:r>
            </a:p>
          </p:txBody>
        </p:sp>
        <p:sp>
          <p:nvSpPr>
            <p:cNvPr id="10" name="Rectangle 8"/>
            <p:cNvSpPr>
              <a:spLocks noChangeArrowheads="1"/>
            </p:cNvSpPr>
            <p:nvPr/>
          </p:nvSpPr>
          <p:spPr bwMode="auto">
            <a:xfrm>
              <a:off x="1296" y="2400"/>
              <a:ext cx="288" cy="288"/>
            </a:xfrm>
            <a:prstGeom prst="rect">
              <a:avLst/>
            </a:prstGeom>
            <a:solidFill>
              <a:schemeClr val="accent1"/>
            </a:solidFill>
            <a:ln w="28575" algn="ctr">
              <a:solidFill>
                <a:schemeClr val="accent1"/>
              </a:solidFill>
              <a:miter lim="800000"/>
              <a:headEnd/>
              <a:tailEnd/>
            </a:ln>
            <a:effectLst/>
          </p:spPr>
          <p:txBody>
            <a:bodyPr wrap="none" anchor="ctr"/>
            <a:lstStyle/>
            <a:p>
              <a:r>
                <a:rPr lang="en-US"/>
                <a:t>B1</a:t>
              </a:r>
            </a:p>
          </p:txBody>
        </p:sp>
        <p:sp>
          <p:nvSpPr>
            <p:cNvPr id="11" name="Rectangle 9"/>
            <p:cNvSpPr>
              <a:spLocks noChangeArrowheads="1"/>
            </p:cNvSpPr>
            <p:nvPr/>
          </p:nvSpPr>
          <p:spPr bwMode="auto">
            <a:xfrm>
              <a:off x="2112" y="1968"/>
              <a:ext cx="576" cy="336"/>
            </a:xfrm>
            <a:prstGeom prst="rect">
              <a:avLst/>
            </a:prstGeom>
            <a:solidFill>
              <a:schemeClr val="bg1"/>
            </a:solidFill>
            <a:ln w="28575" algn="ctr">
              <a:solidFill>
                <a:schemeClr val="bg1"/>
              </a:solidFill>
              <a:miter lim="800000"/>
              <a:headEnd/>
              <a:tailEnd/>
            </a:ln>
            <a:effectLst/>
          </p:spPr>
          <p:txBody>
            <a:bodyPr wrap="none" anchor="ctr"/>
            <a:lstStyle/>
            <a:p>
              <a:r>
                <a:rPr lang="en-US" dirty="0"/>
                <a:t>Enter: </a:t>
              </a:r>
              <a:r>
                <a:rPr lang="en-US" dirty="0" smtClean="0"/>
                <a:t>f(a</a:t>
              </a:r>
              <a:r>
                <a:rPr lang="en-US" dirty="0"/>
                <a:t>)</a:t>
              </a:r>
            </a:p>
            <a:p>
              <a:r>
                <a:rPr lang="en-US" dirty="0"/>
                <a:t>Exit: g()</a:t>
              </a:r>
            </a:p>
          </p:txBody>
        </p:sp>
        <p:sp>
          <p:nvSpPr>
            <p:cNvPr id="12" name="Rectangle 10"/>
            <p:cNvSpPr>
              <a:spLocks noChangeArrowheads="1"/>
            </p:cNvSpPr>
            <p:nvPr/>
          </p:nvSpPr>
          <p:spPr bwMode="auto">
            <a:xfrm>
              <a:off x="1488" y="2592"/>
              <a:ext cx="816" cy="432"/>
            </a:xfrm>
            <a:prstGeom prst="rect">
              <a:avLst/>
            </a:prstGeom>
            <a:solidFill>
              <a:schemeClr val="accent1"/>
            </a:solidFill>
            <a:ln w="28575" algn="ctr">
              <a:solidFill>
                <a:schemeClr val="accent1"/>
              </a:solidFill>
              <a:miter lim="800000"/>
              <a:headEnd/>
              <a:tailEnd/>
            </a:ln>
            <a:effectLst/>
          </p:spPr>
          <p:txBody>
            <a:bodyPr wrap="none" anchor="ctr"/>
            <a:lstStyle/>
            <a:p>
              <a:r>
                <a:rPr lang="en-US" dirty="0"/>
                <a:t>Enter: x()</a:t>
              </a:r>
            </a:p>
            <a:p>
              <a:r>
                <a:rPr lang="en-US" dirty="0"/>
                <a:t>Exit: </a:t>
              </a:r>
              <a:r>
                <a:rPr lang="en-US" dirty="0" smtClean="0"/>
                <a:t>y(a</a:t>
              </a:r>
              <a:r>
                <a:rPr lang="en-US" dirty="0"/>
                <a:t>, b)</a:t>
              </a:r>
            </a:p>
          </p:txBody>
        </p:sp>
        <p:sp>
          <p:nvSpPr>
            <p:cNvPr id="13" name="Line 11"/>
            <p:cNvSpPr>
              <a:spLocks noChangeShapeType="1"/>
            </p:cNvSpPr>
            <p:nvPr/>
          </p:nvSpPr>
          <p:spPr bwMode="auto">
            <a:xfrm flipH="1">
              <a:off x="2352" y="2592"/>
              <a:ext cx="1824"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4" name="Line 12"/>
            <p:cNvSpPr>
              <a:spLocks noChangeShapeType="1"/>
            </p:cNvSpPr>
            <p:nvPr/>
          </p:nvSpPr>
          <p:spPr bwMode="auto">
            <a:xfrm>
              <a:off x="2352" y="2832"/>
              <a:ext cx="1824"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5" name="Rectangle 13"/>
            <p:cNvSpPr>
              <a:spLocks noChangeArrowheads="1"/>
            </p:cNvSpPr>
            <p:nvPr/>
          </p:nvSpPr>
          <p:spPr bwMode="auto">
            <a:xfrm>
              <a:off x="3120" y="2928"/>
              <a:ext cx="816" cy="336"/>
            </a:xfrm>
            <a:prstGeom prst="rect">
              <a:avLst/>
            </a:prstGeom>
            <a:solidFill>
              <a:schemeClr val="bg1"/>
            </a:solidFill>
            <a:ln w="28575" algn="ctr">
              <a:solidFill>
                <a:schemeClr val="bg1"/>
              </a:solidFill>
              <a:miter lim="800000"/>
              <a:headEnd/>
              <a:tailEnd/>
            </a:ln>
            <a:effectLst/>
          </p:spPr>
          <p:txBody>
            <a:bodyPr wrap="none" anchor="ctr"/>
            <a:lstStyle/>
            <a:p>
              <a:r>
                <a:rPr lang="en-US" dirty="0"/>
                <a:t>First </a:t>
              </a:r>
              <a:r>
                <a:rPr lang="en-US" dirty="0" smtClean="0"/>
                <a:t>y(a</a:t>
              </a:r>
              <a:r>
                <a:rPr lang="en-US" dirty="0"/>
                <a:t>, b)</a:t>
              </a:r>
            </a:p>
            <a:p>
              <a:r>
                <a:rPr lang="en-US" dirty="0"/>
                <a:t>then g()</a:t>
              </a:r>
            </a:p>
          </p:txBody>
        </p:sp>
        <p:sp>
          <p:nvSpPr>
            <p:cNvPr id="16" name="Rectangle 14"/>
            <p:cNvSpPr>
              <a:spLocks noChangeArrowheads="1"/>
            </p:cNvSpPr>
            <p:nvPr/>
          </p:nvSpPr>
          <p:spPr bwMode="auto">
            <a:xfrm>
              <a:off x="2976" y="2112"/>
              <a:ext cx="960" cy="384"/>
            </a:xfrm>
            <a:prstGeom prst="rect">
              <a:avLst/>
            </a:prstGeom>
            <a:solidFill>
              <a:schemeClr val="bg1"/>
            </a:solidFill>
            <a:ln w="28575" algn="ctr">
              <a:solidFill>
                <a:schemeClr val="bg1"/>
              </a:solidFill>
              <a:miter lim="800000"/>
              <a:headEnd/>
              <a:tailEnd/>
            </a:ln>
            <a:effectLst/>
          </p:spPr>
          <p:txBody>
            <a:bodyPr wrap="none" anchor="ctr"/>
            <a:lstStyle/>
            <a:p>
              <a:r>
                <a:rPr lang="en-US" dirty="0"/>
                <a:t>First </a:t>
              </a:r>
              <a:r>
                <a:rPr lang="en-US" dirty="0" smtClean="0"/>
                <a:t>f(a</a:t>
              </a:r>
              <a:r>
                <a:rPr lang="en-US" dirty="0"/>
                <a:t>) is </a:t>
              </a:r>
            </a:p>
            <a:p>
              <a:r>
                <a:rPr lang="en-US" dirty="0"/>
                <a:t>then x()</a:t>
              </a:r>
            </a:p>
          </p:txBody>
        </p:sp>
        <p:sp>
          <p:nvSpPr>
            <p:cNvPr id="17" name="Rectangle 15"/>
            <p:cNvSpPr>
              <a:spLocks noChangeArrowheads="1"/>
            </p:cNvSpPr>
            <p:nvPr/>
          </p:nvSpPr>
          <p:spPr bwMode="auto">
            <a:xfrm>
              <a:off x="1536" y="3456"/>
              <a:ext cx="2976" cy="480"/>
            </a:xfrm>
            <a:prstGeom prst="rect">
              <a:avLst/>
            </a:prstGeom>
            <a:solidFill>
              <a:schemeClr val="bg1"/>
            </a:solidFill>
            <a:ln w="28575" algn="ctr">
              <a:solidFill>
                <a:schemeClr val="bg1"/>
              </a:solidFill>
              <a:miter lim="800000"/>
              <a:headEnd/>
              <a:tailEnd/>
            </a:ln>
            <a:effectLst/>
          </p:spPr>
          <p:txBody>
            <a:bodyPr wrap="none" anchor="ctr"/>
            <a:lstStyle/>
            <a:p>
              <a:r>
                <a:rPr lang="en-US" sz="2400"/>
                <a:t>Execute from outermost first – for entry</a:t>
              </a:r>
            </a:p>
            <a:p>
              <a:r>
                <a:rPr lang="en-US" sz="2400"/>
                <a:t>Execute from innermost first – for exit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42900"/>
            <a:ext cx="8686800" cy="6286500"/>
          </a:xfrm>
        </p:spPr>
        <p:txBody>
          <a:bodyPr>
            <a:normAutofit fontScale="92500" lnSpcReduction="10000"/>
          </a:bodyPr>
          <a:lstStyle/>
          <a:p>
            <a:r>
              <a:rPr lang="en-US" dirty="0" smtClean="0"/>
              <a:t>Concurrency</a:t>
            </a:r>
          </a:p>
          <a:p>
            <a:r>
              <a:rPr lang="en-US" dirty="0" smtClean="0"/>
              <a:t>Synchronization and communication</a:t>
            </a:r>
          </a:p>
          <a:p>
            <a:pPr lvl="1"/>
            <a:r>
              <a:rPr lang="en-US" dirty="0" smtClean="0"/>
              <a:t>Concurrent  actions have to be able to communicate</a:t>
            </a:r>
          </a:p>
          <a:p>
            <a:r>
              <a:rPr lang="en-US" dirty="0" smtClean="0"/>
              <a:t>Verifiability</a:t>
            </a:r>
          </a:p>
          <a:p>
            <a:pPr marL="285750" indent="-285750"/>
            <a:r>
              <a:rPr lang="en-US" dirty="0" smtClean="0"/>
              <a:t>Presence of programming elements</a:t>
            </a:r>
          </a:p>
          <a:p>
            <a:pPr marL="685800" lvl="1"/>
            <a:r>
              <a:rPr lang="en-US" dirty="0" smtClean="0"/>
              <a:t>Programming languages have proven to be convenient for the expression of computations</a:t>
            </a:r>
          </a:p>
          <a:p>
            <a:pPr marL="685800" lvl="1"/>
            <a:r>
              <a:rPr lang="en-US" dirty="0" smtClean="0"/>
              <a:t>Classical state diagrams do not meet the requirement</a:t>
            </a:r>
          </a:p>
          <a:p>
            <a:pPr marL="285750" indent="-285750"/>
            <a:r>
              <a:rPr lang="en-US" dirty="0" err="1" smtClean="0"/>
              <a:t>Executability</a:t>
            </a:r>
            <a:endParaRPr lang="en-US" dirty="0" smtClean="0"/>
          </a:p>
          <a:p>
            <a:pPr marL="685800" lvl="1"/>
            <a:r>
              <a:rPr lang="en-US" dirty="0" smtClean="0"/>
              <a:t>The possibility to execute a specification is a way for checking it</a:t>
            </a:r>
          </a:p>
          <a:p>
            <a:r>
              <a:rPr lang="en-US" dirty="0" smtClean="0"/>
              <a:t>Support for the design of large systems</a:t>
            </a:r>
          </a:p>
          <a:p>
            <a:pPr lvl="1"/>
            <a:r>
              <a:rPr lang="en-US" dirty="0" smtClean="0"/>
              <a:t>Software technologies has found object orientation mechanism for designing large systems</a:t>
            </a:r>
          </a:p>
        </p:txBody>
      </p:sp>
      <p:sp>
        <p:nvSpPr>
          <p:cNvPr id="4" name="Slide Number Placeholder 3"/>
          <p:cNvSpPr>
            <a:spLocks noGrp="1"/>
          </p:cNvSpPr>
          <p:nvPr>
            <p:ph type="sldNum" sz="quarter" idx="12"/>
          </p:nvPr>
        </p:nvSpPr>
        <p:spPr/>
        <p:txBody>
          <a:bodyPr/>
          <a:lstStyle/>
          <a:p>
            <a:fld id="{A13A2B9E-B16C-4C43-A38A-022099A1C25F}"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3062"/>
          </a:xfrm>
        </p:spPr>
        <p:txBody>
          <a:bodyPr>
            <a:normAutofit fontScale="90000"/>
          </a:bodyPr>
          <a:lstStyle/>
          <a:p>
            <a:r>
              <a:rPr lang="en-US" dirty="0" smtClean="0"/>
              <a:t>UML </a:t>
            </a:r>
            <a:r>
              <a:rPr lang="en-US" dirty="0" err="1" smtClean="0"/>
              <a:t>Statecharts</a:t>
            </a:r>
            <a:r>
              <a:rPr lang="en-US" dirty="0" smtClean="0"/>
              <a:t>: Properties</a:t>
            </a:r>
            <a:endParaRPr lang="en-US" dirty="0"/>
          </a:p>
        </p:txBody>
      </p:sp>
      <p:sp>
        <p:nvSpPr>
          <p:cNvPr id="3" name="Content Placeholder 2"/>
          <p:cNvSpPr>
            <a:spLocks noGrp="1"/>
          </p:cNvSpPr>
          <p:nvPr>
            <p:ph idx="1"/>
          </p:nvPr>
        </p:nvSpPr>
        <p:spPr>
          <a:xfrm>
            <a:off x="228600" y="838201"/>
            <a:ext cx="8724900" cy="3314699"/>
          </a:xfrm>
        </p:spPr>
        <p:txBody>
          <a:bodyPr>
            <a:normAutofit fontScale="55000" lnSpcReduction="20000"/>
          </a:bodyPr>
          <a:lstStyle/>
          <a:p>
            <a:pPr>
              <a:buNone/>
            </a:pPr>
            <a:r>
              <a:rPr lang="en-US" dirty="0" smtClean="0"/>
              <a:t>6. Actions and Activities:</a:t>
            </a:r>
          </a:p>
          <a:p>
            <a:pPr lvl="1"/>
            <a:r>
              <a:rPr lang="en-US" dirty="0" smtClean="0"/>
              <a:t>Activities: Performed as long as the state is active, interpreted and terminated by the receipt of an incoming event.</a:t>
            </a:r>
          </a:p>
          <a:p>
            <a:pPr lvl="1"/>
            <a:r>
              <a:rPr lang="en-US" dirty="0" smtClean="0"/>
              <a:t>Actions: Usually short, non-interruptible behavior while activities longer, interruptible behavior.</a:t>
            </a:r>
          </a:p>
          <a:p>
            <a:pPr>
              <a:buNone/>
            </a:pPr>
            <a:r>
              <a:rPr lang="en-US" dirty="0" smtClean="0"/>
              <a:t>7. Fork &amp; Join in UML.</a:t>
            </a:r>
          </a:p>
          <a:p>
            <a:pPr>
              <a:buNone/>
            </a:pPr>
            <a:r>
              <a:rPr lang="en-US" dirty="0" smtClean="0"/>
              <a:t>8. Two different kinds of state machine formalisms:</a:t>
            </a:r>
          </a:p>
          <a:p>
            <a:pPr lvl="1"/>
            <a:r>
              <a:rPr lang="en-US" dirty="0" err="1" smtClean="0"/>
              <a:t>Statechart</a:t>
            </a:r>
            <a:r>
              <a:rPr lang="en-US" dirty="0" smtClean="0"/>
              <a:t> Diagrams: Used when state transitions takes place when an event of interest occurs.</a:t>
            </a:r>
          </a:p>
          <a:p>
            <a:pPr lvl="1"/>
            <a:r>
              <a:rPr lang="en-US" dirty="0" smtClean="0"/>
              <a:t>Activity diagrams: Changes state primarily upon completion of the activities executed.</a:t>
            </a:r>
          </a:p>
          <a:p>
            <a:pPr>
              <a:buNone/>
            </a:pPr>
            <a:r>
              <a:rPr lang="en-US" dirty="0" smtClean="0"/>
              <a:t>9. UML </a:t>
            </a:r>
            <a:r>
              <a:rPr lang="en-US" dirty="0" err="1" smtClean="0"/>
              <a:t>statecharts</a:t>
            </a:r>
            <a:r>
              <a:rPr lang="en-US" dirty="0" smtClean="0"/>
              <a:t> have some dependence on abstract state machines along with </a:t>
            </a:r>
            <a:r>
              <a:rPr lang="en-US" dirty="0" err="1" smtClean="0"/>
              <a:t>Mealy’s</a:t>
            </a:r>
            <a:r>
              <a:rPr lang="en-US" dirty="0" smtClean="0"/>
              <a:t>. </a:t>
            </a:r>
            <a:r>
              <a:rPr lang="en-US" dirty="0" err="1" smtClean="0"/>
              <a:t>Harel</a:t>
            </a:r>
            <a:r>
              <a:rPr lang="en-US" dirty="0" smtClean="0"/>
              <a:t> </a:t>
            </a:r>
            <a:r>
              <a:rPr lang="en-US" dirty="0" err="1" smtClean="0"/>
              <a:t>statecharts</a:t>
            </a:r>
            <a:r>
              <a:rPr lang="en-US" dirty="0" smtClean="0"/>
              <a:t> are mainly based on Moore’s</a:t>
            </a:r>
          </a:p>
          <a:p>
            <a:pPr>
              <a:buNone/>
            </a:pPr>
            <a:r>
              <a:rPr lang="en-US" dirty="0" smtClean="0"/>
              <a:t>10. Events can carry parameter, which </a:t>
            </a:r>
            <a:r>
              <a:rPr lang="en-US" dirty="0" err="1" smtClean="0"/>
              <a:t>Harel’s</a:t>
            </a:r>
            <a:r>
              <a:rPr lang="en-US" dirty="0" smtClean="0"/>
              <a:t> </a:t>
            </a:r>
            <a:r>
              <a:rPr lang="en-US" dirty="0" err="1" smtClean="0"/>
              <a:t>statechart</a:t>
            </a:r>
            <a:r>
              <a:rPr lang="en-US" dirty="0" smtClean="0"/>
              <a:t> doesn’t support.</a:t>
            </a:r>
          </a:p>
          <a:p>
            <a:pPr>
              <a:buNone/>
            </a:pPr>
            <a:r>
              <a:rPr lang="en-US" dirty="0" smtClean="0"/>
              <a:t>11. Conditional guards.</a:t>
            </a:r>
          </a:p>
          <a:p>
            <a:pPr>
              <a:buNone/>
            </a:pPr>
            <a:r>
              <a:rPr lang="en-US" dirty="0" smtClean="0"/>
              <a:t>12. Guards &amp; explicit state machines.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40</a:t>
            </a:fld>
            <a:endParaRPr lang="en-US" dirty="0"/>
          </a:p>
        </p:txBody>
      </p:sp>
      <p:grpSp>
        <p:nvGrpSpPr>
          <p:cNvPr id="5" name="Group 9"/>
          <p:cNvGrpSpPr>
            <a:grpSpLocks/>
          </p:cNvGrpSpPr>
          <p:nvPr/>
        </p:nvGrpSpPr>
        <p:grpSpPr bwMode="auto">
          <a:xfrm>
            <a:off x="1371600" y="4076700"/>
            <a:ext cx="7010400" cy="1295400"/>
            <a:chOff x="864" y="2352"/>
            <a:chExt cx="4416" cy="816"/>
          </a:xfrm>
        </p:grpSpPr>
        <p:sp>
          <p:nvSpPr>
            <p:cNvPr id="6" name="AutoShape 5"/>
            <p:cNvSpPr>
              <a:spLocks noChangeArrowheads="1"/>
            </p:cNvSpPr>
            <p:nvPr/>
          </p:nvSpPr>
          <p:spPr bwMode="auto">
            <a:xfrm>
              <a:off x="864" y="2592"/>
              <a:ext cx="576" cy="576"/>
            </a:xfrm>
            <a:prstGeom prst="roundRect">
              <a:avLst>
                <a:gd name="adj" fmla="val 16667"/>
              </a:avLst>
            </a:prstGeom>
            <a:solidFill>
              <a:schemeClr val="accent1"/>
            </a:solidFill>
            <a:ln w="28575" algn="ctr">
              <a:solidFill>
                <a:srgbClr val="000000"/>
              </a:solidFill>
              <a:round/>
              <a:headEnd/>
              <a:tailEnd/>
            </a:ln>
            <a:effectLst/>
          </p:spPr>
          <p:txBody>
            <a:bodyPr wrap="none" anchor="ctr"/>
            <a:lstStyle/>
            <a:p>
              <a:r>
                <a:rPr lang="en-US"/>
                <a:t>Off</a:t>
              </a:r>
            </a:p>
          </p:txBody>
        </p:sp>
        <p:sp>
          <p:nvSpPr>
            <p:cNvPr id="7" name="AutoShape 6"/>
            <p:cNvSpPr>
              <a:spLocks noChangeArrowheads="1"/>
            </p:cNvSpPr>
            <p:nvPr/>
          </p:nvSpPr>
          <p:spPr bwMode="auto">
            <a:xfrm>
              <a:off x="4704" y="2592"/>
              <a:ext cx="576" cy="576"/>
            </a:xfrm>
            <a:prstGeom prst="roundRect">
              <a:avLst>
                <a:gd name="adj" fmla="val 16667"/>
              </a:avLst>
            </a:prstGeom>
            <a:solidFill>
              <a:schemeClr val="accent1"/>
            </a:solidFill>
            <a:ln w="28575" algn="ctr">
              <a:solidFill>
                <a:srgbClr val="000000"/>
              </a:solidFill>
              <a:round/>
              <a:headEnd/>
              <a:tailEnd/>
            </a:ln>
            <a:effectLst/>
          </p:spPr>
          <p:txBody>
            <a:bodyPr wrap="none" anchor="ctr"/>
            <a:lstStyle/>
            <a:p>
              <a:r>
                <a:rPr lang="en-US" dirty="0"/>
                <a:t>On</a:t>
              </a:r>
            </a:p>
          </p:txBody>
        </p:sp>
        <p:cxnSp>
          <p:nvCxnSpPr>
            <p:cNvPr id="8" name="AutoShape 7"/>
            <p:cNvCxnSpPr>
              <a:cxnSpLocks noChangeShapeType="1"/>
              <a:stCxn id="6" idx="3"/>
              <a:endCxn id="7" idx="1"/>
            </p:cNvCxnSpPr>
            <p:nvPr/>
          </p:nvCxnSpPr>
          <p:spPr bwMode="auto">
            <a:xfrm>
              <a:off x="1449" y="2880"/>
              <a:ext cx="3246" cy="0"/>
            </a:xfrm>
            <a:prstGeom prst="straightConnector1">
              <a:avLst/>
            </a:prstGeom>
            <a:noFill/>
            <a:ln w="28575">
              <a:solidFill>
                <a:srgbClr val="000000"/>
              </a:solidFill>
              <a:round/>
              <a:headEnd/>
              <a:tailEnd type="triangle" w="med" len="med"/>
            </a:ln>
            <a:effectLst/>
          </p:spPr>
        </p:cxnSp>
        <p:sp>
          <p:nvSpPr>
            <p:cNvPr id="9" name="Rectangle 8"/>
            <p:cNvSpPr>
              <a:spLocks noChangeArrowheads="1"/>
            </p:cNvSpPr>
            <p:nvPr/>
          </p:nvSpPr>
          <p:spPr bwMode="auto">
            <a:xfrm>
              <a:off x="1488" y="2352"/>
              <a:ext cx="3168" cy="432"/>
            </a:xfrm>
            <a:prstGeom prst="rect">
              <a:avLst/>
            </a:prstGeom>
            <a:solidFill>
              <a:srgbClr val="FFFFFF"/>
            </a:solidFill>
            <a:ln w="28575" algn="ctr">
              <a:solidFill>
                <a:schemeClr val="bg1"/>
              </a:solidFill>
              <a:miter lim="800000"/>
              <a:headEnd/>
              <a:tailEnd/>
            </a:ln>
            <a:effectLst/>
          </p:spPr>
          <p:txBody>
            <a:bodyPr wrap="none" anchor="ctr"/>
            <a:lstStyle/>
            <a:p>
              <a:r>
                <a:rPr lang="en-US"/>
                <a:t>OnButtonPushed [Guard Condition] / </a:t>
              </a:r>
            </a:p>
            <a:p>
              <a:r>
                <a:rPr lang="en-US"/>
                <a:t>Action:= Start();ControlPanel.UpdateState(Start)</a:t>
              </a:r>
            </a:p>
          </p:txBody>
        </p:sp>
      </p:grpSp>
      <p:sp>
        <p:nvSpPr>
          <p:cNvPr id="10" name="Rectangle 10"/>
          <p:cNvSpPr>
            <a:spLocks noChangeArrowheads="1"/>
          </p:cNvSpPr>
          <p:nvPr/>
        </p:nvSpPr>
        <p:spPr bwMode="auto">
          <a:xfrm>
            <a:off x="1371600" y="5448300"/>
            <a:ext cx="6781800" cy="1295400"/>
          </a:xfrm>
          <a:prstGeom prst="rect">
            <a:avLst/>
          </a:prstGeom>
          <a:solidFill>
            <a:srgbClr val="FFFFFF"/>
          </a:solidFill>
          <a:ln w="28575" algn="ctr">
            <a:solidFill>
              <a:schemeClr val="bg1"/>
            </a:solidFill>
            <a:miter lim="800000"/>
            <a:headEnd/>
            <a:tailEnd/>
          </a:ln>
          <a:effectLst/>
        </p:spPr>
        <p:txBody>
          <a:bodyPr wrap="none" anchor="ctr"/>
          <a:lstStyle/>
          <a:p>
            <a:r>
              <a:rPr lang="en-US" dirty="0"/>
              <a:t>Message: </a:t>
            </a:r>
            <a:r>
              <a:rPr lang="en-US" dirty="0" err="1"/>
              <a:t>OnButtonPushed</a:t>
            </a:r>
            <a:endParaRPr lang="en-US" dirty="0"/>
          </a:p>
          <a:p>
            <a:r>
              <a:rPr lang="en-US" dirty="0"/>
              <a:t>Guard: Guard Condition</a:t>
            </a:r>
          </a:p>
          <a:p>
            <a:r>
              <a:rPr lang="en-US" dirty="0"/>
              <a:t>Action: Start() [Internal Action]</a:t>
            </a:r>
          </a:p>
          <a:p>
            <a:r>
              <a:rPr lang="en-US" dirty="0" err="1"/>
              <a:t>ControlPanel.UpdateState</a:t>
            </a:r>
            <a:r>
              <a:rPr lang="en-US" dirty="0"/>
              <a:t>(Start) [External Action]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3062"/>
          </a:xfrm>
        </p:spPr>
        <p:txBody>
          <a:bodyPr>
            <a:normAutofit fontScale="90000"/>
          </a:bodyPr>
          <a:lstStyle/>
          <a:p>
            <a:r>
              <a:rPr lang="en-US" dirty="0" smtClean="0"/>
              <a:t>UML </a:t>
            </a:r>
            <a:r>
              <a:rPr lang="en-US" dirty="0" err="1" smtClean="0"/>
              <a:t>Statecharts</a:t>
            </a:r>
            <a:r>
              <a:rPr lang="en-US" dirty="0" smtClean="0"/>
              <a:t>: Properties</a:t>
            </a:r>
            <a:endParaRPr lang="en-US" dirty="0"/>
          </a:p>
        </p:txBody>
      </p:sp>
      <p:sp>
        <p:nvSpPr>
          <p:cNvPr id="3" name="Content Placeholder 2"/>
          <p:cNvSpPr>
            <a:spLocks noGrp="1"/>
          </p:cNvSpPr>
          <p:nvPr>
            <p:ph idx="1"/>
          </p:nvPr>
        </p:nvSpPr>
        <p:spPr>
          <a:xfrm>
            <a:off x="228600" y="723900"/>
            <a:ext cx="8686800" cy="2705100"/>
          </a:xfrm>
        </p:spPr>
        <p:txBody>
          <a:bodyPr>
            <a:normAutofit fontScale="55000" lnSpcReduction="20000"/>
          </a:bodyPr>
          <a:lstStyle/>
          <a:p>
            <a:pPr>
              <a:lnSpc>
                <a:spcPct val="120000"/>
              </a:lnSpc>
              <a:buNone/>
            </a:pPr>
            <a:r>
              <a:rPr lang="en-US" dirty="0" smtClean="0"/>
              <a:t>13. </a:t>
            </a:r>
            <a:r>
              <a:rPr lang="en-US" dirty="0" err="1" smtClean="0"/>
              <a:t>Pseudostates</a:t>
            </a:r>
            <a:r>
              <a:rPr lang="en-US" dirty="0" smtClean="0"/>
              <a:t>.</a:t>
            </a:r>
          </a:p>
          <a:p>
            <a:pPr lvl="1">
              <a:lnSpc>
                <a:spcPct val="120000"/>
              </a:lnSpc>
            </a:pPr>
            <a:r>
              <a:rPr lang="en-US" dirty="0" smtClean="0"/>
              <a:t>A kind of state vertex in the UML </a:t>
            </a:r>
            <a:r>
              <a:rPr lang="en-US" dirty="0" err="1" smtClean="0"/>
              <a:t>metamodel</a:t>
            </a:r>
            <a:r>
              <a:rPr lang="en-US" dirty="0" smtClean="0"/>
              <a:t> that represent transient points in transition paths within a state machine.</a:t>
            </a:r>
          </a:p>
          <a:p>
            <a:pPr lvl="1">
              <a:lnSpc>
                <a:spcPct val="120000"/>
              </a:lnSpc>
            </a:pPr>
            <a:r>
              <a:rPr lang="en-US" dirty="0" smtClean="0"/>
              <a:t>Vertical bars indicate where concurrent behavior begins or ends (called </a:t>
            </a:r>
            <a:r>
              <a:rPr lang="en-US" dirty="0" err="1" smtClean="0"/>
              <a:t>pseudostates</a:t>
            </a:r>
            <a:r>
              <a:rPr lang="en-US" dirty="0" smtClean="0"/>
              <a:t>)</a:t>
            </a:r>
          </a:p>
          <a:p>
            <a:pPr lvl="1">
              <a:lnSpc>
                <a:spcPct val="120000"/>
              </a:lnSpc>
            </a:pPr>
            <a:r>
              <a:rPr lang="en-US" dirty="0" smtClean="0"/>
              <a:t>E.g. Start state, Terminal state, Connectors etc.</a:t>
            </a:r>
          </a:p>
          <a:p>
            <a:pPr>
              <a:lnSpc>
                <a:spcPct val="120000"/>
              </a:lnSpc>
              <a:buNone/>
            </a:pPr>
            <a:r>
              <a:rPr lang="en-US" dirty="0" smtClean="0"/>
              <a:t>14. Synch </a:t>
            </a:r>
            <a:r>
              <a:rPr lang="en-US" dirty="0" err="1" smtClean="0"/>
              <a:t>Pseudostate</a:t>
            </a:r>
            <a:endParaRPr lang="en-US" dirty="0" smtClean="0"/>
          </a:p>
          <a:p>
            <a:pPr lvl="1">
              <a:lnSpc>
                <a:spcPct val="120000"/>
              </a:lnSpc>
            </a:pPr>
            <a:r>
              <a:rPr lang="en-US" dirty="0" smtClean="0"/>
              <a:t>Allows a special kind of guard in which a “latch” remembers that a specific transition has occurred</a:t>
            </a:r>
          </a:p>
          <a:p>
            <a:pPr lvl="1">
              <a:lnSpc>
                <a:spcPct val="120000"/>
              </a:lnSpc>
            </a:pPr>
            <a:r>
              <a:rPr lang="en-US" dirty="0" smtClean="0"/>
              <a:t>Similar to Petri net “place” with explicitly indicated capacity</a:t>
            </a:r>
          </a:p>
          <a:p>
            <a:pPr lvl="1">
              <a:lnSpc>
                <a:spcPct val="120000"/>
              </a:lnSpc>
            </a:pPr>
            <a:r>
              <a:rPr lang="en-US" dirty="0" smtClean="0"/>
              <a:t> Must synchronize across AND-States</a:t>
            </a:r>
          </a:p>
        </p:txBody>
      </p:sp>
      <p:sp>
        <p:nvSpPr>
          <p:cNvPr id="4" name="Slide Number Placeholder 3"/>
          <p:cNvSpPr>
            <a:spLocks noGrp="1"/>
          </p:cNvSpPr>
          <p:nvPr>
            <p:ph type="sldNum" sz="quarter" idx="12"/>
          </p:nvPr>
        </p:nvSpPr>
        <p:spPr/>
        <p:txBody>
          <a:bodyPr/>
          <a:lstStyle/>
          <a:p>
            <a:fld id="{A13A2B9E-B16C-4C43-A38A-022099A1C25F}" type="slidenum">
              <a:rPr lang="en-US" smtClean="0"/>
              <a:pPr/>
              <a:t>41</a:t>
            </a:fld>
            <a:endParaRPr lang="en-US" dirty="0"/>
          </a:p>
        </p:txBody>
      </p:sp>
      <p:grpSp>
        <p:nvGrpSpPr>
          <p:cNvPr id="56" name="Group 55"/>
          <p:cNvGrpSpPr/>
          <p:nvPr/>
        </p:nvGrpSpPr>
        <p:grpSpPr>
          <a:xfrm>
            <a:off x="1295400" y="3276600"/>
            <a:ext cx="6705600" cy="3352800"/>
            <a:chOff x="1295400" y="3467100"/>
            <a:chExt cx="6705600" cy="2971800"/>
          </a:xfrm>
        </p:grpSpPr>
        <p:sp>
          <p:nvSpPr>
            <p:cNvPr id="6" name="AutoShape 5"/>
            <p:cNvSpPr>
              <a:spLocks noChangeArrowheads="1"/>
            </p:cNvSpPr>
            <p:nvPr/>
          </p:nvSpPr>
          <p:spPr bwMode="auto">
            <a:xfrm>
              <a:off x="3170084" y="3761642"/>
              <a:ext cx="4254090" cy="2061796"/>
            </a:xfrm>
            <a:prstGeom prst="roundRect">
              <a:avLst>
                <a:gd name="adj" fmla="val 16667"/>
              </a:avLst>
            </a:prstGeom>
            <a:solidFill>
              <a:schemeClr val="bg1"/>
            </a:solidFill>
            <a:ln w="9525" algn="ctr">
              <a:solidFill>
                <a:schemeClr val="tx1"/>
              </a:solidFill>
              <a:round/>
              <a:headEnd/>
              <a:tailEnd/>
            </a:ln>
            <a:effectLst/>
          </p:spPr>
          <p:txBody>
            <a:bodyPr wrap="none" anchor="ctr"/>
            <a:lstStyle/>
            <a:p>
              <a:r>
                <a:rPr lang="en-US"/>
                <a:t>G</a:t>
              </a:r>
            </a:p>
          </p:txBody>
        </p:sp>
        <p:sp>
          <p:nvSpPr>
            <p:cNvPr id="7" name="AutoShape 6"/>
            <p:cNvSpPr>
              <a:spLocks noChangeArrowheads="1"/>
            </p:cNvSpPr>
            <p:nvPr/>
          </p:nvSpPr>
          <p:spPr bwMode="auto">
            <a:xfrm>
              <a:off x="3963219" y="3958004"/>
              <a:ext cx="648929" cy="294542"/>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C1</a:t>
              </a:r>
            </a:p>
          </p:txBody>
        </p:sp>
        <p:sp>
          <p:nvSpPr>
            <p:cNvPr id="8" name="AutoShape 7"/>
            <p:cNvSpPr>
              <a:spLocks noChangeArrowheads="1"/>
            </p:cNvSpPr>
            <p:nvPr/>
          </p:nvSpPr>
          <p:spPr bwMode="auto">
            <a:xfrm>
              <a:off x="6270523" y="4743450"/>
              <a:ext cx="648929" cy="294542"/>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D2</a:t>
              </a:r>
            </a:p>
          </p:txBody>
        </p:sp>
        <p:sp>
          <p:nvSpPr>
            <p:cNvPr id="9" name="AutoShape 8"/>
            <p:cNvSpPr>
              <a:spLocks noChangeArrowheads="1"/>
            </p:cNvSpPr>
            <p:nvPr/>
          </p:nvSpPr>
          <p:spPr bwMode="auto">
            <a:xfrm>
              <a:off x="4467942" y="4694360"/>
              <a:ext cx="648929" cy="294542"/>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D1</a:t>
              </a:r>
            </a:p>
          </p:txBody>
        </p:sp>
        <p:sp>
          <p:nvSpPr>
            <p:cNvPr id="10" name="AutoShape 9"/>
            <p:cNvSpPr>
              <a:spLocks noChangeArrowheads="1"/>
            </p:cNvSpPr>
            <p:nvPr/>
          </p:nvSpPr>
          <p:spPr bwMode="auto">
            <a:xfrm>
              <a:off x="5982110" y="3958004"/>
              <a:ext cx="648929" cy="294542"/>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C2</a:t>
              </a:r>
            </a:p>
          </p:txBody>
        </p:sp>
        <p:sp>
          <p:nvSpPr>
            <p:cNvPr id="11" name="AutoShape 10"/>
            <p:cNvSpPr>
              <a:spLocks noChangeArrowheads="1"/>
            </p:cNvSpPr>
            <p:nvPr/>
          </p:nvSpPr>
          <p:spPr bwMode="auto">
            <a:xfrm>
              <a:off x="1295400" y="5283444"/>
              <a:ext cx="648929" cy="294542"/>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B</a:t>
              </a:r>
            </a:p>
          </p:txBody>
        </p:sp>
        <p:sp>
          <p:nvSpPr>
            <p:cNvPr id="12" name="AutoShape 11"/>
            <p:cNvSpPr>
              <a:spLocks noChangeArrowheads="1"/>
            </p:cNvSpPr>
            <p:nvPr/>
          </p:nvSpPr>
          <p:spPr bwMode="auto">
            <a:xfrm>
              <a:off x="1295400" y="4350727"/>
              <a:ext cx="648929" cy="294542"/>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A</a:t>
              </a:r>
            </a:p>
          </p:txBody>
        </p:sp>
        <p:sp>
          <p:nvSpPr>
            <p:cNvPr id="13" name="AutoShape 12"/>
            <p:cNvSpPr>
              <a:spLocks noChangeArrowheads="1"/>
            </p:cNvSpPr>
            <p:nvPr/>
          </p:nvSpPr>
          <p:spPr bwMode="auto">
            <a:xfrm>
              <a:off x="6486832" y="5381625"/>
              <a:ext cx="648929" cy="294542"/>
            </a:xfrm>
            <a:prstGeom prst="roundRect">
              <a:avLst>
                <a:gd name="adj" fmla="val 16667"/>
              </a:avLst>
            </a:prstGeom>
            <a:solidFill>
              <a:schemeClr val="accent1"/>
            </a:solidFill>
            <a:ln w="9525" algn="ctr">
              <a:solidFill>
                <a:schemeClr val="tx1"/>
              </a:solidFill>
              <a:round/>
              <a:headEnd/>
              <a:tailEnd/>
            </a:ln>
            <a:effectLst/>
          </p:spPr>
          <p:txBody>
            <a:bodyPr wrap="none" anchor="ctr"/>
            <a:lstStyle/>
            <a:p>
              <a:r>
                <a:rPr lang="en-US"/>
                <a:t>D3</a:t>
              </a:r>
            </a:p>
          </p:txBody>
        </p:sp>
        <p:sp>
          <p:nvSpPr>
            <p:cNvPr id="14" name="Line 13"/>
            <p:cNvSpPr>
              <a:spLocks noChangeShapeType="1"/>
            </p:cNvSpPr>
            <p:nvPr/>
          </p:nvSpPr>
          <p:spPr bwMode="auto">
            <a:xfrm>
              <a:off x="3170084" y="4399817"/>
              <a:ext cx="288413" cy="0"/>
            </a:xfrm>
            <a:prstGeom prst="line">
              <a:avLst/>
            </a:prstGeom>
            <a:noFill/>
            <a:ln w="9525">
              <a:solidFill>
                <a:schemeClr val="tx1"/>
              </a:solidFill>
              <a:round/>
              <a:headEnd/>
              <a:tailEnd/>
            </a:ln>
            <a:effectLst/>
          </p:spPr>
          <p:txBody>
            <a:bodyPr wrap="none" anchor="ctr"/>
            <a:lstStyle/>
            <a:p>
              <a:endParaRPr lang="en-US"/>
            </a:p>
          </p:txBody>
        </p:sp>
        <p:sp>
          <p:nvSpPr>
            <p:cNvPr id="15" name="Line 14"/>
            <p:cNvSpPr>
              <a:spLocks noChangeShapeType="1"/>
            </p:cNvSpPr>
            <p:nvPr/>
          </p:nvSpPr>
          <p:spPr bwMode="auto">
            <a:xfrm>
              <a:off x="3530600" y="4399817"/>
              <a:ext cx="360516" cy="0"/>
            </a:xfrm>
            <a:prstGeom prst="line">
              <a:avLst/>
            </a:prstGeom>
            <a:noFill/>
            <a:ln w="9525">
              <a:solidFill>
                <a:schemeClr val="tx1"/>
              </a:solidFill>
              <a:round/>
              <a:headEnd/>
              <a:tailEnd/>
            </a:ln>
            <a:effectLst/>
          </p:spPr>
          <p:txBody>
            <a:bodyPr wrap="none" anchor="ctr"/>
            <a:lstStyle/>
            <a:p>
              <a:endParaRPr lang="en-US"/>
            </a:p>
          </p:txBody>
        </p:sp>
        <p:sp>
          <p:nvSpPr>
            <p:cNvPr id="16" name="Line 15"/>
            <p:cNvSpPr>
              <a:spLocks noChangeShapeType="1"/>
            </p:cNvSpPr>
            <p:nvPr/>
          </p:nvSpPr>
          <p:spPr bwMode="auto">
            <a:xfrm>
              <a:off x="3963219" y="4399817"/>
              <a:ext cx="360516" cy="0"/>
            </a:xfrm>
            <a:prstGeom prst="line">
              <a:avLst/>
            </a:prstGeom>
            <a:noFill/>
            <a:ln w="9525">
              <a:solidFill>
                <a:schemeClr val="tx1"/>
              </a:solidFill>
              <a:round/>
              <a:headEnd/>
              <a:tailEnd/>
            </a:ln>
            <a:effectLst/>
          </p:spPr>
          <p:txBody>
            <a:bodyPr wrap="none" anchor="ctr"/>
            <a:lstStyle/>
            <a:p>
              <a:endParaRPr lang="en-US"/>
            </a:p>
          </p:txBody>
        </p:sp>
        <p:sp>
          <p:nvSpPr>
            <p:cNvPr id="17" name="Line 16"/>
            <p:cNvSpPr>
              <a:spLocks noChangeShapeType="1"/>
            </p:cNvSpPr>
            <p:nvPr/>
          </p:nvSpPr>
          <p:spPr bwMode="auto">
            <a:xfrm>
              <a:off x="4467942" y="4399817"/>
              <a:ext cx="432619" cy="0"/>
            </a:xfrm>
            <a:prstGeom prst="line">
              <a:avLst/>
            </a:prstGeom>
            <a:noFill/>
            <a:ln w="9525">
              <a:solidFill>
                <a:schemeClr val="tx1"/>
              </a:solidFill>
              <a:round/>
              <a:headEnd/>
              <a:tailEnd/>
            </a:ln>
            <a:effectLst/>
          </p:spPr>
          <p:txBody>
            <a:bodyPr wrap="none" anchor="ctr"/>
            <a:lstStyle/>
            <a:p>
              <a:endParaRPr lang="en-US"/>
            </a:p>
          </p:txBody>
        </p:sp>
        <p:sp>
          <p:nvSpPr>
            <p:cNvPr id="18" name="Line 17"/>
            <p:cNvSpPr>
              <a:spLocks noChangeShapeType="1"/>
            </p:cNvSpPr>
            <p:nvPr/>
          </p:nvSpPr>
          <p:spPr bwMode="auto">
            <a:xfrm>
              <a:off x="5044768" y="4399817"/>
              <a:ext cx="360516" cy="0"/>
            </a:xfrm>
            <a:prstGeom prst="line">
              <a:avLst/>
            </a:prstGeom>
            <a:noFill/>
            <a:ln w="9525">
              <a:solidFill>
                <a:schemeClr val="tx1"/>
              </a:solidFill>
              <a:round/>
              <a:headEnd/>
              <a:tailEnd/>
            </a:ln>
            <a:effectLst/>
          </p:spPr>
          <p:txBody>
            <a:bodyPr wrap="none" anchor="ctr"/>
            <a:lstStyle/>
            <a:p>
              <a:endParaRPr lang="en-US"/>
            </a:p>
          </p:txBody>
        </p:sp>
        <p:sp>
          <p:nvSpPr>
            <p:cNvPr id="19" name="Line 18"/>
            <p:cNvSpPr>
              <a:spLocks noChangeShapeType="1"/>
            </p:cNvSpPr>
            <p:nvPr/>
          </p:nvSpPr>
          <p:spPr bwMode="auto">
            <a:xfrm>
              <a:off x="5477387" y="4399817"/>
              <a:ext cx="288413" cy="0"/>
            </a:xfrm>
            <a:prstGeom prst="line">
              <a:avLst/>
            </a:prstGeom>
            <a:noFill/>
            <a:ln w="9525">
              <a:solidFill>
                <a:schemeClr val="tx1"/>
              </a:solidFill>
              <a:round/>
              <a:headEnd/>
              <a:tailEnd/>
            </a:ln>
            <a:effectLst/>
          </p:spPr>
          <p:txBody>
            <a:bodyPr wrap="none" anchor="ctr"/>
            <a:lstStyle/>
            <a:p>
              <a:endParaRPr lang="en-US"/>
            </a:p>
          </p:txBody>
        </p:sp>
        <p:sp>
          <p:nvSpPr>
            <p:cNvPr id="20" name="Line 19"/>
            <p:cNvSpPr>
              <a:spLocks noChangeShapeType="1"/>
            </p:cNvSpPr>
            <p:nvPr/>
          </p:nvSpPr>
          <p:spPr bwMode="auto">
            <a:xfrm>
              <a:off x="5982110" y="4399817"/>
              <a:ext cx="360516" cy="0"/>
            </a:xfrm>
            <a:prstGeom prst="line">
              <a:avLst/>
            </a:prstGeom>
            <a:noFill/>
            <a:ln w="9525">
              <a:solidFill>
                <a:schemeClr val="tx1"/>
              </a:solidFill>
              <a:round/>
              <a:headEnd/>
              <a:tailEnd/>
            </a:ln>
            <a:effectLst/>
          </p:spPr>
          <p:txBody>
            <a:bodyPr wrap="none" anchor="ctr"/>
            <a:lstStyle/>
            <a:p>
              <a:endParaRPr lang="en-US"/>
            </a:p>
          </p:txBody>
        </p:sp>
        <p:sp>
          <p:nvSpPr>
            <p:cNvPr id="21" name="Line 20"/>
            <p:cNvSpPr>
              <a:spLocks noChangeShapeType="1"/>
            </p:cNvSpPr>
            <p:nvPr/>
          </p:nvSpPr>
          <p:spPr bwMode="auto">
            <a:xfrm>
              <a:off x="6558935" y="4399817"/>
              <a:ext cx="288413" cy="0"/>
            </a:xfrm>
            <a:prstGeom prst="line">
              <a:avLst/>
            </a:prstGeom>
            <a:noFill/>
            <a:ln w="9525">
              <a:solidFill>
                <a:schemeClr val="tx1"/>
              </a:solidFill>
              <a:round/>
              <a:headEnd/>
              <a:tailEnd/>
            </a:ln>
            <a:effectLst/>
          </p:spPr>
          <p:txBody>
            <a:bodyPr wrap="none" anchor="ctr"/>
            <a:lstStyle/>
            <a:p>
              <a:endParaRPr lang="en-US"/>
            </a:p>
          </p:txBody>
        </p:sp>
        <p:sp>
          <p:nvSpPr>
            <p:cNvPr id="22" name="Line 21"/>
            <p:cNvSpPr>
              <a:spLocks noChangeShapeType="1"/>
            </p:cNvSpPr>
            <p:nvPr/>
          </p:nvSpPr>
          <p:spPr bwMode="auto">
            <a:xfrm>
              <a:off x="7063658" y="4399817"/>
              <a:ext cx="288413" cy="0"/>
            </a:xfrm>
            <a:prstGeom prst="line">
              <a:avLst/>
            </a:prstGeom>
            <a:noFill/>
            <a:ln w="9525">
              <a:solidFill>
                <a:schemeClr val="tx1"/>
              </a:solidFill>
              <a:round/>
              <a:headEnd/>
              <a:tailEnd/>
            </a:ln>
            <a:effectLst/>
          </p:spPr>
          <p:txBody>
            <a:bodyPr wrap="none" anchor="ctr"/>
            <a:lstStyle/>
            <a:p>
              <a:endParaRPr lang="en-US"/>
            </a:p>
          </p:txBody>
        </p:sp>
        <p:sp>
          <p:nvSpPr>
            <p:cNvPr id="23" name="Line 22"/>
            <p:cNvSpPr>
              <a:spLocks noChangeShapeType="1"/>
            </p:cNvSpPr>
            <p:nvPr/>
          </p:nvSpPr>
          <p:spPr bwMode="auto">
            <a:xfrm>
              <a:off x="7496277" y="4399817"/>
              <a:ext cx="144206" cy="0"/>
            </a:xfrm>
            <a:prstGeom prst="line">
              <a:avLst/>
            </a:prstGeom>
            <a:noFill/>
            <a:ln w="9525">
              <a:solidFill>
                <a:schemeClr val="tx1"/>
              </a:solidFill>
              <a:round/>
              <a:headEnd/>
              <a:tailEnd/>
            </a:ln>
            <a:effectLst/>
          </p:spPr>
          <p:txBody>
            <a:bodyPr wrap="none" anchor="ctr"/>
            <a:lstStyle/>
            <a:p>
              <a:endParaRPr lang="en-US"/>
            </a:p>
          </p:txBody>
        </p:sp>
        <p:sp>
          <p:nvSpPr>
            <p:cNvPr id="24" name="Line 23"/>
            <p:cNvSpPr>
              <a:spLocks noChangeShapeType="1"/>
            </p:cNvSpPr>
            <p:nvPr/>
          </p:nvSpPr>
          <p:spPr bwMode="auto">
            <a:xfrm>
              <a:off x="2376948" y="5185263"/>
              <a:ext cx="0" cy="638175"/>
            </a:xfrm>
            <a:prstGeom prst="line">
              <a:avLst/>
            </a:prstGeom>
            <a:noFill/>
            <a:ln w="60325">
              <a:solidFill>
                <a:schemeClr val="tx1"/>
              </a:solidFill>
              <a:round/>
              <a:headEnd/>
              <a:tailEnd/>
            </a:ln>
            <a:effectLst/>
          </p:spPr>
          <p:txBody>
            <a:bodyPr wrap="none" anchor="ctr"/>
            <a:lstStyle/>
            <a:p>
              <a:endParaRPr lang="en-US"/>
            </a:p>
          </p:txBody>
        </p:sp>
        <p:sp>
          <p:nvSpPr>
            <p:cNvPr id="25" name="Line 24"/>
            <p:cNvSpPr>
              <a:spLocks noChangeShapeType="1"/>
            </p:cNvSpPr>
            <p:nvPr/>
          </p:nvSpPr>
          <p:spPr bwMode="auto">
            <a:xfrm>
              <a:off x="1944329" y="5430715"/>
              <a:ext cx="432619"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6" name="Line 25"/>
            <p:cNvSpPr>
              <a:spLocks noChangeShapeType="1"/>
            </p:cNvSpPr>
            <p:nvPr/>
          </p:nvSpPr>
          <p:spPr bwMode="auto">
            <a:xfrm>
              <a:off x="2449052" y="5577987"/>
              <a:ext cx="4037781"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7" name="Line 26"/>
            <p:cNvSpPr>
              <a:spLocks noChangeShapeType="1"/>
            </p:cNvSpPr>
            <p:nvPr/>
          </p:nvSpPr>
          <p:spPr bwMode="auto">
            <a:xfrm flipV="1">
              <a:off x="2376948" y="4105275"/>
              <a:ext cx="3605161" cy="127635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8" name="Line 27"/>
            <p:cNvSpPr>
              <a:spLocks noChangeShapeType="1"/>
            </p:cNvSpPr>
            <p:nvPr/>
          </p:nvSpPr>
          <p:spPr bwMode="auto">
            <a:xfrm>
              <a:off x="1583813" y="4645269"/>
              <a:ext cx="0" cy="638175"/>
            </a:xfrm>
            <a:prstGeom prst="line">
              <a:avLst/>
            </a:prstGeom>
            <a:noFill/>
            <a:ln w="12700">
              <a:solidFill>
                <a:schemeClr val="tx1"/>
              </a:solidFill>
              <a:round/>
              <a:headEnd/>
              <a:tailEnd type="triangle" w="med" len="med"/>
            </a:ln>
            <a:effectLst/>
          </p:spPr>
          <p:txBody>
            <a:bodyPr wrap="none" anchor="ctr"/>
            <a:lstStyle/>
            <a:p>
              <a:endParaRPr lang="en-US"/>
            </a:p>
          </p:txBody>
        </p:sp>
        <p:sp>
          <p:nvSpPr>
            <p:cNvPr id="29" name="Oval 28"/>
            <p:cNvSpPr>
              <a:spLocks noChangeArrowheads="1"/>
            </p:cNvSpPr>
            <p:nvPr/>
          </p:nvSpPr>
          <p:spPr bwMode="auto">
            <a:xfrm>
              <a:off x="3530600" y="4056185"/>
              <a:ext cx="144206" cy="98181"/>
            </a:xfrm>
            <a:prstGeom prst="ellipse">
              <a:avLst/>
            </a:prstGeom>
            <a:solidFill>
              <a:schemeClr val="tx1"/>
            </a:solidFill>
            <a:ln w="28575" algn="ctr">
              <a:solidFill>
                <a:schemeClr val="tx1"/>
              </a:solidFill>
              <a:round/>
              <a:headEnd/>
              <a:tailEnd/>
            </a:ln>
            <a:effectLst/>
          </p:spPr>
          <p:txBody>
            <a:bodyPr wrap="none" anchor="ctr"/>
            <a:lstStyle/>
            <a:p>
              <a:endParaRPr lang="en-US"/>
            </a:p>
          </p:txBody>
        </p:sp>
        <p:sp>
          <p:nvSpPr>
            <p:cNvPr id="30" name="Oval 29"/>
            <p:cNvSpPr>
              <a:spLocks noChangeArrowheads="1"/>
            </p:cNvSpPr>
            <p:nvPr/>
          </p:nvSpPr>
          <p:spPr bwMode="auto">
            <a:xfrm>
              <a:off x="3819013" y="4890721"/>
              <a:ext cx="144206" cy="98181"/>
            </a:xfrm>
            <a:prstGeom prst="ellipse">
              <a:avLst/>
            </a:prstGeom>
            <a:solidFill>
              <a:schemeClr val="tx1"/>
            </a:solidFill>
            <a:ln w="28575" algn="ctr">
              <a:solidFill>
                <a:schemeClr val="tx1"/>
              </a:solidFill>
              <a:round/>
              <a:headEnd/>
              <a:tailEnd/>
            </a:ln>
            <a:effectLst/>
          </p:spPr>
          <p:txBody>
            <a:bodyPr wrap="none" anchor="ctr"/>
            <a:lstStyle/>
            <a:p>
              <a:endParaRPr lang="en-US"/>
            </a:p>
          </p:txBody>
        </p:sp>
        <p:sp>
          <p:nvSpPr>
            <p:cNvPr id="31" name="Oval 30"/>
            <p:cNvSpPr>
              <a:spLocks noChangeArrowheads="1"/>
            </p:cNvSpPr>
            <p:nvPr/>
          </p:nvSpPr>
          <p:spPr bwMode="auto">
            <a:xfrm>
              <a:off x="1511710" y="3958004"/>
              <a:ext cx="144206" cy="98181"/>
            </a:xfrm>
            <a:prstGeom prst="ellipse">
              <a:avLst/>
            </a:prstGeom>
            <a:solidFill>
              <a:schemeClr val="tx1"/>
            </a:solidFill>
            <a:ln w="28575" algn="ctr">
              <a:solidFill>
                <a:schemeClr val="tx1"/>
              </a:solidFill>
              <a:round/>
              <a:headEnd/>
              <a:tailEnd/>
            </a:ln>
            <a:effectLst/>
          </p:spPr>
          <p:txBody>
            <a:bodyPr wrap="none" anchor="ctr"/>
            <a:lstStyle/>
            <a:p>
              <a:endParaRPr lang="en-US"/>
            </a:p>
          </p:txBody>
        </p:sp>
        <p:sp>
          <p:nvSpPr>
            <p:cNvPr id="32" name="Line 31"/>
            <p:cNvSpPr>
              <a:spLocks noChangeShapeType="1"/>
            </p:cNvSpPr>
            <p:nvPr/>
          </p:nvSpPr>
          <p:spPr bwMode="auto">
            <a:xfrm>
              <a:off x="3674806" y="4105275"/>
              <a:ext cx="288413"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33" name="Line 32"/>
            <p:cNvSpPr>
              <a:spLocks noChangeShapeType="1"/>
            </p:cNvSpPr>
            <p:nvPr/>
          </p:nvSpPr>
          <p:spPr bwMode="auto">
            <a:xfrm>
              <a:off x="4612148" y="4056185"/>
              <a:ext cx="1369961"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34" name="Line 34"/>
            <p:cNvSpPr>
              <a:spLocks noChangeShapeType="1"/>
            </p:cNvSpPr>
            <p:nvPr/>
          </p:nvSpPr>
          <p:spPr bwMode="auto">
            <a:xfrm>
              <a:off x="6775245" y="5037992"/>
              <a:ext cx="0" cy="343633"/>
            </a:xfrm>
            <a:prstGeom prst="line">
              <a:avLst/>
            </a:prstGeom>
            <a:noFill/>
            <a:ln w="12700">
              <a:solidFill>
                <a:schemeClr val="tx1"/>
              </a:solidFill>
              <a:round/>
              <a:headEnd/>
              <a:tailEnd type="triangle" w="med" len="med"/>
            </a:ln>
            <a:effectLst/>
          </p:spPr>
          <p:txBody>
            <a:bodyPr wrap="none" anchor="ctr"/>
            <a:lstStyle/>
            <a:p>
              <a:endParaRPr lang="en-US"/>
            </a:p>
          </p:txBody>
        </p:sp>
        <p:sp>
          <p:nvSpPr>
            <p:cNvPr id="35" name="Line 35"/>
            <p:cNvSpPr>
              <a:spLocks noChangeShapeType="1"/>
            </p:cNvSpPr>
            <p:nvPr/>
          </p:nvSpPr>
          <p:spPr bwMode="auto">
            <a:xfrm>
              <a:off x="3963219" y="4939812"/>
              <a:ext cx="504723"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36" name="Line 36"/>
            <p:cNvSpPr>
              <a:spLocks noChangeShapeType="1"/>
            </p:cNvSpPr>
            <p:nvPr/>
          </p:nvSpPr>
          <p:spPr bwMode="auto">
            <a:xfrm>
              <a:off x="1583813" y="4056185"/>
              <a:ext cx="0" cy="294542"/>
            </a:xfrm>
            <a:prstGeom prst="line">
              <a:avLst/>
            </a:prstGeom>
            <a:noFill/>
            <a:ln w="12700">
              <a:solidFill>
                <a:schemeClr val="tx1"/>
              </a:solidFill>
              <a:round/>
              <a:headEnd/>
              <a:tailEnd type="triangle" w="med" len="med"/>
            </a:ln>
            <a:effectLst/>
          </p:spPr>
          <p:txBody>
            <a:bodyPr wrap="none" anchor="ctr"/>
            <a:lstStyle/>
            <a:p>
              <a:endParaRPr lang="en-US"/>
            </a:p>
          </p:txBody>
        </p:sp>
        <p:sp>
          <p:nvSpPr>
            <p:cNvPr id="37" name="Line 37"/>
            <p:cNvSpPr>
              <a:spLocks noChangeShapeType="1"/>
            </p:cNvSpPr>
            <p:nvPr/>
          </p:nvSpPr>
          <p:spPr bwMode="auto">
            <a:xfrm>
              <a:off x="1944329" y="4497998"/>
              <a:ext cx="1225755"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38" name="Text Box 38"/>
            <p:cNvSpPr txBox="1">
              <a:spLocks noChangeArrowheads="1"/>
            </p:cNvSpPr>
            <p:nvPr/>
          </p:nvSpPr>
          <p:spPr bwMode="auto">
            <a:xfrm>
              <a:off x="2067505" y="4226978"/>
              <a:ext cx="763092" cy="236247"/>
            </a:xfrm>
            <a:prstGeom prst="rect">
              <a:avLst/>
            </a:prstGeom>
            <a:noFill/>
            <a:ln w="28575" algn="ctr">
              <a:noFill/>
              <a:miter lim="800000"/>
              <a:headEnd/>
              <a:tailEnd/>
            </a:ln>
            <a:effectLst/>
          </p:spPr>
          <p:txBody>
            <a:bodyPr wrap="none">
              <a:spAutoFit/>
            </a:bodyPr>
            <a:lstStyle/>
            <a:p>
              <a:r>
                <a:rPr lang="en-US"/>
                <a:t>E1/A1</a:t>
              </a:r>
            </a:p>
          </p:txBody>
        </p:sp>
        <p:sp>
          <p:nvSpPr>
            <p:cNvPr id="39" name="Text Box 39"/>
            <p:cNvSpPr txBox="1">
              <a:spLocks noChangeArrowheads="1"/>
            </p:cNvSpPr>
            <p:nvPr/>
          </p:nvSpPr>
          <p:spPr bwMode="auto">
            <a:xfrm>
              <a:off x="1634886" y="5601509"/>
              <a:ext cx="763092" cy="236247"/>
            </a:xfrm>
            <a:prstGeom prst="rect">
              <a:avLst/>
            </a:prstGeom>
            <a:noFill/>
            <a:ln w="28575" algn="ctr">
              <a:noFill/>
              <a:miter lim="800000"/>
              <a:headEnd/>
              <a:tailEnd/>
            </a:ln>
            <a:effectLst/>
          </p:spPr>
          <p:txBody>
            <a:bodyPr wrap="none">
              <a:spAutoFit/>
            </a:bodyPr>
            <a:lstStyle/>
            <a:p>
              <a:r>
                <a:rPr lang="en-US" dirty="0"/>
                <a:t>E2/A2</a:t>
              </a:r>
            </a:p>
          </p:txBody>
        </p:sp>
        <p:sp>
          <p:nvSpPr>
            <p:cNvPr id="40" name="Text Box 40"/>
            <p:cNvSpPr txBox="1">
              <a:spLocks noChangeArrowheads="1"/>
            </p:cNvSpPr>
            <p:nvPr/>
          </p:nvSpPr>
          <p:spPr bwMode="auto">
            <a:xfrm>
              <a:off x="5035755" y="3883346"/>
              <a:ext cx="306439" cy="236247"/>
            </a:xfrm>
            <a:prstGeom prst="rect">
              <a:avLst/>
            </a:prstGeom>
            <a:noFill/>
            <a:ln w="28575" algn="ctr">
              <a:noFill/>
              <a:miter lim="800000"/>
              <a:headEnd/>
              <a:tailEnd/>
            </a:ln>
            <a:effectLst/>
          </p:spPr>
          <p:txBody>
            <a:bodyPr wrap="none">
              <a:spAutoFit/>
            </a:bodyPr>
            <a:lstStyle/>
            <a:p>
              <a:r>
                <a:rPr lang="en-US"/>
                <a:t>F</a:t>
              </a:r>
            </a:p>
          </p:txBody>
        </p:sp>
        <p:sp>
          <p:nvSpPr>
            <p:cNvPr id="41" name="Text Box 41"/>
            <p:cNvSpPr txBox="1">
              <a:spLocks noChangeArrowheads="1"/>
            </p:cNvSpPr>
            <p:nvPr/>
          </p:nvSpPr>
          <p:spPr bwMode="auto">
            <a:xfrm>
              <a:off x="6838335" y="5061515"/>
              <a:ext cx="306439" cy="236247"/>
            </a:xfrm>
            <a:prstGeom prst="rect">
              <a:avLst/>
            </a:prstGeom>
            <a:noFill/>
            <a:ln w="28575" algn="ctr">
              <a:noFill/>
              <a:miter lim="800000"/>
              <a:headEnd/>
              <a:tailEnd/>
            </a:ln>
            <a:effectLst/>
          </p:spPr>
          <p:txBody>
            <a:bodyPr wrap="none">
              <a:spAutoFit/>
            </a:bodyPr>
            <a:lstStyle/>
            <a:p>
              <a:r>
                <a:rPr lang="en-US"/>
                <a:t>F</a:t>
              </a:r>
            </a:p>
          </p:txBody>
        </p:sp>
        <p:sp>
          <p:nvSpPr>
            <p:cNvPr id="42" name="Oval 42"/>
            <p:cNvSpPr>
              <a:spLocks noChangeArrowheads="1"/>
            </p:cNvSpPr>
            <p:nvPr/>
          </p:nvSpPr>
          <p:spPr bwMode="auto">
            <a:xfrm>
              <a:off x="5333181" y="5037992"/>
              <a:ext cx="360516" cy="245452"/>
            </a:xfrm>
            <a:prstGeom prst="ellipse">
              <a:avLst/>
            </a:prstGeom>
            <a:solidFill>
              <a:schemeClr val="accent1"/>
            </a:solidFill>
            <a:ln w="28575" algn="ctr">
              <a:solidFill>
                <a:schemeClr val="tx1"/>
              </a:solidFill>
              <a:round/>
              <a:headEnd/>
              <a:tailEnd/>
            </a:ln>
            <a:effectLst/>
          </p:spPr>
          <p:txBody>
            <a:bodyPr wrap="none" anchor="ctr"/>
            <a:lstStyle/>
            <a:p>
              <a:r>
                <a:rPr lang="en-US"/>
                <a:t>C</a:t>
              </a:r>
            </a:p>
          </p:txBody>
        </p:sp>
        <p:cxnSp>
          <p:nvCxnSpPr>
            <p:cNvPr id="43" name="AutoShape 45"/>
            <p:cNvCxnSpPr>
              <a:cxnSpLocks noChangeShapeType="1"/>
              <a:stCxn id="42" idx="6"/>
              <a:endCxn id="8" idx="1"/>
            </p:cNvCxnSpPr>
            <p:nvPr/>
          </p:nvCxnSpPr>
          <p:spPr bwMode="auto">
            <a:xfrm flipV="1">
              <a:off x="5707216" y="4890721"/>
              <a:ext cx="563306" cy="269997"/>
            </a:xfrm>
            <a:prstGeom prst="curvedConnector3">
              <a:avLst>
                <a:gd name="adj1" fmla="val 48801"/>
              </a:avLst>
            </a:prstGeom>
            <a:noFill/>
            <a:ln w="28575">
              <a:solidFill>
                <a:schemeClr val="tx1"/>
              </a:solidFill>
              <a:round/>
              <a:headEnd/>
              <a:tailEnd type="triangle" w="med" len="med"/>
            </a:ln>
            <a:effectLst/>
          </p:spPr>
        </p:cxnSp>
        <p:cxnSp>
          <p:nvCxnSpPr>
            <p:cNvPr id="44" name="AutoShape 46"/>
            <p:cNvCxnSpPr>
              <a:cxnSpLocks noChangeShapeType="1"/>
              <a:stCxn id="42" idx="5"/>
              <a:endCxn id="13" idx="1"/>
            </p:cNvCxnSpPr>
            <p:nvPr/>
          </p:nvCxnSpPr>
          <p:spPr bwMode="auto">
            <a:xfrm rot="16200000" flipH="1">
              <a:off x="5928707" y="4969508"/>
              <a:ext cx="272043" cy="845711"/>
            </a:xfrm>
            <a:prstGeom prst="curvedConnector2">
              <a:avLst/>
            </a:prstGeom>
            <a:noFill/>
            <a:ln w="28575">
              <a:solidFill>
                <a:schemeClr val="tx1"/>
              </a:solidFill>
              <a:round/>
              <a:headEnd/>
              <a:tailEnd type="triangle" w="med" len="med"/>
            </a:ln>
            <a:effectLst/>
          </p:spPr>
        </p:cxnSp>
        <p:sp>
          <p:nvSpPr>
            <p:cNvPr id="45" name="Line 48"/>
            <p:cNvSpPr>
              <a:spLocks noChangeShapeType="1"/>
            </p:cNvSpPr>
            <p:nvPr/>
          </p:nvSpPr>
          <p:spPr bwMode="auto">
            <a:xfrm>
              <a:off x="5116871" y="4988902"/>
              <a:ext cx="288413" cy="98181"/>
            </a:xfrm>
            <a:prstGeom prst="line">
              <a:avLst/>
            </a:prstGeom>
            <a:noFill/>
            <a:ln w="28575">
              <a:solidFill>
                <a:schemeClr val="tx1"/>
              </a:solidFill>
              <a:round/>
              <a:headEnd/>
              <a:tailEnd type="triangle" w="med" len="med"/>
            </a:ln>
            <a:effectLst/>
          </p:spPr>
          <p:txBody>
            <a:bodyPr wrap="none" anchor="ctr"/>
            <a:lstStyle/>
            <a:p>
              <a:endParaRPr lang="en-US"/>
            </a:p>
          </p:txBody>
        </p:sp>
        <p:sp>
          <p:nvSpPr>
            <p:cNvPr id="46" name="Line 50"/>
            <p:cNvSpPr>
              <a:spLocks noChangeShapeType="1"/>
            </p:cNvSpPr>
            <p:nvPr/>
          </p:nvSpPr>
          <p:spPr bwMode="auto">
            <a:xfrm>
              <a:off x="2376948" y="5823438"/>
              <a:ext cx="432619" cy="196362"/>
            </a:xfrm>
            <a:prstGeom prst="line">
              <a:avLst/>
            </a:prstGeom>
            <a:noFill/>
            <a:ln w="28575">
              <a:solidFill>
                <a:schemeClr val="tx1"/>
              </a:solidFill>
              <a:round/>
              <a:headEnd/>
              <a:tailEnd type="triangle" w="med" len="med"/>
            </a:ln>
            <a:effectLst/>
          </p:spPr>
          <p:txBody>
            <a:bodyPr wrap="none" anchor="ctr"/>
            <a:lstStyle/>
            <a:p>
              <a:endParaRPr lang="en-US"/>
            </a:p>
          </p:txBody>
        </p:sp>
        <p:sp>
          <p:nvSpPr>
            <p:cNvPr id="47" name="Line 51"/>
            <p:cNvSpPr>
              <a:spLocks noChangeShapeType="1"/>
            </p:cNvSpPr>
            <p:nvPr/>
          </p:nvSpPr>
          <p:spPr bwMode="auto">
            <a:xfrm flipH="1">
              <a:off x="4467942" y="5234354"/>
              <a:ext cx="865239" cy="785446"/>
            </a:xfrm>
            <a:prstGeom prst="line">
              <a:avLst/>
            </a:prstGeom>
            <a:noFill/>
            <a:ln w="28575">
              <a:solidFill>
                <a:schemeClr val="tx1"/>
              </a:solidFill>
              <a:round/>
              <a:headEnd/>
              <a:tailEnd type="triangle" w="med" len="med"/>
            </a:ln>
            <a:effectLst/>
          </p:spPr>
          <p:txBody>
            <a:bodyPr wrap="none" anchor="ctr"/>
            <a:lstStyle/>
            <a:p>
              <a:endParaRPr lang="en-US"/>
            </a:p>
          </p:txBody>
        </p:sp>
        <p:sp>
          <p:nvSpPr>
            <p:cNvPr id="48" name="Line 52"/>
            <p:cNvSpPr>
              <a:spLocks noChangeShapeType="1"/>
            </p:cNvSpPr>
            <p:nvPr/>
          </p:nvSpPr>
          <p:spPr bwMode="auto">
            <a:xfrm>
              <a:off x="3891116" y="4988902"/>
              <a:ext cx="0" cy="1030898"/>
            </a:xfrm>
            <a:prstGeom prst="line">
              <a:avLst/>
            </a:prstGeom>
            <a:noFill/>
            <a:ln w="28575">
              <a:solidFill>
                <a:schemeClr val="tx1"/>
              </a:solidFill>
              <a:round/>
              <a:headEnd/>
              <a:tailEnd type="triangle" w="med" len="med"/>
            </a:ln>
            <a:effectLst/>
          </p:spPr>
          <p:txBody>
            <a:bodyPr wrap="none" anchor="ctr"/>
            <a:lstStyle/>
            <a:p>
              <a:endParaRPr lang="en-US"/>
            </a:p>
          </p:txBody>
        </p:sp>
        <p:sp>
          <p:nvSpPr>
            <p:cNvPr id="49" name="Line 53"/>
            <p:cNvSpPr>
              <a:spLocks noChangeShapeType="1"/>
            </p:cNvSpPr>
            <p:nvPr/>
          </p:nvSpPr>
          <p:spPr bwMode="auto">
            <a:xfrm flipH="1">
              <a:off x="3314290" y="4203456"/>
              <a:ext cx="288413" cy="1767254"/>
            </a:xfrm>
            <a:prstGeom prst="line">
              <a:avLst/>
            </a:prstGeom>
            <a:noFill/>
            <a:ln w="28575">
              <a:solidFill>
                <a:schemeClr val="tx1"/>
              </a:solidFill>
              <a:round/>
              <a:headEnd/>
              <a:tailEnd type="triangle" w="med" len="med"/>
            </a:ln>
            <a:effectLst/>
          </p:spPr>
          <p:txBody>
            <a:bodyPr wrap="none" anchor="ctr"/>
            <a:lstStyle/>
            <a:p>
              <a:endParaRPr lang="en-US"/>
            </a:p>
          </p:txBody>
        </p:sp>
        <p:sp>
          <p:nvSpPr>
            <p:cNvPr id="50" name="Oval 57"/>
            <p:cNvSpPr>
              <a:spLocks noChangeArrowheads="1"/>
            </p:cNvSpPr>
            <p:nvPr/>
          </p:nvSpPr>
          <p:spPr bwMode="auto">
            <a:xfrm>
              <a:off x="5621594" y="4301637"/>
              <a:ext cx="360516" cy="196362"/>
            </a:xfrm>
            <a:prstGeom prst="ellipse">
              <a:avLst/>
            </a:prstGeom>
            <a:solidFill>
              <a:schemeClr val="accent1"/>
            </a:solidFill>
            <a:ln w="28575" algn="ctr">
              <a:solidFill>
                <a:schemeClr val="tx1"/>
              </a:solidFill>
              <a:round/>
              <a:headEnd/>
              <a:tailEnd/>
            </a:ln>
            <a:effectLst/>
          </p:spPr>
          <p:txBody>
            <a:bodyPr wrap="none" anchor="ctr"/>
            <a:lstStyle/>
            <a:p>
              <a:endParaRPr lang="en-US"/>
            </a:p>
          </p:txBody>
        </p:sp>
        <p:cxnSp>
          <p:nvCxnSpPr>
            <p:cNvPr id="51" name="AutoShape 58"/>
            <p:cNvCxnSpPr>
              <a:cxnSpLocks noChangeShapeType="1"/>
              <a:stCxn id="8" idx="0"/>
              <a:endCxn id="50" idx="4"/>
            </p:cNvCxnSpPr>
            <p:nvPr/>
          </p:nvCxnSpPr>
          <p:spPr bwMode="auto">
            <a:xfrm rot="5400000" flipH="1">
              <a:off x="6079545" y="4229270"/>
              <a:ext cx="236247" cy="793135"/>
            </a:xfrm>
            <a:prstGeom prst="curvedConnector3">
              <a:avLst>
                <a:gd name="adj1" fmla="val 51949"/>
              </a:avLst>
            </a:prstGeom>
            <a:noFill/>
            <a:ln w="28575">
              <a:solidFill>
                <a:schemeClr val="tx1"/>
              </a:solidFill>
              <a:round/>
              <a:headEnd/>
              <a:tailEnd type="triangle" w="med" len="med"/>
            </a:ln>
            <a:effectLst/>
          </p:spPr>
        </p:cxnSp>
        <p:cxnSp>
          <p:nvCxnSpPr>
            <p:cNvPr id="52" name="AutoShape 59"/>
            <p:cNvCxnSpPr>
              <a:cxnSpLocks noChangeShapeType="1"/>
              <a:stCxn id="50" idx="6"/>
              <a:endCxn id="10" idx="2"/>
            </p:cNvCxnSpPr>
            <p:nvPr/>
          </p:nvCxnSpPr>
          <p:spPr bwMode="auto">
            <a:xfrm flipV="1">
              <a:off x="5995629" y="4252546"/>
              <a:ext cx="310945" cy="147271"/>
            </a:xfrm>
            <a:prstGeom prst="curvedConnector2">
              <a:avLst/>
            </a:prstGeom>
            <a:noFill/>
            <a:ln w="28575">
              <a:solidFill>
                <a:schemeClr val="tx1"/>
              </a:solidFill>
              <a:round/>
              <a:headEnd/>
              <a:tailEnd type="triangle" w="med" len="med"/>
            </a:ln>
            <a:effectLst/>
          </p:spPr>
        </p:cxnSp>
        <p:sp>
          <p:nvSpPr>
            <p:cNvPr id="53" name="Rectangle 60"/>
            <p:cNvSpPr>
              <a:spLocks noChangeArrowheads="1"/>
            </p:cNvSpPr>
            <p:nvPr/>
          </p:nvSpPr>
          <p:spPr bwMode="auto">
            <a:xfrm>
              <a:off x="5693697" y="3467100"/>
              <a:ext cx="2307303" cy="245452"/>
            </a:xfrm>
            <a:prstGeom prst="rect">
              <a:avLst/>
            </a:prstGeom>
            <a:solidFill>
              <a:schemeClr val="bg1"/>
            </a:solidFill>
            <a:ln w="28575" algn="ctr">
              <a:solidFill>
                <a:schemeClr val="bg1"/>
              </a:solidFill>
              <a:miter lim="800000"/>
              <a:headEnd/>
              <a:tailEnd/>
            </a:ln>
            <a:effectLst/>
          </p:spPr>
          <p:txBody>
            <a:bodyPr wrap="none" anchor="ctr"/>
            <a:lstStyle/>
            <a:p>
              <a:r>
                <a:rPr lang="en-US" sz="2400"/>
                <a:t>Synch Pseudostate</a:t>
              </a:r>
            </a:p>
          </p:txBody>
        </p:sp>
        <p:cxnSp>
          <p:nvCxnSpPr>
            <p:cNvPr id="54" name="AutoShape 62"/>
            <p:cNvCxnSpPr>
              <a:cxnSpLocks noChangeShapeType="1"/>
              <a:stCxn id="50" idx="0"/>
              <a:endCxn id="53" idx="1"/>
            </p:cNvCxnSpPr>
            <p:nvPr/>
          </p:nvCxnSpPr>
          <p:spPr bwMode="auto">
            <a:xfrm rot="5400000" flipH="1">
              <a:off x="5389711" y="3880292"/>
              <a:ext cx="702606" cy="121674"/>
            </a:xfrm>
            <a:prstGeom prst="curvedConnector4">
              <a:avLst>
                <a:gd name="adj1" fmla="val 40611"/>
                <a:gd name="adj2" fmla="val 266667"/>
              </a:avLst>
            </a:prstGeom>
            <a:noFill/>
            <a:ln w="28575">
              <a:solidFill>
                <a:schemeClr val="tx1"/>
              </a:solidFill>
              <a:round/>
              <a:headEnd/>
              <a:tailEnd type="triangle" w="med" len="med"/>
            </a:ln>
            <a:effectLst/>
          </p:spPr>
        </p:cxnSp>
        <p:sp>
          <p:nvSpPr>
            <p:cNvPr id="55" name="Rectangle 49"/>
            <p:cNvSpPr>
              <a:spLocks noChangeArrowheads="1"/>
            </p:cNvSpPr>
            <p:nvPr/>
          </p:nvSpPr>
          <p:spPr bwMode="auto">
            <a:xfrm>
              <a:off x="2819400" y="6057900"/>
              <a:ext cx="1600200" cy="381000"/>
            </a:xfrm>
            <a:prstGeom prst="rect">
              <a:avLst/>
            </a:prstGeom>
            <a:solidFill>
              <a:schemeClr val="bg1"/>
            </a:solidFill>
            <a:ln w="28575" algn="ctr">
              <a:solidFill>
                <a:schemeClr val="bg1"/>
              </a:solidFill>
              <a:miter lim="800000"/>
              <a:headEnd/>
              <a:tailEnd/>
            </a:ln>
            <a:effectLst/>
          </p:spPr>
          <p:txBody>
            <a:bodyPr wrap="none" anchor="ctr"/>
            <a:lstStyle/>
            <a:p>
              <a:r>
                <a:rPr lang="en-US" sz="2400" dirty="0" err="1"/>
                <a:t>Pseudostates</a:t>
              </a:r>
              <a:endParaRPr lang="en-US" sz="2400" dirty="0"/>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42</a:t>
            </a:fld>
            <a:endParaRPr lang="en-US" dirty="0"/>
          </a:p>
        </p:txBody>
      </p:sp>
      <p:grpSp>
        <p:nvGrpSpPr>
          <p:cNvPr id="5" name="Group 184"/>
          <p:cNvGrpSpPr>
            <a:grpSpLocks/>
          </p:cNvGrpSpPr>
          <p:nvPr/>
        </p:nvGrpSpPr>
        <p:grpSpPr bwMode="auto">
          <a:xfrm>
            <a:off x="457200" y="1600200"/>
            <a:ext cx="4114800" cy="4610100"/>
            <a:chOff x="288" y="1008"/>
            <a:chExt cx="2592" cy="2763"/>
          </a:xfrm>
        </p:grpSpPr>
        <p:sp>
          <p:nvSpPr>
            <p:cNvPr id="6" name="Rectangle 17"/>
            <p:cNvSpPr>
              <a:spLocks noChangeArrowheads="1"/>
            </p:cNvSpPr>
            <p:nvPr/>
          </p:nvSpPr>
          <p:spPr bwMode="auto">
            <a:xfrm>
              <a:off x="1344" y="3344"/>
              <a:ext cx="1536" cy="352"/>
            </a:xfrm>
            <a:prstGeom prst="rect">
              <a:avLst/>
            </a:prstGeom>
            <a:noFill/>
            <a:ln w="28575">
              <a:noFill/>
              <a:miter lim="800000"/>
              <a:headEnd/>
              <a:tailEnd/>
            </a:ln>
            <a:effectLst/>
          </p:spPr>
          <p:txBody>
            <a:bodyPr/>
            <a:lstStyle/>
            <a:p>
              <a:pPr algn="l">
                <a:spcBef>
                  <a:spcPct val="20000"/>
                </a:spcBef>
              </a:pPr>
              <a:r>
                <a:rPr lang="en-US" sz="2800"/>
                <a:t>Join</a:t>
              </a:r>
            </a:p>
          </p:txBody>
        </p:sp>
        <p:sp>
          <p:nvSpPr>
            <p:cNvPr id="7" name="Rectangle 16"/>
            <p:cNvSpPr>
              <a:spLocks noChangeArrowheads="1"/>
            </p:cNvSpPr>
            <p:nvPr/>
          </p:nvSpPr>
          <p:spPr bwMode="auto">
            <a:xfrm>
              <a:off x="288" y="3344"/>
              <a:ext cx="1056" cy="352"/>
            </a:xfrm>
            <a:prstGeom prst="rect">
              <a:avLst/>
            </a:prstGeom>
            <a:noFill/>
            <a:ln w="28575">
              <a:noFill/>
              <a:miter lim="800000"/>
              <a:headEnd/>
              <a:tailEnd/>
            </a:ln>
            <a:effectLst/>
          </p:spPr>
          <p:txBody>
            <a:bodyPr/>
            <a:lstStyle/>
            <a:p>
              <a:pPr algn="l">
                <a:spcBef>
                  <a:spcPct val="20000"/>
                </a:spcBef>
              </a:pPr>
              <a:endParaRPr lang="en-US" sz="2800"/>
            </a:p>
          </p:txBody>
        </p:sp>
        <p:sp>
          <p:nvSpPr>
            <p:cNvPr id="8" name="Rectangle 15"/>
            <p:cNvSpPr>
              <a:spLocks noChangeArrowheads="1"/>
            </p:cNvSpPr>
            <p:nvPr/>
          </p:nvSpPr>
          <p:spPr bwMode="auto">
            <a:xfrm>
              <a:off x="1344" y="2918"/>
              <a:ext cx="1536" cy="426"/>
            </a:xfrm>
            <a:prstGeom prst="rect">
              <a:avLst/>
            </a:prstGeom>
            <a:noFill/>
            <a:ln w="28575">
              <a:noFill/>
              <a:miter lim="800000"/>
              <a:headEnd/>
              <a:tailEnd/>
            </a:ln>
            <a:effectLst/>
          </p:spPr>
          <p:txBody>
            <a:bodyPr/>
            <a:lstStyle/>
            <a:p>
              <a:pPr algn="l">
                <a:spcBef>
                  <a:spcPct val="20000"/>
                </a:spcBef>
              </a:pPr>
              <a:r>
                <a:rPr lang="en-US" sz="2800"/>
                <a:t>Fork</a:t>
              </a:r>
            </a:p>
          </p:txBody>
        </p:sp>
        <p:sp>
          <p:nvSpPr>
            <p:cNvPr id="9" name="Rectangle 14"/>
            <p:cNvSpPr>
              <a:spLocks noChangeArrowheads="1"/>
            </p:cNvSpPr>
            <p:nvPr/>
          </p:nvSpPr>
          <p:spPr bwMode="auto">
            <a:xfrm>
              <a:off x="288" y="2918"/>
              <a:ext cx="1056" cy="426"/>
            </a:xfrm>
            <a:prstGeom prst="rect">
              <a:avLst/>
            </a:prstGeom>
            <a:noFill/>
            <a:ln w="28575">
              <a:noFill/>
              <a:miter lim="800000"/>
              <a:headEnd/>
              <a:tailEnd/>
            </a:ln>
            <a:effectLst/>
          </p:spPr>
          <p:txBody>
            <a:bodyPr/>
            <a:lstStyle/>
            <a:p>
              <a:pPr algn="l">
                <a:spcBef>
                  <a:spcPct val="20000"/>
                </a:spcBef>
              </a:pPr>
              <a:endParaRPr lang="en-US" sz="2800"/>
            </a:p>
          </p:txBody>
        </p:sp>
        <p:sp>
          <p:nvSpPr>
            <p:cNvPr id="10" name="Rectangle 13"/>
            <p:cNvSpPr>
              <a:spLocks noChangeArrowheads="1"/>
            </p:cNvSpPr>
            <p:nvPr/>
          </p:nvSpPr>
          <p:spPr bwMode="auto">
            <a:xfrm>
              <a:off x="1344" y="2491"/>
              <a:ext cx="1536" cy="427"/>
            </a:xfrm>
            <a:prstGeom prst="rect">
              <a:avLst/>
            </a:prstGeom>
            <a:noFill/>
            <a:ln w="28575">
              <a:noFill/>
              <a:miter lim="800000"/>
              <a:headEnd/>
              <a:tailEnd/>
            </a:ln>
            <a:effectLst/>
          </p:spPr>
          <p:txBody>
            <a:bodyPr/>
            <a:lstStyle/>
            <a:p>
              <a:pPr algn="l">
                <a:spcBef>
                  <a:spcPct val="20000"/>
                </a:spcBef>
              </a:pPr>
              <a:r>
                <a:rPr lang="en-US" sz="2800" dirty="0"/>
                <a:t>Synch</a:t>
              </a:r>
            </a:p>
          </p:txBody>
        </p:sp>
        <p:sp>
          <p:nvSpPr>
            <p:cNvPr id="11" name="Rectangle 12"/>
            <p:cNvSpPr>
              <a:spLocks noChangeArrowheads="1"/>
            </p:cNvSpPr>
            <p:nvPr/>
          </p:nvSpPr>
          <p:spPr bwMode="auto">
            <a:xfrm>
              <a:off x="288" y="2491"/>
              <a:ext cx="1056" cy="427"/>
            </a:xfrm>
            <a:prstGeom prst="rect">
              <a:avLst/>
            </a:prstGeom>
            <a:noFill/>
            <a:ln w="28575">
              <a:noFill/>
              <a:miter lim="800000"/>
              <a:headEnd/>
              <a:tailEnd/>
            </a:ln>
            <a:effectLst/>
          </p:spPr>
          <p:txBody>
            <a:bodyPr/>
            <a:lstStyle/>
            <a:p>
              <a:pPr algn="l">
                <a:spcBef>
                  <a:spcPct val="20000"/>
                </a:spcBef>
              </a:pPr>
              <a:endParaRPr lang="en-US" sz="2800"/>
            </a:p>
          </p:txBody>
        </p:sp>
        <p:sp>
          <p:nvSpPr>
            <p:cNvPr id="12" name="Rectangle 11"/>
            <p:cNvSpPr>
              <a:spLocks noChangeArrowheads="1"/>
            </p:cNvSpPr>
            <p:nvPr/>
          </p:nvSpPr>
          <p:spPr bwMode="auto">
            <a:xfrm>
              <a:off x="1344" y="2064"/>
              <a:ext cx="1536" cy="427"/>
            </a:xfrm>
            <a:prstGeom prst="rect">
              <a:avLst/>
            </a:prstGeom>
            <a:noFill/>
            <a:ln w="28575">
              <a:noFill/>
              <a:miter lim="800000"/>
              <a:headEnd/>
              <a:tailEnd/>
            </a:ln>
            <a:effectLst/>
          </p:spPr>
          <p:txBody>
            <a:bodyPr/>
            <a:lstStyle/>
            <a:p>
              <a:pPr algn="l">
                <a:spcBef>
                  <a:spcPct val="20000"/>
                </a:spcBef>
              </a:pPr>
              <a:r>
                <a:rPr lang="en-US" sz="2800"/>
                <a:t>Terminal</a:t>
              </a:r>
            </a:p>
          </p:txBody>
        </p:sp>
        <p:sp>
          <p:nvSpPr>
            <p:cNvPr id="13" name="Rectangle 10"/>
            <p:cNvSpPr>
              <a:spLocks noChangeArrowheads="1"/>
            </p:cNvSpPr>
            <p:nvPr/>
          </p:nvSpPr>
          <p:spPr bwMode="auto">
            <a:xfrm>
              <a:off x="288" y="2064"/>
              <a:ext cx="1056" cy="427"/>
            </a:xfrm>
            <a:prstGeom prst="rect">
              <a:avLst/>
            </a:prstGeom>
            <a:noFill/>
            <a:ln w="28575">
              <a:noFill/>
              <a:miter lim="800000"/>
              <a:headEnd/>
              <a:tailEnd/>
            </a:ln>
            <a:effectLst/>
          </p:spPr>
          <p:txBody>
            <a:bodyPr/>
            <a:lstStyle/>
            <a:p>
              <a:pPr algn="l">
                <a:spcBef>
                  <a:spcPct val="20000"/>
                </a:spcBef>
              </a:pPr>
              <a:endParaRPr lang="en-US" sz="2800"/>
            </a:p>
          </p:txBody>
        </p:sp>
        <p:sp>
          <p:nvSpPr>
            <p:cNvPr id="14" name="Rectangle 9"/>
            <p:cNvSpPr>
              <a:spLocks noChangeArrowheads="1"/>
            </p:cNvSpPr>
            <p:nvPr/>
          </p:nvSpPr>
          <p:spPr bwMode="auto">
            <a:xfrm>
              <a:off x="1344" y="1603"/>
              <a:ext cx="1536" cy="461"/>
            </a:xfrm>
            <a:prstGeom prst="rect">
              <a:avLst/>
            </a:prstGeom>
            <a:noFill/>
            <a:ln w="28575">
              <a:noFill/>
              <a:miter lim="800000"/>
              <a:headEnd/>
              <a:tailEnd/>
            </a:ln>
            <a:effectLst/>
          </p:spPr>
          <p:txBody>
            <a:bodyPr/>
            <a:lstStyle/>
            <a:p>
              <a:pPr algn="l">
                <a:spcBef>
                  <a:spcPct val="20000"/>
                </a:spcBef>
              </a:pPr>
              <a:r>
                <a:rPr lang="en-US" sz="2800"/>
                <a:t>Branch</a:t>
              </a:r>
            </a:p>
          </p:txBody>
        </p:sp>
        <p:sp>
          <p:nvSpPr>
            <p:cNvPr id="15" name="Rectangle 8"/>
            <p:cNvSpPr>
              <a:spLocks noChangeArrowheads="1"/>
            </p:cNvSpPr>
            <p:nvPr/>
          </p:nvSpPr>
          <p:spPr bwMode="auto">
            <a:xfrm>
              <a:off x="288" y="1603"/>
              <a:ext cx="1056" cy="461"/>
            </a:xfrm>
            <a:prstGeom prst="rect">
              <a:avLst/>
            </a:prstGeom>
            <a:noFill/>
            <a:ln w="28575">
              <a:noFill/>
              <a:miter lim="800000"/>
              <a:headEnd/>
              <a:tailEnd/>
            </a:ln>
            <a:effectLst/>
          </p:spPr>
          <p:txBody>
            <a:bodyPr/>
            <a:lstStyle/>
            <a:p>
              <a:pPr algn="l">
                <a:spcBef>
                  <a:spcPct val="20000"/>
                </a:spcBef>
              </a:pPr>
              <a:endParaRPr lang="en-US" sz="2800"/>
            </a:p>
          </p:txBody>
        </p:sp>
        <p:sp>
          <p:nvSpPr>
            <p:cNvPr id="16" name="Rectangle 7"/>
            <p:cNvSpPr>
              <a:spLocks noChangeArrowheads="1"/>
            </p:cNvSpPr>
            <p:nvPr/>
          </p:nvSpPr>
          <p:spPr bwMode="auto">
            <a:xfrm>
              <a:off x="1344" y="1008"/>
              <a:ext cx="1536" cy="595"/>
            </a:xfrm>
            <a:prstGeom prst="rect">
              <a:avLst/>
            </a:prstGeom>
            <a:noFill/>
            <a:ln w="28575">
              <a:noFill/>
              <a:miter lim="800000"/>
              <a:headEnd/>
              <a:tailEnd/>
            </a:ln>
            <a:effectLst/>
          </p:spPr>
          <p:txBody>
            <a:bodyPr/>
            <a:lstStyle/>
            <a:p>
              <a:pPr algn="l">
                <a:spcBef>
                  <a:spcPct val="20000"/>
                </a:spcBef>
              </a:pPr>
              <a:r>
                <a:rPr lang="en-US" sz="2800"/>
                <a:t>Pseudostate Name</a:t>
              </a:r>
            </a:p>
          </p:txBody>
        </p:sp>
        <p:sp>
          <p:nvSpPr>
            <p:cNvPr id="17" name="Rectangle 6"/>
            <p:cNvSpPr>
              <a:spLocks noChangeArrowheads="1"/>
            </p:cNvSpPr>
            <p:nvPr/>
          </p:nvSpPr>
          <p:spPr bwMode="auto">
            <a:xfrm>
              <a:off x="288" y="1008"/>
              <a:ext cx="1056" cy="595"/>
            </a:xfrm>
            <a:prstGeom prst="rect">
              <a:avLst/>
            </a:prstGeom>
            <a:noFill/>
            <a:ln w="28575">
              <a:noFill/>
              <a:miter lim="800000"/>
              <a:headEnd/>
              <a:tailEnd/>
            </a:ln>
            <a:effectLst/>
          </p:spPr>
          <p:txBody>
            <a:bodyPr/>
            <a:lstStyle/>
            <a:p>
              <a:pPr algn="l">
                <a:spcBef>
                  <a:spcPct val="20000"/>
                </a:spcBef>
              </a:pPr>
              <a:r>
                <a:rPr lang="en-US" sz="2800"/>
                <a:t>Symbol</a:t>
              </a:r>
            </a:p>
          </p:txBody>
        </p:sp>
        <p:sp>
          <p:nvSpPr>
            <p:cNvPr id="18" name="Line 18"/>
            <p:cNvSpPr>
              <a:spLocks noChangeShapeType="1"/>
            </p:cNvSpPr>
            <p:nvPr/>
          </p:nvSpPr>
          <p:spPr bwMode="auto">
            <a:xfrm>
              <a:off x="288" y="1008"/>
              <a:ext cx="1056" cy="0"/>
            </a:xfrm>
            <a:prstGeom prst="line">
              <a:avLst/>
            </a:prstGeom>
            <a:noFill/>
            <a:ln w="25400">
              <a:solidFill>
                <a:schemeClr val="tx1"/>
              </a:solidFill>
              <a:round/>
              <a:headEnd/>
              <a:tailEnd/>
            </a:ln>
            <a:effectLst/>
          </p:spPr>
          <p:txBody>
            <a:bodyPr wrap="none" anchor="ctr"/>
            <a:lstStyle/>
            <a:p>
              <a:endParaRPr lang="en-US"/>
            </a:p>
          </p:txBody>
        </p:sp>
        <p:sp>
          <p:nvSpPr>
            <p:cNvPr id="19" name="Line 19"/>
            <p:cNvSpPr>
              <a:spLocks noChangeShapeType="1"/>
            </p:cNvSpPr>
            <p:nvPr/>
          </p:nvSpPr>
          <p:spPr bwMode="auto">
            <a:xfrm>
              <a:off x="288" y="1603"/>
              <a:ext cx="2592" cy="0"/>
            </a:xfrm>
            <a:prstGeom prst="line">
              <a:avLst/>
            </a:prstGeom>
            <a:noFill/>
            <a:ln w="12700">
              <a:solidFill>
                <a:schemeClr val="tx1"/>
              </a:solidFill>
              <a:round/>
              <a:headEnd/>
              <a:tailEnd/>
            </a:ln>
            <a:effectLst/>
          </p:spPr>
          <p:txBody>
            <a:bodyPr wrap="none" anchor="ctr"/>
            <a:lstStyle/>
            <a:p>
              <a:endParaRPr lang="en-US"/>
            </a:p>
          </p:txBody>
        </p:sp>
        <p:sp>
          <p:nvSpPr>
            <p:cNvPr id="20" name="Line 20"/>
            <p:cNvSpPr>
              <a:spLocks noChangeShapeType="1"/>
            </p:cNvSpPr>
            <p:nvPr/>
          </p:nvSpPr>
          <p:spPr bwMode="auto">
            <a:xfrm>
              <a:off x="288" y="2064"/>
              <a:ext cx="2592" cy="0"/>
            </a:xfrm>
            <a:prstGeom prst="line">
              <a:avLst/>
            </a:prstGeom>
            <a:noFill/>
            <a:ln w="12700">
              <a:solidFill>
                <a:schemeClr val="tx1"/>
              </a:solidFill>
              <a:round/>
              <a:headEnd/>
              <a:tailEnd/>
            </a:ln>
            <a:effectLst/>
          </p:spPr>
          <p:txBody>
            <a:bodyPr wrap="none" anchor="ctr"/>
            <a:lstStyle/>
            <a:p>
              <a:endParaRPr lang="en-US"/>
            </a:p>
          </p:txBody>
        </p:sp>
        <p:sp>
          <p:nvSpPr>
            <p:cNvPr id="21" name="Line 21"/>
            <p:cNvSpPr>
              <a:spLocks noChangeShapeType="1"/>
            </p:cNvSpPr>
            <p:nvPr/>
          </p:nvSpPr>
          <p:spPr bwMode="auto">
            <a:xfrm>
              <a:off x="288" y="2491"/>
              <a:ext cx="2592" cy="0"/>
            </a:xfrm>
            <a:prstGeom prst="line">
              <a:avLst/>
            </a:prstGeom>
            <a:noFill/>
            <a:ln w="12700">
              <a:solidFill>
                <a:schemeClr val="tx1"/>
              </a:solidFill>
              <a:round/>
              <a:headEnd/>
              <a:tailEnd/>
            </a:ln>
            <a:effectLst/>
          </p:spPr>
          <p:txBody>
            <a:bodyPr wrap="none" anchor="ctr"/>
            <a:lstStyle/>
            <a:p>
              <a:endParaRPr lang="en-US"/>
            </a:p>
          </p:txBody>
        </p:sp>
        <p:sp>
          <p:nvSpPr>
            <p:cNvPr id="22" name="Line 22"/>
            <p:cNvSpPr>
              <a:spLocks noChangeShapeType="1"/>
            </p:cNvSpPr>
            <p:nvPr/>
          </p:nvSpPr>
          <p:spPr bwMode="auto">
            <a:xfrm>
              <a:off x="288" y="2918"/>
              <a:ext cx="2592" cy="0"/>
            </a:xfrm>
            <a:prstGeom prst="line">
              <a:avLst/>
            </a:prstGeom>
            <a:noFill/>
            <a:ln w="12700">
              <a:solidFill>
                <a:schemeClr val="tx1"/>
              </a:solidFill>
              <a:round/>
              <a:headEnd/>
              <a:tailEnd/>
            </a:ln>
            <a:effectLst/>
          </p:spPr>
          <p:txBody>
            <a:bodyPr wrap="none" anchor="ctr"/>
            <a:lstStyle/>
            <a:p>
              <a:endParaRPr lang="en-US"/>
            </a:p>
          </p:txBody>
        </p:sp>
        <p:sp>
          <p:nvSpPr>
            <p:cNvPr id="23" name="Line 23"/>
            <p:cNvSpPr>
              <a:spLocks noChangeShapeType="1"/>
            </p:cNvSpPr>
            <p:nvPr/>
          </p:nvSpPr>
          <p:spPr bwMode="auto">
            <a:xfrm>
              <a:off x="288" y="3344"/>
              <a:ext cx="2592" cy="0"/>
            </a:xfrm>
            <a:prstGeom prst="line">
              <a:avLst/>
            </a:prstGeom>
            <a:noFill/>
            <a:ln w="12700">
              <a:solidFill>
                <a:schemeClr val="tx1"/>
              </a:solidFill>
              <a:round/>
              <a:headEnd/>
              <a:tailEnd/>
            </a:ln>
            <a:effectLst/>
          </p:spPr>
          <p:txBody>
            <a:bodyPr wrap="none" anchor="ctr"/>
            <a:lstStyle/>
            <a:p>
              <a:endParaRPr lang="en-US"/>
            </a:p>
          </p:txBody>
        </p:sp>
        <p:sp>
          <p:nvSpPr>
            <p:cNvPr id="24" name="Line 24"/>
            <p:cNvSpPr>
              <a:spLocks noChangeShapeType="1"/>
            </p:cNvSpPr>
            <p:nvPr/>
          </p:nvSpPr>
          <p:spPr bwMode="auto">
            <a:xfrm>
              <a:off x="288" y="3771"/>
              <a:ext cx="2592" cy="0"/>
            </a:xfrm>
            <a:prstGeom prst="line">
              <a:avLst/>
            </a:prstGeom>
            <a:noFill/>
            <a:ln w="28575" cap="sq">
              <a:solidFill>
                <a:schemeClr val="tx1"/>
              </a:solidFill>
              <a:round/>
              <a:headEnd/>
              <a:tailEnd/>
            </a:ln>
            <a:effectLst/>
          </p:spPr>
          <p:txBody>
            <a:bodyPr wrap="none" anchor="ctr"/>
            <a:lstStyle/>
            <a:p>
              <a:endParaRPr lang="en-US"/>
            </a:p>
          </p:txBody>
        </p:sp>
        <p:sp>
          <p:nvSpPr>
            <p:cNvPr id="25" name="Line 25"/>
            <p:cNvSpPr>
              <a:spLocks noChangeShapeType="1"/>
            </p:cNvSpPr>
            <p:nvPr/>
          </p:nvSpPr>
          <p:spPr bwMode="auto">
            <a:xfrm>
              <a:off x="288" y="1008"/>
              <a:ext cx="0" cy="2763"/>
            </a:xfrm>
            <a:prstGeom prst="line">
              <a:avLst/>
            </a:prstGeom>
            <a:noFill/>
            <a:ln w="28575" cap="sq">
              <a:solidFill>
                <a:schemeClr val="tx1"/>
              </a:solidFill>
              <a:round/>
              <a:headEnd/>
              <a:tailEnd/>
            </a:ln>
            <a:effectLst/>
          </p:spPr>
          <p:txBody>
            <a:bodyPr wrap="none" anchor="ctr"/>
            <a:lstStyle/>
            <a:p>
              <a:endParaRPr lang="en-US"/>
            </a:p>
          </p:txBody>
        </p:sp>
        <p:sp>
          <p:nvSpPr>
            <p:cNvPr id="26" name="Line 26"/>
            <p:cNvSpPr>
              <a:spLocks noChangeShapeType="1"/>
            </p:cNvSpPr>
            <p:nvPr/>
          </p:nvSpPr>
          <p:spPr bwMode="auto">
            <a:xfrm>
              <a:off x="1344" y="1008"/>
              <a:ext cx="0" cy="2763"/>
            </a:xfrm>
            <a:prstGeom prst="line">
              <a:avLst/>
            </a:prstGeom>
            <a:noFill/>
            <a:ln w="12700">
              <a:solidFill>
                <a:schemeClr val="tx1"/>
              </a:solidFill>
              <a:round/>
              <a:headEnd/>
              <a:tailEnd/>
            </a:ln>
            <a:effectLst/>
          </p:spPr>
          <p:txBody>
            <a:bodyPr wrap="none" anchor="ctr"/>
            <a:lstStyle/>
            <a:p>
              <a:endParaRPr lang="en-US"/>
            </a:p>
          </p:txBody>
        </p:sp>
        <p:sp>
          <p:nvSpPr>
            <p:cNvPr id="27" name="Line 27"/>
            <p:cNvSpPr>
              <a:spLocks noChangeShapeType="1"/>
            </p:cNvSpPr>
            <p:nvPr/>
          </p:nvSpPr>
          <p:spPr bwMode="auto">
            <a:xfrm>
              <a:off x="2880" y="1008"/>
              <a:ext cx="0" cy="2763"/>
            </a:xfrm>
            <a:prstGeom prst="line">
              <a:avLst/>
            </a:prstGeom>
            <a:noFill/>
            <a:ln w="28575" cap="sq">
              <a:solidFill>
                <a:schemeClr val="tx1"/>
              </a:solidFill>
              <a:round/>
              <a:headEnd/>
              <a:tailEnd/>
            </a:ln>
            <a:effectLst/>
          </p:spPr>
          <p:txBody>
            <a:bodyPr wrap="none" anchor="ctr"/>
            <a:lstStyle/>
            <a:p>
              <a:endParaRPr lang="en-US"/>
            </a:p>
          </p:txBody>
        </p:sp>
        <p:sp>
          <p:nvSpPr>
            <p:cNvPr id="28" name="Line 29"/>
            <p:cNvSpPr>
              <a:spLocks noChangeShapeType="1"/>
            </p:cNvSpPr>
            <p:nvPr/>
          </p:nvSpPr>
          <p:spPr bwMode="auto">
            <a:xfrm>
              <a:off x="1344" y="1008"/>
              <a:ext cx="1536" cy="0"/>
            </a:xfrm>
            <a:prstGeom prst="line">
              <a:avLst/>
            </a:prstGeom>
            <a:noFill/>
            <a:ln w="28575" cap="sq">
              <a:solidFill>
                <a:schemeClr val="tx1"/>
              </a:solidFill>
              <a:round/>
              <a:headEnd/>
              <a:tailEnd/>
            </a:ln>
            <a:effectLst/>
          </p:spPr>
          <p:txBody>
            <a:bodyPr wrap="none" anchor="ctr"/>
            <a:lstStyle/>
            <a:p>
              <a:endParaRPr lang="en-US"/>
            </a:p>
          </p:txBody>
        </p:sp>
        <p:sp>
          <p:nvSpPr>
            <p:cNvPr id="29" name="Oval 59"/>
            <p:cNvSpPr>
              <a:spLocks noChangeArrowheads="1"/>
            </p:cNvSpPr>
            <p:nvPr/>
          </p:nvSpPr>
          <p:spPr bwMode="auto">
            <a:xfrm>
              <a:off x="384" y="1680"/>
              <a:ext cx="240" cy="240"/>
            </a:xfrm>
            <a:prstGeom prst="ellipse">
              <a:avLst/>
            </a:prstGeom>
            <a:solidFill>
              <a:schemeClr val="bg1"/>
            </a:solidFill>
            <a:ln w="28575">
              <a:solidFill>
                <a:schemeClr val="tx1"/>
              </a:solidFill>
              <a:round/>
              <a:headEnd/>
              <a:tailEnd/>
            </a:ln>
            <a:effectLst/>
          </p:spPr>
          <p:txBody>
            <a:bodyPr wrap="none" anchor="ctr"/>
            <a:lstStyle/>
            <a:p>
              <a:r>
                <a:rPr lang="en-US"/>
                <a:t>C</a:t>
              </a:r>
            </a:p>
          </p:txBody>
        </p:sp>
        <p:sp>
          <p:nvSpPr>
            <p:cNvPr id="30" name="AutoShape 60"/>
            <p:cNvSpPr>
              <a:spLocks noChangeArrowheads="1"/>
            </p:cNvSpPr>
            <p:nvPr/>
          </p:nvSpPr>
          <p:spPr bwMode="auto">
            <a:xfrm>
              <a:off x="960" y="1680"/>
              <a:ext cx="288" cy="288"/>
            </a:xfrm>
            <a:prstGeom prst="diamond">
              <a:avLst/>
            </a:prstGeom>
            <a:solidFill>
              <a:schemeClr val="bg1"/>
            </a:solidFill>
            <a:ln w="28575">
              <a:solidFill>
                <a:schemeClr val="tx1"/>
              </a:solidFill>
              <a:miter lim="800000"/>
              <a:headEnd/>
              <a:tailEnd/>
            </a:ln>
            <a:effectLst/>
          </p:spPr>
          <p:txBody>
            <a:bodyPr wrap="none" anchor="ctr"/>
            <a:lstStyle/>
            <a:p>
              <a:endParaRPr lang="en-US"/>
            </a:p>
          </p:txBody>
        </p:sp>
        <p:sp>
          <p:nvSpPr>
            <p:cNvPr id="31" name="Rectangle 67"/>
            <p:cNvSpPr>
              <a:spLocks noChangeArrowheads="1"/>
            </p:cNvSpPr>
            <p:nvPr/>
          </p:nvSpPr>
          <p:spPr bwMode="auto">
            <a:xfrm>
              <a:off x="672" y="1728"/>
              <a:ext cx="192" cy="240"/>
            </a:xfrm>
            <a:prstGeom prst="rect">
              <a:avLst/>
            </a:prstGeom>
            <a:solidFill>
              <a:schemeClr val="bg1"/>
            </a:solidFill>
            <a:ln w="28575">
              <a:solidFill>
                <a:schemeClr val="bg1"/>
              </a:solidFill>
              <a:miter lim="800000"/>
              <a:headEnd/>
              <a:tailEnd/>
            </a:ln>
            <a:effectLst/>
          </p:spPr>
          <p:txBody>
            <a:bodyPr wrap="none" anchor="ctr"/>
            <a:lstStyle/>
            <a:p>
              <a:r>
                <a:rPr lang="en-US" dirty="0"/>
                <a:t>OR</a:t>
              </a:r>
            </a:p>
          </p:txBody>
        </p:sp>
        <p:sp>
          <p:nvSpPr>
            <p:cNvPr id="32" name="Oval 69"/>
            <p:cNvSpPr>
              <a:spLocks noChangeArrowheads="1"/>
            </p:cNvSpPr>
            <p:nvPr/>
          </p:nvSpPr>
          <p:spPr bwMode="auto">
            <a:xfrm>
              <a:off x="384" y="2160"/>
              <a:ext cx="240" cy="240"/>
            </a:xfrm>
            <a:prstGeom prst="ellipse">
              <a:avLst/>
            </a:prstGeom>
            <a:solidFill>
              <a:schemeClr val="bg1"/>
            </a:solidFill>
            <a:ln w="28575">
              <a:solidFill>
                <a:schemeClr val="tx1"/>
              </a:solidFill>
              <a:round/>
              <a:headEnd/>
              <a:tailEnd/>
            </a:ln>
            <a:effectLst/>
          </p:spPr>
          <p:txBody>
            <a:bodyPr wrap="none" anchor="ctr"/>
            <a:lstStyle/>
            <a:p>
              <a:r>
                <a:rPr lang="en-US"/>
                <a:t>T</a:t>
              </a:r>
            </a:p>
          </p:txBody>
        </p:sp>
        <p:sp>
          <p:nvSpPr>
            <p:cNvPr id="33" name="Rectangle 74"/>
            <p:cNvSpPr>
              <a:spLocks noChangeArrowheads="1"/>
            </p:cNvSpPr>
            <p:nvPr/>
          </p:nvSpPr>
          <p:spPr bwMode="auto">
            <a:xfrm>
              <a:off x="672" y="2160"/>
              <a:ext cx="192" cy="240"/>
            </a:xfrm>
            <a:prstGeom prst="rect">
              <a:avLst/>
            </a:prstGeom>
            <a:solidFill>
              <a:schemeClr val="bg1"/>
            </a:solidFill>
            <a:ln w="28575">
              <a:solidFill>
                <a:schemeClr val="bg1"/>
              </a:solidFill>
              <a:miter lim="800000"/>
              <a:headEnd/>
              <a:tailEnd/>
            </a:ln>
            <a:effectLst/>
          </p:spPr>
          <p:txBody>
            <a:bodyPr wrap="none" anchor="ctr"/>
            <a:lstStyle/>
            <a:p>
              <a:r>
                <a:rPr lang="en-US"/>
                <a:t>OR</a:t>
              </a:r>
            </a:p>
          </p:txBody>
        </p:sp>
        <p:sp>
          <p:nvSpPr>
            <p:cNvPr id="34" name="Oval 75"/>
            <p:cNvSpPr>
              <a:spLocks noChangeArrowheads="1"/>
            </p:cNvSpPr>
            <p:nvPr/>
          </p:nvSpPr>
          <p:spPr bwMode="auto">
            <a:xfrm>
              <a:off x="1008" y="2112"/>
              <a:ext cx="288" cy="288"/>
            </a:xfrm>
            <a:prstGeom prst="ellipse">
              <a:avLst/>
            </a:prstGeom>
            <a:solidFill>
              <a:schemeClr val="bg1"/>
            </a:solidFill>
            <a:ln w="28575">
              <a:solidFill>
                <a:schemeClr val="tx1"/>
              </a:solidFill>
              <a:round/>
              <a:headEnd/>
              <a:tailEnd/>
            </a:ln>
            <a:effectLst/>
          </p:spPr>
          <p:txBody>
            <a:bodyPr wrap="none" anchor="ctr"/>
            <a:lstStyle/>
            <a:p>
              <a:endParaRPr lang="en-US"/>
            </a:p>
          </p:txBody>
        </p:sp>
        <p:sp>
          <p:nvSpPr>
            <p:cNvPr id="35" name="Oval 76"/>
            <p:cNvSpPr>
              <a:spLocks noChangeArrowheads="1"/>
            </p:cNvSpPr>
            <p:nvPr/>
          </p:nvSpPr>
          <p:spPr bwMode="auto">
            <a:xfrm>
              <a:off x="1056" y="2160"/>
              <a:ext cx="192" cy="192"/>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36" name="Oval 89"/>
            <p:cNvSpPr>
              <a:spLocks noChangeArrowheads="1"/>
            </p:cNvSpPr>
            <p:nvPr/>
          </p:nvSpPr>
          <p:spPr bwMode="auto">
            <a:xfrm>
              <a:off x="384" y="2592"/>
              <a:ext cx="240" cy="240"/>
            </a:xfrm>
            <a:prstGeom prst="ellipse">
              <a:avLst/>
            </a:prstGeom>
            <a:solidFill>
              <a:schemeClr val="bg1"/>
            </a:solidFill>
            <a:ln w="28575">
              <a:solidFill>
                <a:schemeClr val="tx1"/>
              </a:solidFill>
              <a:round/>
              <a:headEnd/>
              <a:tailEnd/>
            </a:ln>
            <a:effectLst/>
          </p:spPr>
          <p:txBody>
            <a:bodyPr wrap="none" anchor="ctr"/>
            <a:lstStyle/>
            <a:p>
              <a:r>
                <a:rPr lang="en-US"/>
                <a:t>*</a:t>
              </a:r>
            </a:p>
          </p:txBody>
        </p:sp>
        <p:sp>
          <p:nvSpPr>
            <p:cNvPr id="37" name="Rectangle 90"/>
            <p:cNvSpPr>
              <a:spLocks noChangeArrowheads="1"/>
            </p:cNvSpPr>
            <p:nvPr/>
          </p:nvSpPr>
          <p:spPr bwMode="auto">
            <a:xfrm>
              <a:off x="672" y="2592"/>
              <a:ext cx="240" cy="240"/>
            </a:xfrm>
            <a:prstGeom prst="rect">
              <a:avLst/>
            </a:prstGeom>
            <a:solidFill>
              <a:schemeClr val="bg1"/>
            </a:solidFill>
            <a:ln w="28575">
              <a:solidFill>
                <a:schemeClr val="bg1"/>
              </a:solidFill>
              <a:miter lim="800000"/>
              <a:headEnd/>
              <a:tailEnd/>
            </a:ln>
            <a:effectLst/>
          </p:spPr>
          <p:txBody>
            <a:bodyPr wrap="none" anchor="ctr"/>
            <a:lstStyle/>
            <a:p>
              <a:r>
                <a:rPr lang="en-US"/>
                <a:t>OR</a:t>
              </a:r>
            </a:p>
          </p:txBody>
        </p:sp>
        <p:sp>
          <p:nvSpPr>
            <p:cNvPr id="38" name="Oval 91"/>
            <p:cNvSpPr>
              <a:spLocks noChangeArrowheads="1"/>
            </p:cNvSpPr>
            <p:nvPr/>
          </p:nvSpPr>
          <p:spPr bwMode="auto">
            <a:xfrm>
              <a:off x="1056" y="2592"/>
              <a:ext cx="240" cy="240"/>
            </a:xfrm>
            <a:prstGeom prst="ellipse">
              <a:avLst/>
            </a:prstGeom>
            <a:solidFill>
              <a:schemeClr val="bg1"/>
            </a:solidFill>
            <a:ln w="28575">
              <a:solidFill>
                <a:schemeClr val="tx1"/>
              </a:solidFill>
              <a:round/>
              <a:headEnd/>
              <a:tailEnd/>
            </a:ln>
            <a:effectLst/>
          </p:spPr>
          <p:txBody>
            <a:bodyPr wrap="none" anchor="ctr"/>
            <a:lstStyle/>
            <a:p>
              <a:r>
                <a:rPr lang="en-US"/>
                <a:t>n</a:t>
              </a:r>
            </a:p>
          </p:txBody>
        </p:sp>
        <p:sp>
          <p:nvSpPr>
            <p:cNvPr id="39" name="Line 92"/>
            <p:cNvSpPr>
              <a:spLocks noChangeShapeType="1"/>
            </p:cNvSpPr>
            <p:nvPr/>
          </p:nvSpPr>
          <p:spPr bwMode="auto">
            <a:xfrm>
              <a:off x="576" y="2976"/>
              <a:ext cx="0" cy="336"/>
            </a:xfrm>
            <a:prstGeom prst="line">
              <a:avLst/>
            </a:prstGeom>
            <a:noFill/>
            <a:ln w="28575">
              <a:solidFill>
                <a:schemeClr val="tx1"/>
              </a:solidFill>
              <a:round/>
              <a:headEnd/>
              <a:tailEnd/>
            </a:ln>
            <a:effectLst/>
          </p:spPr>
          <p:txBody>
            <a:bodyPr wrap="none" anchor="ctr"/>
            <a:lstStyle/>
            <a:p>
              <a:endParaRPr lang="en-US"/>
            </a:p>
          </p:txBody>
        </p:sp>
        <p:sp>
          <p:nvSpPr>
            <p:cNvPr id="40" name="Line 93"/>
            <p:cNvSpPr>
              <a:spLocks noChangeShapeType="1"/>
            </p:cNvSpPr>
            <p:nvPr/>
          </p:nvSpPr>
          <p:spPr bwMode="auto">
            <a:xfrm>
              <a:off x="384" y="3120"/>
              <a:ext cx="192"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41" name="Line 94"/>
            <p:cNvSpPr>
              <a:spLocks noChangeShapeType="1"/>
            </p:cNvSpPr>
            <p:nvPr/>
          </p:nvSpPr>
          <p:spPr bwMode="auto">
            <a:xfrm flipV="1">
              <a:off x="576" y="3024"/>
              <a:ext cx="288" cy="48"/>
            </a:xfrm>
            <a:prstGeom prst="line">
              <a:avLst/>
            </a:prstGeom>
            <a:noFill/>
            <a:ln w="28575">
              <a:solidFill>
                <a:schemeClr val="tx1"/>
              </a:solidFill>
              <a:round/>
              <a:headEnd/>
              <a:tailEnd type="triangle" w="med" len="med"/>
            </a:ln>
            <a:effectLst/>
          </p:spPr>
          <p:txBody>
            <a:bodyPr wrap="none" anchor="ctr"/>
            <a:lstStyle/>
            <a:p>
              <a:endParaRPr lang="en-US"/>
            </a:p>
          </p:txBody>
        </p:sp>
        <p:sp>
          <p:nvSpPr>
            <p:cNvPr id="42" name="Line 95"/>
            <p:cNvSpPr>
              <a:spLocks noChangeShapeType="1"/>
            </p:cNvSpPr>
            <p:nvPr/>
          </p:nvSpPr>
          <p:spPr bwMode="auto">
            <a:xfrm>
              <a:off x="576" y="3216"/>
              <a:ext cx="336" cy="96"/>
            </a:xfrm>
            <a:prstGeom prst="line">
              <a:avLst/>
            </a:prstGeom>
            <a:noFill/>
            <a:ln w="28575">
              <a:solidFill>
                <a:schemeClr val="tx1"/>
              </a:solidFill>
              <a:round/>
              <a:headEnd/>
              <a:tailEnd type="triangle" w="med" len="med"/>
            </a:ln>
            <a:effectLst/>
          </p:spPr>
          <p:txBody>
            <a:bodyPr wrap="none" anchor="ctr"/>
            <a:lstStyle/>
            <a:p>
              <a:endParaRPr lang="en-US"/>
            </a:p>
          </p:txBody>
        </p:sp>
        <p:sp>
          <p:nvSpPr>
            <p:cNvPr id="43" name="Line 96"/>
            <p:cNvSpPr>
              <a:spLocks noChangeShapeType="1"/>
            </p:cNvSpPr>
            <p:nvPr/>
          </p:nvSpPr>
          <p:spPr bwMode="auto">
            <a:xfrm>
              <a:off x="864" y="3408"/>
              <a:ext cx="0" cy="288"/>
            </a:xfrm>
            <a:prstGeom prst="line">
              <a:avLst/>
            </a:prstGeom>
            <a:noFill/>
            <a:ln w="28575">
              <a:solidFill>
                <a:schemeClr val="tx1"/>
              </a:solidFill>
              <a:round/>
              <a:headEnd/>
              <a:tailEnd/>
            </a:ln>
            <a:effectLst/>
          </p:spPr>
          <p:txBody>
            <a:bodyPr wrap="none" anchor="ctr"/>
            <a:lstStyle/>
            <a:p>
              <a:endParaRPr lang="en-US"/>
            </a:p>
          </p:txBody>
        </p:sp>
        <p:sp>
          <p:nvSpPr>
            <p:cNvPr id="44" name="Line 97"/>
            <p:cNvSpPr>
              <a:spLocks noChangeShapeType="1"/>
            </p:cNvSpPr>
            <p:nvPr/>
          </p:nvSpPr>
          <p:spPr bwMode="auto">
            <a:xfrm>
              <a:off x="528" y="3456"/>
              <a:ext cx="336" cy="48"/>
            </a:xfrm>
            <a:prstGeom prst="line">
              <a:avLst/>
            </a:prstGeom>
            <a:noFill/>
            <a:ln w="28575">
              <a:solidFill>
                <a:schemeClr val="tx1"/>
              </a:solidFill>
              <a:round/>
              <a:headEnd/>
              <a:tailEnd type="triangle" w="med" len="med"/>
            </a:ln>
            <a:effectLst/>
          </p:spPr>
          <p:txBody>
            <a:bodyPr wrap="none" anchor="ctr"/>
            <a:lstStyle/>
            <a:p>
              <a:endParaRPr lang="en-US"/>
            </a:p>
          </p:txBody>
        </p:sp>
        <p:sp>
          <p:nvSpPr>
            <p:cNvPr id="45" name="Line 98"/>
            <p:cNvSpPr>
              <a:spLocks noChangeShapeType="1"/>
            </p:cNvSpPr>
            <p:nvPr/>
          </p:nvSpPr>
          <p:spPr bwMode="auto">
            <a:xfrm flipV="1">
              <a:off x="480" y="3648"/>
              <a:ext cx="384" cy="48"/>
            </a:xfrm>
            <a:prstGeom prst="line">
              <a:avLst/>
            </a:prstGeom>
            <a:noFill/>
            <a:ln w="28575">
              <a:solidFill>
                <a:schemeClr val="tx1"/>
              </a:solidFill>
              <a:round/>
              <a:headEnd/>
              <a:tailEnd type="triangle" w="med" len="med"/>
            </a:ln>
            <a:effectLst/>
          </p:spPr>
          <p:txBody>
            <a:bodyPr wrap="none" anchor="ctr"/>
            <a:lstStyle/>
            <a:p>
              <a:endParaRPr lang="en-US"/>
            </a:p>
          </p:txBody>
        </p:sp>
        <p:sp>
          <p:nvSpPr>
            <p:cNvPr id="46" name="Line 99"/>
            <p:cNvSpPr>
              <a:spLocks noChangeShapeType="1"/>
            </p:cNvSpPr>
            <p:nvPr/>
          </p:nvSpPr>
          <p:spPr bwMode="auto">
            <a:xfrm>
              <a:off x="864" y="3552"/>
              <a:ext cx="384"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47" name="Group 182"/>
          <p:cNvGrpSpPr>
            <a:grpSpLocks/>
          </p:cNvGrpSpPr>
          <p:nvPr/>
        </p:nvGrpSpPr>
        <p:grpSpPr bwMode="auto">
          <a:xfrm>
            <a:off x="4648200" y="1600200"/>
            <a:ext cx="4114800" cy="4610100"/>
            <a:chOff x="3024" y="1104"/>
            <a:chExt cx="2592" cy="2877"/>
          </a:xfrm>
        </p:grpSpPr>
        <p:sp>
          <p:nvSpPr>
            <p:cNvPr id="48" name="Rectangle 144"/>
            <p:cNvSpPr>
              <a:spLocks noChangeArrowheads="1"/>
            </p:cNvSpPr>
            <p:nvPr/>
          </p:nvSpPr>
          <p:spPr bwMode="auto">
            <a:xfrm>
              <a:off x="3936" y="3655"/>
              <a:ext cx="1680" cy="326"/>
            </a:xfrm>
            <a:prstGeom prst="rect">
              <a:avLst/>
            </a:prstGeom>
            <a:noFill/>
            <a:ln w="28575">
              <a:noFill/>
              <a:miter lim="800000"/>
              <a:headEnd/>
              <a:tailEnd/>
            </a:ln>
            <a:effectLst/>
          </p:spPr>
          <p:txBody>
            <a:bodyPr/>
            <a:lstStyle/>
            <a:p>
              <a:pPr algn="l">
                <a:spcBef>
                  <a:spcPct val="20000"/>
                </a:spcBef>
              </a:pPr>
              <a:r>
                <a:rPr lang="en-US" sz="2800"/>
                <a:t>Stub</a:t>
              </a:r>
            </a:p>
          </p:txBody>
        </p:sp>
        <p:sp>
          <p:nvSpPr>
            <p:cNvPr id="49" name="Rectangle 143"/>
            <p:cNvSpPr>
              <a:spLocks noChangeArrowheads="1"/>
            </p:cNvSpPr>
            <p:nvPr/>
          </p:nvSpPr>
          <p:spPr bwMode="auto">
            <a:xfrm>
              <a:off x="3024" y="3655"/>
              <a:ext cx="912" cy="326"/>
            </a:xfrm>
            <a:prstGeom prst="rect">
              <a:avLst/>
            </a:prstGeom>
            <a:noFill/>
            <a:ln w="28575">
              <a:noFill/>
              <a:miter lim="800000"/>
              <a:headEnd/>
              <a:tailEnd/>
            </a:ln>
            <a:effectLst/>
          </p:spPr>
          <p:txBody>
            <a:bodyPr/>
            <a:lstStyle/>
            <a:p>
              <a:pPr algn="l">
                <a:spcBef>
                  <a:spcPct val="20000"/>
                </a:spcBef>
              </a:pPr>
              <a:endParaRPr lang="en-US" sz="2800"/>
            </a:p>
          </p:txBody>
        </p:sp>
        <p:sp>
          <p:nvSpPr>
            <p:cNvPr id="50" name="Rectangle 142"/>
            <p:cNvSpPr>
              <a:spLocks noChangeArrowheads="1"/>
            </p:cNvSpPr>
            <p:nvPr/>
          </p:nvSpPr>
          <p:spPr bwMode="auto">
            <a:xfrm>
              <a:off x="3936" y="3329"/>
              <a:ext cx="1680" cy="326"/>
            </a:xfrm>
            <a:prstGeom prst="rect">
              <a:avLst/>
            </a:prstGeom>
            <a:noFill/>
            <a:ln w="28575">
              <a:noFill/>
              <a:miter lim="800000"/>
              <a:headEnd/>
              <a:tailEnd/>
            </a:ln>
            <a:effectLst/>
          </p:spPr>
          <p:txBody>
            <a:bodyPr/>
            <a:lstStyle/>
            <a:p>
              <a:pPr algn="l">
                <a:spcBef>
                  <a:spcPct val="20000"/>
                </a:spcBef>
              </a:pPr>
              <a:r>
                <a:rPr lang="en-US" sz="2800"/>
                <a:t>Merge Junction</a:t>
              </a:r>
            </a:p>
          </p:txBody>
        </p:sp>
        <p:sp>
          <p:nvSpPr>
            <p:cNvPr id="51" name="Rectangle 141"/>
            <p:cNvSpPr>
              <a:spLocks noChangeArrowheads="1"/>
            </p:cNvSpPr>
            <p:nvPr/>
          </p:nvSpPr>
          <p:spPr bwMode="auto">
            <a:xfrm>
              <a:off x="3024" y="3329"/>
              <a:ext cx="912" cy="326"/>
            </a:xfrm>
            <a:prstGeom prst="rect">
              <a:avLst/>
            </a:prstGeom>
            <a:noFill/>
            <a:ln w="28575">
              <a:noFill/>
              <a:miter lim="800000"/>
              <a:headEnd/>
              <a:tailEnd/>
            </a:ln>
            <a:effectLst/>
          </p:spPr>
          <p:txBody>
            <a:bodyPr/>
            <a:lstStyle/>
            <a:p>
              <a:pPr algn="l">
                <a:spcBef>
                  <a:spcPct val="20000"/>
                </a:spcBef>
              </a:pPr>
              <a:endParaRPr lang="en-US" sz="2800"/>
            </a:p>
          </p:txBody>
        </p:sp>
        <p:sp>
          <p:nvSpPr>
            <p:cNvPr id="52" name="Rectangle 140"/>
            <p:cNvSpPr>
              <a:spLocks noChangeArrowheads="1"/>
            </p:cNvSpPr>
            <p:nvPr/>
          </p:nvSpPr>
          <p:spPr bwMode="auto">
            <a:xfrm>
              <a:off x="3936" y="3003"/>
              <a:ext cx="1680" cy="326"/>
            </a:xfrm>
            <a:prstGeom prst="rect">
              <a:avLst/>
            </a:prstGeom>
            <a:noFill/>
            <a:ln w="28575">
              <a:noFill/>
              <a:miter lim="800000"/>
              <a:headEnd/>
              <a:tailEnd/>
            </a:ln>
            <a:effectLst/>
          </p:spPr>
          <p:txBody>
            <a:bodyPr/>
            <a:lstStyle/>
            <a:p>
              <a:pPr algn="l">
                <a:spcBef>
                  <a:spcPct val="20000"/>
                </a:spcBef>
              </a:pPr>
              <a:r>
                <a:rPr lang="en-US" sz="2800"/>
                <a:t>Choice Point</a:t>
              </a:r>
            </a:p>
          </p:txBody>
        </p:sp>
        <p:sp>
          <p:nvSpPr>
            <p:cNvPr id="53" name="Rectangle 139"/>
            <p:cNvSpPr>
              <a:spLocks noChangeArrowheads="1"/>
            </p:cNvSpPr>
            <p:nvPr/>
          </p:nvSpPr>
          <p:spPr bwMode="auto">
            <a:xfrm>
              <a:off x="3024" y="3003"/>
              <a:ext cx="912" cy="326"/>
            </a:xfrm>
            <a:prstGeom prst="rect">
              <a:avLst/>
            </a:prstGeom>
            <a:noFill/>
            <a:ln w="28575">
              <a:noFill/>
              <a:miter lim="800000"/>
              <a:headEnd/>
              <a:tailEnd/>
            </a:ln>
            <a:effectLst/>
          </p:spPr>
          <p:txBody>
            <a:bodyPr/>
            <a:lstStyle/>
            <a:p>
              <a:pPr algn="l">
                <a:spcBef>
                  <a:spcPct val="20000"/>
                </a:spcBef>
              </a:pPr>
              <a:endParaRPr lang="en-US" sz="2800"/>
            </a:p>
          </p:txBody>
        </p:sp>
        <p:sp>
          <p:nvSpPr>
            <p:cNvPr id="54" name="Rectangle 138"/>
            <p:cNvSpPr>
              <a:spLocks noChangeArrowheads="1"/>
            </p:cNvSpPr>
            <p:nvPr/>
          </p:nvSpPr>
          <p:spPr bwMode="auto">
            <a:xfrm>
              <a:off x="3936" y="2677"/>
              <a:ext cx="1680" cy="326"/>
            </a:xfrm>
            <a:prstGeom prst="rect">
              <a:avLst/>
            </a:prstGeom>
            <a:noFill/>
            <a:ln w="28575">
              <a:noFill/>
              <a:miter lim="800000"/>
              <a:headEnd/>
              <a:tailEnd/>
            </a:ln>
            <a:effectLst/>
          </p:spPr>
          <p:txBody>
            <a:bodyPr/>
            <a:lstStyle/>
            <a:p>
              <a:pPr algn="l">
                <a:spcBef>
                  <a:spcPct val="20000"/>
                </a:spcBef>
              </a:pPr>
              <a:r>
                <a:rPr lang="en-US" sz="2800"/>
                <a:t>Junction</a:t>
              </a:r>
            </a:p>
          </p:txBody>
        </p:sp>
        <p:sp>
          <p:nvSpPr>
            <p:cNvPr id="55" name="Rectangle 137"/>
            <p:cNvSpPr>
              <a:spLocks noChangeArrowheads="1"/>
            </p:cNvSpPr>
            <p:nvPr/>
          </p:nvSpPr>
          <p:spPr bwMode="auto">
            <a:xfrm>
              <a:off x="3024" y="2677"/>
              <a:ext cx="912" cy="326"/>
            </a:xfrm>
            <a:prstGeom prst="rect">
              <a:avLst/>
            </a:prstGeom>
            <a:noFill/>
            <a:ln w="28575">
              <a:noFill/>
              <a:miter lim="800000"/>
              <a:headEnd/>
              <a:tailEnd/>
            </a:ln>
            <a:effectLst/>
          </p:spPr>
          <p:txBody>
            <a:bodyPr/>
            <a:lstStyle/>
            <a:p>
              <a:pPr algn="l">
                <a:spcBef>
                  <a:spcPct val="20000"/>
                </a:spcBef>
              </a:pPr>
              <a:endParaRPr lang="en-US" sz="2800"/>
            </a:p>
          </p:txBody>
        </p:sp>
        <p:sp>
          <p:nvSpPr>
            <p:cNvPr id="56" name="Rectangle 136"/>
            <p:cNvSpPr>
              <a:spLocks noChangeArrowheads="1"/>
            </p:cNvSpPr>
            <p:nvPr/>
          </p:nvSpPr>
          <p:spPr bwMode="auto">
            <a:xfrm>
              <a:off x="3936" y="2351"/>
              <a:ext cx="1680" cy="326"/>
            </a:xfrm>
            <a:prstGeom prst="rect">
              <a:avLst/>
            </a:prstGeom>
            <a:noFill/>
            <a:ln w="28575">
              <a:noFill/>
              <a:miter lim="800000"/>
              <a:headEnd/>
              <a:tailEnd/>
            </a:ln>
            <a:effectLst/>
          </p:spPr>
          <p:txBody>
            <a:bodyPr/>
            <a:lstStyle/>
            <a:p>
              <a:pPr algn="l">
                <a:spcBef>
                  <a:spcPct val="20000"/>
                </a:spcBef>
              </a:pPr>
              <a:r>
                <a:rPr lang="en-US" sz="2800"/>
                <a:t>Initial/Default</a:t>
              </a:r>
            </a:p>
          </p:txBody>
        </p:sp>
        <p:sp>
          <p:nvSpPr>
            <p:cNvPr id="57" name="Rectangle 135"/>
            <p:cNvSpPr>
              <a:spLocks noChangeArrowheads="1"/>
            </p:cNvSpPr>
            <p:nvPr/>
          </p:nvSpPr>
          <p:spPr bwMode="auto">
            <a:xfrm>
              <a:off x="3024" y="2351"/>
              <a:ext cx="912" cy="326"/>
            </a:xfrm>
            <a:prstGeom prst="rect">
              <a:avLst/>
            </a:prstGeom>
            <a:noFill/>
            <a:ln w="28575">
              <a:noFill/>
              <a:miter lim="800000"/>
              <a:headEnd/>
              <a:tailEnd/>
            </a:ln>
            <a:effectLst/>
          </p:spPr>
          <p:txBody>
            <a:bodyPr/>
            <a:lstStyle/>
            <a:p>
              <a:pPr algn="l">
                <a:spcBef>
                  <a:spcPct val="20000"/>
                </a:spcBef>
              </a:pPr>
              <a:endParaRPr lang="en-US" sz="2800"/>
            </a:p>
          </p:txBody>
        </p:sp>
        <p:sp>
          <p:nvSpPr>
            <p:cNvPr id="58" name="Rectangle 134"/>
            <p:cNvSpPr>
              <a:spLocks noChangeArrowheads="1"/>
            </p:cNvSpPr>
            <p:nvPr/>
          </p:nvSpPr>
          <p:spPr bwMode="auto">
            <a:xfrm>
              <a:off x="3936" y="2025"/>
              <a:ext cx="1680" cy="326"/>
            </a:xfrm>
            <a:prstGeom prst="rect">
              <a:avLst/>
            </a:prstGeom>
            <a:noFill/>
            <a:ln w="28575">
              <a:noFill/>
              <a:miter lim="800000"/>
              <a:headEnd/>
              <a:tailEnd/>
            </a:ln>
            <a:effectLst/>
          </p:spPr>
          <p:txBody>
            <a:bodyPr/>
            <a:lstStyle/>
            <a:p>
              <a:pPr algn="l">
                <a:spcBef>
                  <a:spcPct val="20000"/>
                </a:spcBef>
              </a:pPr>
              <a:r>
                <a:rPr lang="en-US" sz="2800"/>
                <a:t>Deep History</a:t>
              </a:r>
            </a:p>
          </p:txBody>
        </p:sp>
        <p:sp>
          <p:nvSpPr>
            <p:cNvPr id="59" name="Rectangle 133"/>
            <p:cNvSpPr>
              <a:spLocks noChangeArrowheads="1"/>
            </p:cNvSpPr>
            <p:nvPr/>
          </p:nvSpPr>
          <p:spPr bwMode="auto">
            <a:xfrm>
              <a:off x="3024" y="2025"/>
              <a:ext cx="912" cy="326"/>
            </a:xfrm>
            <a:prstGeom prst="rect">
              <a:avLst/>
            </a:prstGeom>
            <a:noFill/>
            <a:ln w="28575">
              <a:noFill/>
              <a:miter lim="800000"/>
              <a:headEnd/>
              <a:tailEnd/>
            </a:ln>
            <a:effectLst/>
          </p:spPr>
          <p:txBody>
            <a:bodyPr/>
            <a:lstStyle/>
            <a:p>
              <a:pPr algn="l">
                <a:spcBef>
                  <a:spcPct val="20000"/>
                </a:spcBef>
              </a:pPr>
              <a:endParaRPr lang="en-US" sz="2800"/>
            </a:p>
          </p:txBody>
        </p:sp>
        <p:sp>
          <p:nvSpPr>
            <p:cNvPr id="60" name="Rectangle 132"/>
            <p:cNvSpPr>
              <a:spLocks noChangeArrowheads="1"/>
            </p:cNvSpPr>
            <p:nvPr/>
          </p:nvSpPr>
          <p:spPr bwMode="auto">
            <a:xfrm>
              <a:off x="3936" y="1699"/>
              <a:ext cx="1680" cy="326"/>
            </a:xfrm>
            <a:prstGeom prst="rect">
              <a:avLst/>
            </a:prstGeom>
            <a:noFill/>
            <a:ln w="28575">
              <a:noFill/>
              <a:miter lim="800000"/>
              <a:headEnd/>
              <a:tailEnd/>
            </a:ln>
            <a:effectLst/>
          </p:spPr>
          <p:txBody>
            <a:bodyPr/>
            <a:lstStyle/>
            <a:p>
              <a:pPr algn="l">
                <a:spcBef>
                  <a:spcPct val="20000"/>
                </a:spcBef>
              </a:pPr>
              <a:r>
                <a:rPr lang="en-US" sz="2800"/>
                <a:t>Shallow History</a:t>
              </a:r>
            </a:p>
          </p:txBody>
        </p:sp>
        <p:sp>
          <p:nvSpPr>
            <p:cNvPr id="61" name="Rectangle 131"/>
            <p:cNvSpPr>
              <a:spLocks noChangeArrowheads="1"/>
            </p:cNvSpPr>
            <p:nvPr/>
          </p:nvSpPr>
          <p:spPr bwMode="auto">
            <a:xfrm>
              <a:off x="3024" y="1699"/>
              <a:ext cx="912" cy="326"/>
            </a:xfrm>
            <a:prstGeom prst="rect">
              <a:avLst/>
            </a:prstGeom>
            <a:noFill/>
            <a:ln w="28575">
              <a:noFill/>
              <a:miter lim="800000"/>
              <a:headEnd/>
              <a:tailEnd/>
            </a:ln>
            <a:effectLst/>
          </p:spPr>
          <p:txBody>
            <a:bodyPr/>
            <a:lstStyle/>
            <a:p>
              <a:pPr algn="l">
                <a:spcBef>
                  <a:spcPct val="20000"/>
                </a:spcBef>
              </a:pPr>
              <a:endParaRPr lang="en-US" sz="2800"/>
            </a:p>
          </p:txBody>
        </p:sp>
        <p:sp>
          <p:nvSpPr>
            <p:cNvPr id="62" name="Rectangle 130"/>
            <p:cNvSpPr>
              <a:spLocks noChangeArrowheads="1"/>
            </p:cNvSpPr>
            <p:nvPr/>
          </p:nvSpPr>
          <p:spPr bwMode="auto">
            <a:xfrm>
              <a:off x="3936" y="1104"/>
              <a:ext cx="1680" cy="595"/>
            </a:xfrm>
            <a:prstGeom prst="rect">
              <a:avLst/>
            </a:prstGeom>
            <a:noFill/>
            <a:ln w="28575">
              <a:noFill/>
              <a:miter lim="800000"/>
              <a:headEnd/>
              <a:tailEnd/>
            </a:ln>
            <a:effectLst/>
          </p:spPr>
          <p:txBody>
            <a:bodyPr/>
            <a:lstStyle/>
            <a:p>
              <a:pPr algn="l">
                <a:spcBef>
                  <a:spcPct val="20000"/>
                </a:spcBef>
              </a:pPr>
              <a:r>
                <a:rPr lang="en-US" sz="2800"/>
                <a:t>Pseudostate Name</a:t>
              </a:r>
            </a:p>
          </p:txBody>
        </p:sp>
        <p:sp>
          <p:nvSpPr>
            <p:cNvPr id="63" name="Rectangle 129"/>
            <p:cNvSpPr>
              <a:spLocks noChangeArrowheads="1"/>
            </p:cNvSpPr>
            <p:nvPr/>
          </p:nvSpPr>
          <p:spPr bwMode="auto">
            <a:xfrm>
              <a:off x="3024" y="1104"/>
              <a:ext cx="912" cy="595"/>
            </a:xfrm>
            <a:prstGeom prst="rect">
              <a:avLst/>
            </a:prstGeom>
            <a:noFill/>
            <a:ln w="28575">
              <a:noFill/>
              <a:miter lim="800000"/>
              <a:headEnd/>
              <a:tailEnd/>
            </a:ln>
            <a:effectLst/>
          </p:spPr>
          <p:txBody>
            <a:bodyPr/>
            <a:lstStyle/>
            <a:p>
              <a:pPr algn="l">
                <a:spcBef>
                  <a:spcPct val="20000"/>
                </a:spcBef>
              </a:pPr>
              <a:r>
                <a:rPr lang="en-US" sz="2800"/>
                <a:t>Symbol</a:t>
              </a:r>
            </a:p>
          </p:txBody>
        </p:sp>
        <p:sp>
          <p:nvSpPr>
            <p:cNvPr id="64" name="Line 145"/>
            <p:cNvSpPr>
              <a:spLocks noChangeShapeType="1"/>
            </p:cNvSpPr>
            <p:nvPr/>
          </p:nvSpPr>
          <p:spPr bwMode="auto">
            <a:xfrm>
              <a:off x="3024" y="1104"/>
              <a:ext cx="2592" cy="0"/>
            </a:xfrm>
            <a:prstGeom prst="line">
              <a:avLst/>
            </a:prstGeom>
            <a:noFill/>
            <a:ln w="28575" cap="sq">
              <a:solidFill>
                <a:schemeClr val="tx1"/>
              </a:solidFill>
              <a:round/>
              <a:headEnd/>
              <a:tailEnd/>
            </a:ln>
            <a:effectLst/>
          </p:spPr>
          <p:txBody>
            <a:bodyPr wrap="none" anchor="ctr"/>
            <a:lstStyle/>
            <a:p>
              <a:endParaRPr lang="en-US"/>
            </a:p>
          </p:txBody>
        </p:sp>
        <p:sp>
          <p:nvSpPr>
            <p:cNvPr id="65" name="Line 146"/>
            <p:cNvSpPr>
              <a:spLocks noChangeShapeType="1"/>
            </p:cNvSpPr>
            <p:nvPr/>
          </p:nvSpPr>
          <p:spPr bwMode="auto">
            <a:xfrm>
              <a:off x="3024" y="1699"/>
              <a:ext cx="2592" cy="0"/>
            </a:xfrm>
            <a:prstGeom prst="line">
              <a:avLst/>
            </a:prstGeom>
            <a:noFill/>
            <a:ln w="12700">
              <a:solidFill>
                <a:schemeClr val="tx1"/>
              </a:solidFill>
              <a:round/>
              <a:headEnd/>
              <a:tailEnd/>
            </a:ln>
            <a:effectLst/>
          </p:spPr>
          <p:txBody>
            <a:bodyPr wrap="none" anchor="ctr"/>
            <a:lstStyle/>
            <a:p>
              <a:endParaRPr lang="en-US"/>
            </a:p>
          </p:txBody>
        </p:sp>
        <p:sp>
          <p:nvSpPr>
            <p:cNvPr id="66" name="Line 147"/>
            <p:cNvSpPr>
              <a:spLocks noChangeShapeType="1"/>
            </p:cNvSpPr>
            <p:nvPr/>
          </p:nvSpPr>
          <p:spPr bwMode="auto">
            <a:xfrm>
              <a:off x="3024" y="2025"/>
              <a:ext cx="2592" cy="0"/>
            </a:xfrm>
            <a:prstGeom prst="line">
              <a:avLst/>
            </a:prstGeom>
            <a:noFill/>
            <a:ln w="12700">
              <a:solidFill>
                <a:schemeClr val="tx1"/>
              </a:solidFill>
              <a:round/>
              <a:headEnd/>
              <a:tailEnd/>
            </a:ln>
            <a:effectLst/>
          </p:spPr>
          <p:txBody>
            <a:bodyPr wrap="none" anchor="ctr"/>
            <a:lstStyle/>
            <a:p>
              <a:endParaRPr lang="en-US"/>
            </a:p>
          </p:txBody>
        </p:sp>
        <p:sp>
          <p:nvSpPr>
            <p:cNvPr id="67" name="Line 148"/>
            <p:cNvSpPr>
              <a:spLocks noChangeShapeType="1"/>
            </p:cNvSpPr>
            <p:nvPr/>
          </p:nvSpPr>
          <p:spPr bwMode="auto">
            <a:xfrm>
              <a:off x="3024" y="2351"/>
              <a:ext cx="2592" cy="0"/>
            </a:xfrm>
            <a:prstGeom prst="line">
              <a:avLst/>
            </a:prstGeom>
            <a:noFill/>
            <a:ln w="12700">
              <a:solidFill>
                <a:schemeClr val="tx1"/>
              </a:solidFill>
              <a:round/>
              <a:headEnd/>
              <a:tailEnd/>
            </a:ln>
            <a:effectLst/>
          </p:spPr>
          <p:txBody>
            <a:bodyPr wrap="none" anchor="ctr"/>
            <a:lstStyle/>
            <a:p>
              <a:endParaRPr lang="en-US"/>
            </a:p>
          </p:txBody>
        </p:sp>
        <p:sp>
          <p:nvSpPr>
            <p:cNvPr id="68" name="Line 149"/>
            <p:cNvSpPr>
              <a:spLocks noChangeShapeType="1"/>
            </p:cNvSpPr>
            <p:nvPr/>
          </p:nvSpPr>
          <p:spPr bwMode="auto">
            <a:xfrm>
              <a:off x="3024" y="2677"/>
              <a:ext cx="2592" cy="0"/>
            </a:xfrm>
            <a:prstGeom prst="line">
              <a:avLst/>
            </a:prstGeom>
            <a:noFill/>
            <a:ln w="12700">
              <a:solidFill>
                <a:schemeClr val="tx1"/>
              </a:solidFill>
              <a:round/>
              <a:headEnd/>
              <a:tailEnd/>
            </a:ln>
            <a:effectLst/>
          </p:spPr>
          <p:txBody>
            <a:bodyPr wrap="none" anchor="ctr"/>
            <a:lstStyle/>
            <a:p>
              <a:endParaRPr lang="en-US"/>
            </a:p>
          </p:txBody>
        </p:sp>
        <p:sp>
          <p:nvSpPr>
            <p:cNvPr id="69" name="Line 150"/>
            <p:cNvSpPr>
              <a:spLocks noChangeShapeType="1"/>
            </p:cNvSpPr>
            <p:nvPr/>
          </p:nvSpPr>
          <p:spPr bwMode="auto">
            <a:xfrm>
              <a:off x="3024" y="3003"/>
              <a:ext cx="2592" cy="0"/>
            </a:xfrm>
            <a:prstGeom prst="line">
              <a:avLst/>
            </a:prstGeom>
            <a:noFill/>
            <a:ln w="12700">
              <a:solidFill>
                <a:schemeClr val="tx1"/>
              </a:solidFill>
              <a:round/>
              <a:headEnd/>
              <a:tailEnd/>
            </a:ln>
            <a:effectLst/>
          </p:spPr>
          <p:txBody>
            <a:bodyPr wrap="none" anchor="ctr"/>
            <a:lstStyle/>
            <a:p>
              <a:endParaRPr lang="en-US"/>
            </a:p>
          </p:txBody>
        </p:sp>
        <p:sp>
          <p:nvSpPr>
            <p:cNvPr id="70" name="Line 151"/>
            <p:cNvSpPr>
              <a:spLocks noChangeShapeType="1"/>
            </p:cNvSpPr>
            <p:nvPr/>
          </p:nvSpPr>
          <p:spPr bwMode="auto">
            <a:xfrm>
              <a:off x="3024" y="3329"/>
              <a:ext cx="2592" cy="0"/>
            </a:xfrm>
            <a:prstGeom prst="line">
              <a:avLst/>
            </a:prstGeom>
            <a:noFill/>
            <a:ln w="12700">
              <a:solidFill>
                <a:schemeClr val="tx1"/>
              </a:solidFill>
              <a:round/>
              <a:headEnd/>
              <a:tailEnd/>
            </a:ln>
            <a:effectLst/>
          </p:spPr>
          <p:txBody>
            <a:bodyPr wrap="none" anchor="ctr"/>
            <a:lstStyle/>
            <a:p>
              <a:endParaRPr lang="en-US"/>
            </a:p>
          </p:txBody>
        </p:sp>
        <p:sp>
          <p:nvSpPr>
            <p:cNvPr id="71" name="Line 152"/>
            <p:cNvSpPr>
              <a:spLocks noChangeShapeType="1"/>
            </p:cNvSpPr>
            <p:nvPr/>
          </p:nvSpPr>
          <p:spPr bwMode="auto">
            <a:xfrm>
              <a:off x="3024" y="3655"/>
              <a:ext cx="2592" cy="0"/>
            </a:xfrm>
            <a:prstGeom prst="line">
              <a:avLst/>
            </a:prstGeom>
            <a:noFill/>
            <a:ln w="12700">
              <a:solidFill>
                <a:schemeClr val="tx1"/>
              </a:solidFill>
              <a:round/>
              <a:headEnd/>
              <a:tailEnd/>
            </a:ln>
            <a:effectLst/>
          </p:spPr>
          <p:txBody>
            <a:bodyPr wrap="none" anchor="ctr"/>
            <a:lstStyle/>
            <a:p>
              <a:endParaRPr lang="en-US"/>
            </a:p>
          </p:txBody>
        </p:sp>
        <p:sp>
          <p:nvSpPr>
            <p:cNvPr id="72" name="Line 153"/>
            <p:cNvSpPr>
              <a:spLocks noChangeShapeType="1"/>
            </p:cNvSpPr>
            <p:nvPr/>
          </p:nvSpPr>
          <p:spPr bwMode="auto">
            <a:xfrm>
              <a:off x="3024" y="3981"/>
              <a:ext cx="2592" cy="0"/>
            </a:xfrm>
            <a:prstGeom prst="line">
              <a:avLst/>
            </a:prstGeom>
            <a:noFill/>
            <a:ln w="28575" cap="sq">
              <a:solidFill>
                <a:schemeClr val="tx1"/>
              </a:solidFill>
              <a:round/>
              <a:headEnd/>
              <a:tailEnd/>
            </a:ln>
            <a:effectLst/>
          </p:spPr>
          <p:txBody>
            <a:bodyPr wrap="none" anchor="ctr"/>
            <a:lstStyle/>
            <a:p>
              <a:endParaRPr lang="en-US"/>
            </a:p>
          </p:txBody>
        </p:sp>
        <p:sp>
          <p:nvSpPr>
            <p:cNvPr id="73" name="Line 154"/>
            <p:cNvSpPr>
              <a:spLocks noChangeShapeType="1"/>
            </p:cNvSpPr>
            <p:nvPr/>
          </p:nvSpPr>
          <p:spPr bwMode="auto">
            <a:xfrm>
              <a:off x="3024" y="1104"/>
              <a:ext cx="0" cy="2877"/>
            </a:xfrm>
            <a:prstGeom prst="line">
              <a:avLst/>
            </a:prstGeom>
            <a:noFill/>
            <a:ln w="28575" cap="sq">
              <a:solidFill>
                <a:schemeClr val="tx1"/>
              </a:solidFill>
              <a:round/>
              <a:headEnd/>
              <a:tailEnd/>
            </a:ln>
            <a:effectLst/>
          </p:spPr>
          <p:txBody>
            <a:bodyPr wrap="none" anchor="ctr"/>
            <a:lstStyle/>
            <a:p>
              <a:endParaRPr lang="en-US"/>
            </a:p>
          </p:txBody>
        </p:sp>
        <p:sp>
          <p:nvSpPr>
            <p:cNvPr id="74" name="Line 155"/>
            <p:cNvSpPr>
              <a:spLocks noChangeShapeType="1"/>
            </p:cNvSpPr>
            <p:nvPr/>
          </p:nvSpPr>
          <p:spPr bwMode="auto">
            <a:xfrm>
              <a:off x="3936" y="1104"/>
              <a:ext cx="0" cy="2877"/>
            </a:xfrm>
            <a:prstGeom prst="line">
              <a:avLst/>
            </a:prstGeom>
            <a:noFill/>
            <a:ln w="12700">
              <a:solidFill>
                <a:schemeClr val="tx1"/>
              </a:solidFill>
              <a:round/>
              <a:headEnd/>
              <a:tailEnd/>
            </a:ln>
            <a:effectLst/>
          </p:spPr>
          <p:txBody>
            <a:bodyPr wrap="none" anchor="ctr"/>
            <a:lstStyle/>
            <a:p>
              <a:endParaRPr lang="en-US"/>
            </a:p>
          </p:txBody>
        </p:sp>
        <p:sp>
          <p:nvSpPr>
            <p:cNvPr id="75" name="Line 156"/>
            <p:cNvSpPr>
              <a:spLocks noChangeShapeType="1"/>
            </p:cNvSpPr>
            <p:nvPr/>
          </p:nvSpPr>
          <p:spPr bwMode="auto">
            <a:xfrm>
              <a:off x="5616" y="1104"/>
              <a:ext cx="0" cy="2877"/>
            </a:xfrm>
            <a:prstGeom prst="line">
              <a:avLst/>
            </a:prstGeom>
            <a:noFill/>
            <a:ln w="28575" cap="sq">
              <a:solidFill>
                <a:schemeClr val="tx1"/>
              </a:solidFill>
              <a:round/>
              <a:headEnd/>
              <a:tailEnd/>
            </a:ln>
            <a:effectLst/>
          </p:spPr>
          <p:txBody>
            <a:bodyPr wrap="none" anchor="ctr"/>
            <a:lstStyle/>
            <a:p>
              <a:endParaRPr lang="en-US"/>
            </a:p>
          </p:txBody>
        </p:sp>
        <p:sp>
          <p:nvSpPr>
            <p:cNvPr id="76" name="Oval 161"/>
            <p:cNvSpPr>
              <a:spLocks noChangeArrowheads="1"/>
            </p:cNvSpPr>
            <p:nvPr/>
          </p:nvSpPr>
          <p:spPr bwMode="auto">
            <a:xfrm>
              <a:off x="3216" y="1776"/>
              <a:ext cx="288" cy="208"/>
            </a:xfrm>
            <a:prstGeom prst="ellipse">
              <a:avLst/>
            </a:prstGeom>
            <a:solidFill>
              <a:schemeClr val="bg1"/>
            </a:solidFill>
            <a:ln w="28575">
              <a:solidFill>
                <a:schemeClr val="tx1"/>
              </a:solidFill>
              <a:round/>
              <a:headEnd/>
              <a:tailEnd/>
            </a:ln>
            <a:effectLst/>
          </p:spPr>
          <p:txBody>
            <a:bodyPr wrap="none" anchor="ctr"/>
            <a:lstStyle/>
            <a:p>
              <a:r>
                <a:rPr lang="en-US" dirty="0"/>
                <a:t>H</a:t>
              </a:r>
            </a:p>
          </p:txBody>
        </p:sp>
        <p:sp>
          <p:nvSpPr>
            <p:cNvPr id="77" name="Oval 165"/>
            <p:cNvSpPr>
              <a:spLocks noChangeArrowheads="1"/>
            </p:cNvSpPr>
            <p:nvPr/>
          </p:nvSpPr>
          <p:spPr bwMode="auto">
            <a:xfrm>
              <a:off x="3216" y="2064"/>
              <a:ext cx="312" cy="240"/>
            </a:xfrm>
            <a:prstGeom prst="ellipse">
              <a:avLst/>
            </a:prstGeom>
            <a:solidFill>
              <a:schemeClr val="bg1"/>
            </a:solidFill>
            <a:ln w="28575">
              <a:solidFill>
                <a:schemeClr val="tx1"/>
              </a:solidFill>
              <a:round/>
              <a:headEnd/>
              <a:tailEnd/>
            </a:ln>
            <a:effectLst/>
          </p:spPr>
          <p:txBody>
            <a:bodyPr wrap="none" anchor="ctr"/>
            <a:lstStyle/>
            <a:p>
              <a:r>
                <a:rPr lang="en-US" dirty="0"/>
                <a:t>H*</a:t>
              </a:r>
            </a:p>
          </p:txBody>
        </p:sp>
        <p:sp>
          <p:nvSpPr>
            <p:cNvPr id="78" name="Oval 166"/>
            <p:cNvSpPr>
              <a:spLocks noChangeArrowheads="1"/>
            </p:cNvSpPr>
            <p:nvPr/>
          </p:nvSpPr>
          <p:spPr bwMode="auto">
            <a:xfrm>
              <a:off x="3168" y="2448"/>
              <a:ext cx="192" cy="144"/>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79" name="Line 168"/>
            <p:cNvSpPr>
              <a:spLocks noChangeShapeType="1"/>
            </p:cNvSpPr>
            <p:nvPr/>
          </p:nvSpPr>
          <p:spPr bwMode="auto">
            <a:xfrm>
              <a:off x="3312" y="2496"/>
              <a:ext cx="384" cy="48"/>
            </a:xfrm>
            <a:prstGeom prst="line">
              <a:avLst/>
            </a:prstGeom>
            <a:noFill/>
            <a:ln w="28575">
              <a:solidFill>
                <a:schemeClr val="tx1"/>
              </a:solidFill>
              <a:round/>
              <a:headEnd/>
              <a:tailEnd type="triangle" w="med" len="med"/>
            </a:ln>
            <a:effectLst/>
          </p:spPr>
          <p:txBody>
            <a:bodyPr wrap="none" anchor="ctr"/>
            <a:lstStyle/>
            <a:p>
              <a:endParaRPr lang="en-US"/>
            </a:p>
          </p:txBody>
        </p:sp>
        <p:sp>
          <p:nvSpPr>
            <p:cNvPr id="80" name="Oval 169"/>
            <p:cNvSpPr>
              <a:spLocks noChangeArrowheads="1"/>
            </p:cNvSpPr>
            <p:nvPr/>
          </p:nvSpPr>
          <p:spPr bwMode="auto">
            <a:xfrm>
              <a:off x="3312" y="2736"/>
              <a:ext cx="192" cy="192"/>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81" name="Line 170"/>
            <p:cNvSpPr>
              <a:spLocks noChangeShapeType="1"/>
            </p:cNvSpPr>
            <p:nvPr/>
          </p:nvSpPr>
          <p:spPr bwMode="auto">
            <a:xfrm>
              <a:off x="3072" y="2832"/>
              <a:ext cx="24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82" name="Line 171"/>
            <p:cNvSpPr>
              <a:spLocks noChangeShapeType="1"/>
            </p:cNvSpPr>
            <p:nvPr/>
          </p:nvSpPr>
          <p:spPr bwMode="auto">
            <a:xfrm flipV="1">
              <a:off x="3480" y="2792"/>
              <a:ext cx="288" cy="29"/>
            </a:xfrm>
            <a:prstGeom prst="line">
              <a:avLst/>
            </a:prstGeom>
            <a:noFill/>
            <a:ln w="28575">
              <a:solidFill>
                <a:schemeClr val="tx1"/>
              </a:solidFill>
              <a:round/>
              <a:headEnd/>
              <a:tailEnd type="triangle" w="med" len="med"/>
            </a:ln>
            <a:effectLst/>
          </p:spPr>
          <p:txBody>
            <a:bodyPr wrap="none" anchor="ctr"/>
            <a:lstStyle/>
            <a:p>
              <a:endParaRPr lang="en-US"/>
            </a:p>
          </p:txBody>
        </p:sp>
        <p:sp>
          <p:nvSpPr>
            <p:cNvPr id="83" name="Oval 172"/>
            <p:cNvSpPr>
              <a:spLocks noChangeArrowheads="1"/>
            </p:cNvSpPr>
            <p:nvPr/>
          </p:nvSpPr>
          <p:spPr bwMode="auto">
            <a:xfrm>
              <a:off x="3360" y="3072"/>
              <a:ext cx="192" cy="192"/>
            </a:xfrm>
            <a:prstGeom prst="ellipse">
              <a:avLst/>
            </a:prstGeom>
            <a:solidFill>
              <a:schemeClr val="bg1"/>
            </a:solidFill>
            <a:ln w="28575">
              <a:solidFill>
                <a:schemeClr val="tx1"/>
              </a:solidFill>
              <a:round/>
              <a:headEnd/>
              <a:tailEnd/>
            </a:ln>
            <a:effectLst/>
          </p:spPr>
          <p:txBody>
            <a:bodyPr wrap="none" anchor="ctr"/>
            <a:lstStyle/>
            <a:p>
              <a:endParaRPr lang="en-US"/>
            </a:p>
          </p:txBody>
        </p:sp>
        <p:sp>
          <p:nvSpPr>
            <p:cNvPr id="84" name="Line 173"/>
            <p:cNvSpPr>
              <a:spLocks noChangeShapeType="1"/>
            </p:cNvSpPr>
            <p:nvPr/>
          </p:nvSpPr>
          <p:spPr bwMode="auto">
            <a:xfrm>
              <a:off x="3120" y="3168"/>
              <a:ext cx="24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85" name="Line 174"/>
            <p:cNvSpPr>
              <a:spLocks noChangeShapeType="1"/>
            </p:cNvSpPr>
            <p:nvPr/>
          </p:nvSpPr>
          <p:spPr bwMode="auto">
            <a:xfrm flipV="1">
              <a:off x="3552" y="3072"/>
              <a:ext cx="240" cy="48"/>
            </a:xfrm>
            <a:prstGeom prst="line">
              <a:avLst/>
            </a:prstGeom>
            <a:noFill/>
            <a:ln w="28575">
              <a:solidFill>
                <a:schemeClr val="tx1"/>
              </a:solidFill>
              <a:round/>
              <a:headEnd/>
              <a:tailEnd type="triangle" w="med" len="med"/>
            </a:ln>
            <a:effectLst/>
          </p:spPr>
          <p:txBody>
            <a:bodyPr wrap="none" anchor="ctr"/>
            <a:lstStyle/>
            <a:p>
              <a:endParaRPr lang="en-US"/>
            </a:p>
          </p:txBody>
        </p:sp>
        <p:sp>
          <p:nvSpPr>
            <p:cNvPr id="86" name="Line 175"/>
            <p:cNvSpPr>
              <a:spLocks noChangeShapeType="1"/>
            </p:cNvSpPr>
            <p:nvPr/>
          </p:nvSpPr>
          <p:spPr bwMode="auto">
            <a:xfrm>
              <a:off x="3552" y="3216"/>
              <a:ext cx="288"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87" name="Oval 176"/>
            <p:cNvSpPr>
              <a:spLocks noChangeArrowheads="1"/>
            </p:cNvSpPr>
            <p:nvPr/>
          </p:nvSpPr>
          <p:spPr bwMode="auto">
            <a:xfrm>
              <a:off x="3360" y="3408"/>
              <a:ext cx="192" cy="192"/>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88" name="Line 177"/>
            <p:cNvSpPr>
              <a:spLocks noChangeShapeType="1"/>
            </p:cNvSpPr>
            <p:nvPr/>
          </p:nvSpPr>
          <p:spPr bwMode="auto">
            <a:xfrm flipV="1">
              <a:off x="3120" y="3552"/>
              <a:ext cx="288" cy="48"/>
            </a:xfrm>
            <a:prstGeom prst="line">
              <a:avLst/>
            </a:prstGeom>
            <a:noFill/>
            <a:ln w="28575">
              <a:solidFill>
                <a:schemeClr val="tx1"/>
              </a:solidFill>
              <a:round/>
              <a:headEnd/>
              <a:tailEnd type="triangle" w="med" len="med"/>
            </a:ln>
            <a:effectLst/>
          </p:spPr>
          <p:txBody>
            <a:bodyPr wrap="none" anchor="ctr"/>
            <a:lstStyle/>
            <a:p>
              <a:endParaRPr lang="en-US"/>
            </a:p>
          </p:txBody>
        </p:sp>
        <p:sp>
          <p:nvSpPr>
            <p:cNvPr id="89" name="Line 178"/>
            <p:cNvSpPr>
              <a:spLocks noChangeShapeType="1"/>
            </p:cNvSpPr>
            <p:nvPr/>
          </p:nvSpPr>
          <p:spPr bwMode="auto">
            <a:xfrm>
              <a:off x="3168" y="3360"/>
              <a:ext cx="240" cy="96"/>
            </a:xfrm>
            <a:prstGeom prst="line">
              <a:avLst/>
            </a:prstGeom>
            <a:noFill/>
            <a:ln w="28575">
              <a:solidFill>
                <a:schemeClr val="tx1"/>
              </a:solidFill>
              <a:round/>
              <a:headEnd/>
              <a:tailEnd type="triangle" w="med" len="med"/>
            </a:ln>
            <a:effectLst/>
          </p:spPr>
          <p:txBody>
            <a:bodyPr wrap="none" anchor="ctr"/>
            <a:lstStyle/>
            <a:p>
              <a:endParaRPr lang="en-US"/>
            </a:p>
          </p:txBody>
        </p:sp>
        <p:sp>
          <p:nvSpPr>
            <p:cNvPr id="90" name="Line 179"/>
            <p:cNvSpPr>
              <a:spLocks noChangeShapeType="1"/>
            </p:cNvSpPr>
            <p:nvPr/>
          </p:nvSpPr>
          <p:spPr bwMode="auto">
            <a:xfrm>
              <a:off x="3552" y="3504"/>
              <a:ext cx="288"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1" name="Line 180"/>
            <p:cNvSpPr>
              <a:spLocks noChangeShapeType="1"/>
            </p:cNvSpPr>
            <p:nvPr/>
          </p:nvSpPr>
          <p:spPr bwMode="auto">
            <a:xfrm>
              <a:off x="3552" y="3696"/>
              <a:ext cx="0" cy="240"/>
            </a:xfrm>
            <a:prstGeom prst="line">
              <a:avLst/>
            </a:prstGeom>
            <a:noFill/>
            <a:ln w="28575">
              <a:solidFill>
                <a:schemeClr val="tx1"/>
              </a:solidFill>
              <a:round/>
              <a:headEnd/>
              <a:tailEnd/>
            </a:ln>
            <a:effectLst/>
          </p:spPr>
          <p:txBody>
            <a:bodyPr wrap="none" anchor="ctr"/>
            <a:lstStyle/>
            <a:p>
              <a:endParaRPr lang="en-US"/>
            </a:p>
          </p:txBody>
        </p:sp>
        <p:sp>
          <p:nvSpPr>
            <p:cNvPr id="92" name="Line 181"/>
            <p:cNvSpPr>
              <a:spLocks noChangeShapeType="1"/>
            </p:cNvSpPr>
            <p:nvPr/>
          </p:nvSpPr>
          <p:spPr bwMode="auto">
            <a:xfrm>
              <a:off x="3216" y="3744"/>
              <a:ext cx="336" cy="96"/>
            </a:xfrm>
            <a:prstGeom prst="line">
              <a:avLst/>
            </a:prstGeom>
            <a:noFill/>
            <a:ln w="28575">
              <a:solidFill>
                <a:schemeClr val="tx1"/>
              </a:solidFill>
              <a:round/>
              <a:headEnd/>
              <a:tailEnd type="triangle" w="med" len="med"/>
            </a:ln>
            <a:effectLst/>
          </p:spPr>
          <p:txBody>
            <a:bodyPr wrap="none" anchor="ctr"/>
            <a:lstStyle/>
            <a:p>
              <a:endParaRPr 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5462"/>
          </a:xfrm>
        </p:spPr>
        <p:txBody>
          <a:bodyPr>
            <a:normAutofit fontScale="90000"/>
          </a:bodyPr>
          <a:lstStyle/>
          <a:p>
            <a:r>
              <a:rPr lang="en-US" dirty="0" smtClean="0"/>
              <a:t>Shortcomings of UML </a:t>
            </a:r>
            <a:r>
              <a:rPr lang="en-US" dirty="0" err="1" smtClean="0"/>
              <a:t>statecharts</a:t>
            </a:r>
            <a:endParaRPr lang="en-US" dirty="0"/>
          </a:p>
        </p:txBody>
      </p:sp>
      <p:sp>
        <p:nvSpPr>
          <p:cNvPr id="3" name="Content Placeholder 2"/>
          <p:cNvSpPr>
            <a:spLocks noGrp="1"/>
          </p:cNvSpPr>
          <p:nvPr>
            <p:ph idx="1"/>
          </p:nvPr>
        </p:nvSpPr>
        <p:spPr>
          <a:xfrm>
            <a:off x="228600" y="952500"/>
            <a:ext cx="8648700" cy="5638800"/>
          </a:xfrm>
        </p:spPr>
        <p:txBody>
          <a:bodyPr>
            <a:noAutofit/>
          </a:bodyPr>
          <a:lstStyle/>
          <a:p>
            <a:pPr marL="457200" indent="-457200">
              <a:lnSpc>
                <a:spcPct val="80000"/>
              </a:lnSpc>
              <a:buFont typeface="+mj-lt"/>
              <a:buAutoNum type="arabicPeriod"/>
            </a:pPr>
            <a:r>
              <a:rPr lang="en-US" sz="2800" dirty="0" smtClean="0"/>
              <a:t>No discussion of extension mechanisms of </a:t>
            </a:r>
            <a:r>
              <a:rPr lang="en-US" sz="2800" dirty="0" err="1" smtClean="0"/>
              <a:t>statechart</a:t>
            </a:r>
            <a:r>
              <a:rPr lang="en-US" sz="2800" dirty="0" smtClean="0"/>
              <a:t> diagrams.</a:t>
            </a:r>
          </a:p>
          <a:p>
            <a:pPr marL="457200" indent="-457200">
              <a:lnSpc>
                <a:spcPct val="80000"/>
              </a:lnSpc>
              <a:buFont typeface="+mj-lt"/>
              <a:buAutoNum type="arabicPeriod"/>
            </a:pPr>
            <a:r>
              <a:rPr lang="en-US" sz="2800" dirty="0" smtClean="0"/>
              <a:t>Do not support overlapped states:</a:t>
            </a:r>
          </a:p>
          <a:p>
            <a:pPr lvl="1" indent="-342900">
              <a:lnSpc>
                <a:spcPct val="80000"/>
              </a:lnSpc>
            </a:pPr>
            <a:r>
              <a:rPr lang="en-US" sz="2000" dirty="0" smtClean="0"/>
              <a:t>But the same functionality can be achieved without the use of overlapped states, though overhead involved to design it increases .</a:t>
            </a:r>
            <a:endParaRPr lang="en-US" sz="2000" u="sng" dirty="0" smtClean="0"/>
          </a:p>
          <a:p>
            <a:pPr marL="457200" indent="-457200">
              <a:lnSpc>
                <a:spcPct val="80000"/>
              </a:lnSpc>
              <a:buFont typeface="+mj-lt"/>
              <a:buAutoNum type="arabicPeriod"/>
            </a:pPr>
            <a:r>
              <a:rPr lang="en-US" sz="2800" dirty="0" smtClean="0"/>
              <a:t>Boundary crossing violates encapsulation:</a:t>
            </a:r>
          </a:p>
          <a:p>
            <a:pPr lvl="1" indent="-342900">
              <a:lnSpc>
                <a:spcPct val="80000"/>
              </a:lnSpc>
            </a:pPr>
            <a:r>
              <a:rPr lang="en-US" sz="2000" dirty="0" smtClean="0"/>
              <a:t>Boundary crossing (supported by UML) is the practice, which violates the encapsulation of hierarchical states machines.</a:t>
            </a:r>
          </a:p>
          <a:p>
            <a:pPr marL="457200" indent="-457200">
              <a:lnSpc>
                <a:spcPct val="80000"/>
              </a:lnSpc>
              <a:buFont typeface="+mj-lt"/>
              <a:buAutoNum type="arabicPeriod"/>
            </a:pPr>
            <a:r>
              <a:rPr lang="en-US" sz="2800" dirty="0" smtClean="0"/>
              <a:t>Non-determinism:</a:t>
            </a:r>
          </a:p>
          <a:p>
            <a:pPr lvl="1" indent="-342900">
              <a:lnSpc>
                <a:spcPct val="80000"/>
              </a:lnSpc>
            </a:pPr>
            <a:r>
              <a:rPr lang="en-US" sz="2000" dirty="0" smtClean="0"/>
              <a:t>UML’s reversed priority rule for resolving inter-level concurrency conflicts introduces non-determinism in the outer state machine.</a:t>
            </a:r>
          </a:p>
          <a:p>
            <a:pPr marL="457200" indent="-457200">
              <a:lnSpc>
                <a:spcPct val="80000"/>
              </a:lnSpc>
              <a:buFont typeface="+mj-lt"/>
              <a:buAutoNum type="arabicPeriod"/>
            </a:pPr>
            <a:r>
              <a:rPr lang="en-US" sz="2800" dirty="0" smtClean="0"/>
              <a:t>Representation of states:</a:t>
            </a:r>
          </a:p>
          <a:p>
            <a:pPr lvl="1" indent="-342900">
              <a:lnSpc>
                <a:spcPct val="80000"/>
              </a:lnSpc>
            </a:pPr>
            <a:r>
              <a:rPr lang="en-US" sz="2000" dirty="0" smtClean="0"/>
              <a:t>UML </a:t>
            </a:r>
            <a:r>
              <a:rPr lang="en-US" sz="2000" dirty="0" err="1" smtClean="0"/>
              <a:t>statecharts</a:t>
            </a:r>
            <a:r>
              <a:rPr lang="en-US" sz="2000" dirty="0" smtClean="0"/>
              <a:t> can properly represent only one distinct accept state in a sub-state machine.</a:t>
            </a:r>
          </a:p>
          <a:p>
            <a:pPr marL="457200" indent="-457200">
              <a:lnSpc>
                <a:spcPct val="80000"/>
              </a:lnSpc>
              <a:buFont typeface="+mj-lt"/>
              <a:buAutoNum type="arabicPeriod"/>
            </a:pPr>
            <a:r>
              <a:rPr lang="en-US" sz="2800" dirty="0" smtClean="0"/>
              <a:t>Exit Paths:</a:t>
            </a:r>
          </a:p>
          <a:p>
            <a:pPr lvl="1" indent="-342900">
              <a:lnSpc>
                <a:spcPct val="80000"/>
              </a:lnSpc>
            </a:pPr>
            <a:r>
              <a:rPr lang="en-US" sz="2000" dirty="0" smtClean="0"/>
              <a:t>In UML all the exit paths are subsequently merged in the single completion transition leaving the composite state boundary.</a:t>
            </a:r>
          </a:p>
        </p:txBody>
      </p:sp>
      <p:sp>
        <p:nvSpPr>
          <p:cNvPr id="4" name="Slide Number Placeholder 3"/>
          <p:cNvSpPr>
            <a:spLocks noGrp="1"/>
          </p:cNvSpPr>
          <p:nvPr>
            <p:ph type="sldNum" sz="quarter" idx="12"/>
          </p:nvPr>
        </p:nvSpPr>
        <p:spPr/>
        <p:txBody>
          <a:bodyPr/>
          <a:lstStyle/>
          <a:p>
            <a:fld id="{A13A2B9E-B16C-4C43-A38A-022099A1C25F}"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Example: Mobile Phone System</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44</a:t>
            </a:fld>
            <a:endParaRPr lang="en-US" dirty="0"/>
          </a:p>
        </p:txBody>
      </p:sp>
      <p:grpSp>
        <p:nvGrpSpPr>
          <p:cNvPr id="5" name="Group 79"/>
          <p:cNvGrpSpPr>
            <a:grpSpLocks/>
          </p:cNvGrpSpPr>
          <p:nvPr/>
        </p:nvGrpSpPr>
        <p:grpSpPr bwMode="auto">
          <a:xfrm>
            <a:off x="228600" y="1409700"/>
            <a:ext cx="8458200" cy="5257800"/>
            <a:chOff x="144" y="576"/>
            <a:chExt cx="5328" cy="3312"/>
          </a:xfrm>
        </p:grpSpPr>
        <p:sp>
          <p:nvSpPr>
            <p:cNvPr id="6" name="Rectangle 4"/>
            <p:cNvSpPr>
              <a:spLocks noChangeArrowheads="1"/>
            </p:cNvSpPr>
            <p:nvPr/>
          </p:nvSpPr>
          <p:spPr bwMode="auto">
            <a:xfrm>
              <a:off x="1824" y="720"/>
              <a:ext cx="2352" cy="1728"/>
            </a:xfrm>
            <a:prstGeom prst="rect">
              <a:avLst/>
            </a:prstGeom>
            <a:solidFill>
              <a:schemeClr val="bg1"/>
            </a:solidFill>
            <a:ln w="28575">
              <a:solidFill>
                <a:schemeClr val="tx1"/>
              </a:solidFill>
              <a:miter lim="800000"/>
              <a:headEnd/>
              <a:tailEnd/>
            </a:ln>
            <a:effectLst/>
          </p:spPr>
          <p:txBody>
            <a:bodyPr wrap="none" anchor="ctr"/>
            <a:lstStyle/>
            <a:p>
              <a:endParaRPr lang="en-US"/>
            </a:p>
          </p:txBody>
        </p:sp>
        <p:sp>
          <p:nvSpPr>
            <p:cNvPr id="7" name="Rectangle 5"/>
            <p:cNvSpPr>
              <a:spLocks noChangeArrowheads="1"/>
            </p:cNvSpPr>
            <p:nvPr/>
          </p:nvSpPr>
          <p:spPr bwMode="auto">
            <a:xfrm>
              <a:off x="1536" y="2688"/>
              <a:ext cx="1248" cy="1104"/>
            </a:xfrm>
            <a:prstGeom prst="rect">
              <a:avLst/>
            </a:prstGeom>
            <a:solidFill>
              <a:schemeClr val="bg1"/>
            </a:solidFill>
            <a:ln w="28575">
              <a:solidFill>
                <a:schemeClr val="tx1"/>
              </a:solidFill>
              <a:miter lim="800000"/>
              <a:headEnd/>
              <a:tailEnd/>
            </a:ln>
            <a:effectLst/>
          </p:spPr>
          <p:txBody>
            <a:bodyPr wrap="none" anchor="ctr"/>
            <a:lstStyle/>
            <a:p>
              <a:endParaRPr lang="en-US"/>
            </a:p>
          </p:txBody>
        </p:sp>
        <p:sp>
          <p:nvSpPr>
            <p:cNvPr id="8" name="Rectangle 6"/>
            <p:cNvSpPr>
              <a:spLocks noChangeArrowheads="1"/>
            </p:cNvSpPr>
            <p:nvPr/>
          </p:nvSpPr>
          <p:spPr bwMode="auto">
            <a:xfrm>
              <a:off x="4320" y="2832"/>
              <a:ext cx="1152" cy="1056"/>
            </a:xfrm>
            <a:prstGeom prst="rect">
              <a:avLst/>
            </a:prstGeom>
            <a:solidFill>
              <a:schemeClr val="bg1"/>
            </a:solidFill>
            <a:ln w="28575">
              <a:solidFill>
                <a:schemeClr val="tx1"/>
              </a:solidFill>
              <a:miter lim="800000"/>
              <a:headEnd/>
              <a:tailEnd/>
            </a:ln>
            <a:effectLst/>
          </p:spPr>
          <p:txBody>
            <a:bodyPr wrap="none" anchor="ctr"/>
            <a:lstStyle/>
            <a:p>
              <a:endParaRPr lang="en-US"/>
            </a:p>
          </p:txBody>
        </p:sp>
        <p:sp>
          <p:nvSpPr>
            <p:cNvPr id="9" name="Rectangle 7"/>
            <p:cNvSpPr>
              <a:spLocks noChangeArrowheads="1"/>
            </p:cNvSpPr>
            <p:nvPr/>
          </p:nvSpPr>
          <p:spPr bwMode="auto">
            <a:xfrm>
              <a:off x="1968" y="1104"/>
              <a:ext cx="480" cy="192"/>
            </a:xfrm>
            <a:prstGeom prst="rect">
              <a:avLst/>
            </a:prstGeom>
            <a:solidFill>
              <a:schemeClr val="accent1"/>
            </a:solidFill>
            <a:ln w="28575">
              <a:solidFill>
                <a:schemeClr val="tx1"/>
              </a:solidFill>
              <a:miter lim="800000"/>
              <a:headEnd/>
              <a:tailEnd/>
            </a:ln>
            <a:effectLst/>
          </p:spPr>
          <p:txBody>
            <a:bodyPr wrap="none" anchor="ctr"/>
            <a:lstStyle/>
            <a:p>
              <a:r>
                <a:rPr lang="en-US"/>
                <a:t>Dial</a:t>
              </a:r>
            </a:p>
          </p:txBody>
        </p:sp>
        <p:sp>
          <p:nvSpPr>
            <p:cNvPr id="10" name="Rectangle 8"/>
            <p:cNvSpPr>
              <a:spLocks noChangeArrowheads="1"/>
            </p:cNvSpPr>
            <p:nvPr/>
          </p:nvSpPr>
          <p:spPr bwMode="auto">
            <a:xfrm>
              <a:off x="2688" y="1632"/>
              <a:ext cx="480" cy="192"/>
            </a:xfrm>
            <a:prstGeom prst="rect">
              <a:avLst/>
            </a:prstGeom>
            <a:solidFill>
              <a:schemeClr val="accent1"/>
            </a:solidFill>
            <a:ln w="28575">
              <a:solidFill>
                <a:schemeClr val="tx1"/>
              </a:solidFill>
              <a:miter lim="800000"/>
              <a:headEnd/>
              <a:tailEnd/>
            </a:ln>
            <a:effectLst/>
          </p:spPr>
          <p:txBody>
            <a:bodyPr wrap="none" anchor="ctr"/>
            <a:lstStyle/>
            <a:p>
              <a:r>
                <a:rPr lang="en-US"/>
                <a:t>Call</a:t>
              </a:r>
            </a:p>
          </p:txBody>
        </p:sp>
        <p:sp>
          <p:nvSpPr>
            <p:cNvPr id="11" name="Rectangle 9"/>
            <p:cNvSpPr>
              <a:spLocks noChangeArrowheads="1"/>
            </p:cNvSpPr>
            <p:nvPr/>
          </p:nvSpPr>
          <p:spPr bwMode="auto">
            <a:xfrm>
              <a:off x="3456" y="2064"/>
              <a:ext cx="480" cy="192"/>
            </a:xfrm>
            <a:prstGeom prst="rect">
              <a:avLst/>
            </a:prstGeom>
            <a:solidFill>
              <a:schemeClr val="accent1"/>
            </a:solidFill>
            <a:ln w="28575">
              <a:solidFill>
                <a:schemeClr val="tx1"/>
              </a:solidFill>
              <a:miter lim="800000"/>
              <a:headEnd/>
              <a:tailEnd/>
            </a:ln>
            <a:effectLst/>
          </p:spPr>
          <p:txBody>
            <a:bodyPr wrap="none" anchor="ctr"/>
            <a:lstStyle/>
            <a:p>
              <a:r>
                <a:rPr lang="en-US"/>
                <a:t>Talk</a:t>
              </a:r>
            </a:p>
          </p:txBody>
        </p:sp>
        <p:sp>
          <p:nvSpPr>
            <p:cNvPr id="12" name="Rectangle 10"/>
            <p:cNvSpPr>
              <a:spLocks noChangeArrowheads="1"/>
            </p:cNvSpPr>
            <p:nvPr/>
          </p:nvSpPr>
          <p:spPr bwMode="auto">
            <a:xfrm>
              <a:off x="144" y="2736"/>
              <a:ext cx="768" cy="288"/>
            </a:xfrm>
            <a:prstGeom prst="rect">
              <a:avLst/>
            </a:prstGeom>
            <a:solidFill>
              <a:schemeClr val="accent1"/>
            </a:solidFill>
            <a:ln w="28575">
              <a:solidFill>
                <a:schemeClr val="tx1"/>
              </a:solidFill>
              <a:miter lim="800000"/>
              <a:headEnd/>
              <a:tailEnd/>
            </a:ln>
            <a:effectLst/>
          </p:spPr>
          <p:txBody>
            <a:bodyPr wrap="none" anchor="ctr"/>
            <a:lstStyle/>
            <a:p>
              <a:r>
                <a:rPr lang="en-US" sz="1600"/>
                <a:t>MSC Server </a:t>
              </a:r>
            </a:p>
            <a:p>
              <a:r>
                <a:rPr lang="en-US" sz="1600"/>
                <a:t>Idle</a:t>
              </a:r>
            </a:p>
          </p:txBody>
        </p:sp>
        <p:sp>
          <p:nvSpPr>
            <p:cNvPr id="13" name="Rectangle 11"/>
            <p:cNvSpPr>
              <a:spLocks noChangeArrowheads="1"/>
            </p:cNvSpPr>
            <p:nvPr/>
          </p:nvSpPr>
          <p:spPr bwMode="auto">
            <a:xfrm>
              <a:off x="2016" y="3552"/>
              <a:ext cx="720" cy="192"/>
            </a:xfrm>
            <a:prstGeom prst="rect">
              <a:avLst/>
            </a:prstGeom>
            <a:solidFill>
              <a:schemeClr val="accent1"/>
            </a:solidFill>
            <a:ln w="28575">
              <a:solidFill>
                <a:schemeClr val="tx1"/>
              </a:solidFill>
              <a:miter lim="800000"/>
              <a:headEnd/>
              <a:tailEnd/>
            </a:ln>
            <a:effectLst/>
          </p:spPr>
          <p:txBody>
            <a:bodyPr wrap="none" anchor="ctr"/>
            <a:lstStyle/>
            <a:p>
              <a:r>
                <a:rPr lang="en-US"/>
                <a:t>Assigning</a:t>
              </a:r>
            </a:p>
          </p:txBody>
        </p:sp>
        <p:sp>
          <p:nvSpPr>
            <p:cNvPr id="14" name="Rectangle 12"/>
            <p:cNvSpPr>
              <a:spLocks noChangeArrowheads="1"/>
            </p:cNvSpPr>
            <p:nvPr/>
          </p:nvSpPr>
          <p:spPr bwMode="auto">
            <a:xfrm>
              <a:off x="2208" y="3024"/>
              <a:ext cx="480" cy="192"/>
            </a:xfrm>
            <a:prstGeom prst="rect">
              <a:avLst/>
            </a:prstGeom>
            <a:solidFill>
              <a:schemeClr val="accent1"/>
            </a:solidFill>
            <a:ln w="28575">
              <a:solidFill>
                <a:schemeClr val="tx1"/>
              </a:solidFill>
              <a:miter lim="800000"/>
              <a:headEnd/>
              <a:tailEnd/>
            </a:ln>
            <a:effectLst/>
          </p:spPr>
          <p:txBody>
            <a:bodyPr wrap="none" anchor="ctr"/>
            <a:lstStyle/>
            <a:p>
              <a:r>
                <a:rPr lang="en-US"/>
                <a:t>Ready</a:t>
              </a:r>
            </a:p>
          </p:txBody>
        </p:sp>
        <p:sp>
          <p:nvSpPr>
            <p:cNvPr id="15" name="Rectangle 13"/>
            <p:cNvSpPr>
              <a:spLocks noChangeArrowheads="1"/>
            </p:cNvSpPr>
            <p:nvPr/>
          </p:nvSpPr>
          <p:spPr bwMode="auto">
            <a:xfrm>
              <a:off x="4752" y="3120"/>
              <a:ext cx="480" cy="192"/>
            </a:xfrm>
            <a:prstGeom prst="rect">
              <a:avLst/>
            </a:prstGeom>
            <a:solidFill>
              <a:schemeClr val="accent1"/>
            </a:solidFill>
            <a:ln w="28575">
              <a:solidFill>
                <a:schemeClr val="tx1"/>
              </a:solidFill>
              <a:miter lim="800000"/>
              <a:headEnd/>
              <a:tailEnd/>
            </a:ln>
            <a:effectLst/>
          </p:spPr>
          <p:txBody>
            <a:bodyPr wrap="none" anchor="ctr"/>
            <a:lstStyle/>
            <a:p>
              <a:r>
                <a:rPr lang="en-US"/>
                <a:t>Ready</a:t>
              </a:r>
            </a:p>
          </p:txBody>
        </p:sp>
        <p:sp>
          <p:nvSpPr>
            <p:cNvPr id="16" name="Rectangle 15"/>
            <p:cNvSpPr>
              <a:spLocks noChangeArrowheads="1"/>
            </p:cNvSpPr>
            <p:nvPr/>
          </p:nvSpPr>
          <p:spPr bwMode="auto">
            <a:xfrm>
              <a:off x="4608" y="3600"/>
              <a:ext cx="816" cy="192"/>
            </a:xfrm>
            <a:prstGeom prst="rect">
              <a:avLst/>
            </a:prstGeom>
            <a:solidFill>
              <a:schemeClr val="accent1"/>
            </a:solidFill>
            <a:ln w="28575">
              <a:solidFill>
                <a:schemeClr val="tx1"/>
              </a:solidFill>
              <a:miter lim="800000"/>
              <a:headEnd/>
              <a:tailEnd/>
            </a:ln>
            <a:effectLst/>
          </p:spPr>
          <p:txBody>
            <a:bodyPr wrap="none" anchor="ctr"/>
            <a:lstStyle/>
            <a:p>
              <a:r>
                <a:rPr lang="en-US"/>
                <a:t>RegularCall</a:t>
              </a:r>
            </a:p>
          </p:txBody>
        </p:sp>
        <p:sp>
          <p:nvSpPr>
            <p:cNvPr id="17" name="Rectangle 16"/>
            <p:cNvSpPr>
              <a:spLocks noChangeArrowheads="1"/>
            </p:cNvSpPr>
            <p:nvPr/>
          </p:nvSpPr>
          <p:spPr bwMode="auto">
            <a:xfrm>
              <a:off x="384" y="1344"/>
              <a:ext cx="480" cy="192"/>
            </a:xfrm>
            <a:prstGeom prst="rect">
              <a:avLst/>
            </a:prstGeom>
            <a:solidFill>
              <a:schemeClr val="accent1"/>
            </a:solidFill>
            <a:ln w="28575">
              <a:solidFill>
                <a:schemeClr val="tx1"/>
              </a:solidFill>
              <a:miter lim="800000"/>
              <a:headEnd/>
              <a:tailEnd/>
            </a:ln>
            <a:effectLst/>
          </p:spPr>
          <p:txBody>
            <a:bodyPr wrap="none" anchor="ctr"/>
            <a:lstStyle/>
            <a:p>
              <a:r>
                <a:rPr lang="en-US"/>
                <a:t>Idle</a:t>
              </a:r>
            </a:p>
          </p:txBody>
        </p:sp>
        <p:sp>
          <p:nvSpPr>
            <p:cNvPr id="18" name="Oval 17"/>
            <p:cNvSpPr>
              <a:spLocks noChangeArrowheads="1"/>
            </p:cNvSpPr>
            <p:nvPr/>
          </p:nvSpPr>
          <p:spPr bwMode="auto">
            <a:xfrm>
              <a:off x="1872" y="864"/>
              <a:ext cx="144" cy="144"/>
            </a:xfrm>
            <a:prstGeom prst="ellipse">
              <a:avLst/>
            </a:prstGeom>
            <a:solidFill>
              <a:srgbClr val="000000"/>
            </a:solidFill>
            <a:ln w="28575">
              <a:solidFill>
                <a:schemeClr val="tx1"/>
              </a:solidFill>
              <a:round/>
              <a:headEnd/>
              <a:tailEnd/>
            </a:ln>
            <a:effectLst/>
          </p:spPr>
          <p:txBody>
            <a:bodyPr wrap="none" anchor="ctr"/>
            <a:lstStyle/>
            <a:p>
              <a:endParaRPr lang="en-US"/>
            </a:p>
          </p:txBody>
        </p:sp>
        <p:sp>
          <p:nvSpPr>
            <p:cNvPr id="19" name="Oval 18"/>
            <p:cNvSpPr>
              <a:spLocks noChangeArrowheads="1"/>
            </p:cNvSpPr>
            <p:nvPr/>
          </p:nvSpPr>
          <p:spPr bwMode="auto">
            <a:xfrm>
              <a:off x="4368" y="3024"/>
              <a:ext cx="144" cy="144"/>
            </a:xfrm>
            <a:prstGeom prst="ellipse">
              <a:avLst/>
            </a:prstGeom>
            <a:solidFill>
              <a:srgbClr val="000000"/>
            </a:solidFill>
            <a:ln w="28575">
              <a:solidFill>
                <a:schemeClr val="tx1"/>
              </a:solidFill>
              <a:round/>
              <a:headEnd/>
              <a:tailEnd/>
            </a:ln>
            <a:effectLst/>
          </p:spPr>
          <p:txBody>
            <a:bodyPr wrap="none" anchor="ctr"/>
            <a:lstStyle/>
            <a:p>
              <a:endParaRPr lang="en-US"/>
            </a:p>
          </p:txBody>
        </p:sp>
        <p:sp>
          <p:nvSpPr>
            <p:cNvPr id="20" name="Oval 19"/>
            <p:cNvSpPr>
              <a:spLocks noChangeArrowheads="1"/>
            </p:cNvSpPr>
            <p:nvPr/>
          </p:nvSpPr>
          <p:spPr bwMode="auto">
            <a:xfrm>
              <a:off x="1632" y="2976"/>
              <a:ext cx="144" cy="144"/>
            </a:xfrm>
            <a:prstGeom prst="ellipse">
              <a:avLst/>
            </a:prstGeom>
            <a:solidFill>
              <a:srgbClr val="000000"/>
            </a:solidFill>
            <a:ln w="28575">
              <a:solidFill>
                <a:schemeClr val="tx1"/>
              </a:solidFill>
              <a:round/>
              <a:headEnd/>
              <a:tailEnd/>
            </a:ln>
            <a:effectLst/>
          </p:spPr>
          <p:txBody>
            <a:bodyPr wrap="none" anchor="ctr"/>
            <a:lstStyle/>
            <a:p>
              <a:endParaRPr lang="en-US"/>
            </a:p>
          </p:txBody>
        </p:sp>
        <p:sp>
          <p:nvSpPr>
            <p:cNvPr id="21" name="Line 21"/>
            <p:cNvSpPr>
              <a:spLocks noChangeShapeType="1"/>
            </p:cNvSpPr>
            <p:nvPr/>
          </p:nvSpPr>
          <p:spPr bwMode="auto">
            <a:xfrm>
              <a:off x="5136" y="3312"/>
              <a:ext cx="0" cy="288"/>
            </a:xfrm>
            <a:prstGeom prst="line">
              <a:avLst/>
            </a:prstGeom>
            <a:noFill/>
            <a:ln w="28575">
              <a:solidFill>
                <a:schemeClr val="tx1"/>
              </a:solidFill>
              <a:round/>
              <a:headEnd/>
              <a:tailEnd type="triangle" w="med" len="med"/>
            </a:ln>
            <a:effectLst/>
          </p:spPr>
          <p:txBody>
            <a:bodyPr wrap="none" anchor="ctr"/>
            <a:lstStyle/>
            <a:p>
              <a:endParaRPr lang="en-US"/>
            </a:p>
          </p:txBody>
        </p:sp>
        <p:sp>
          <p:nvSpPr>
            <p:cNvPr id="22" name="Rectangle 22"/>
            <p:cNvSpPr>
              <a:spLocks noChangeArrowheads="1"/>
            </p:cNvSpPr>
            <p:nvPr/>
          </p:nvSpPr>
          <p:spPr bwMode="auto">
            <a:xfrm>
              <a:off x="4368" y="3360"/>
              <a:ext cx="672" cy="192"/>
            </a:xfrm>
            <a:prstGeom prst="rect">
              <a:avLst/>
            </a:prstGeom>
            <a:solidFill>
              <a:schemeClr val="bg1"/>
            </a:solidFill>
            <a:ln w="28575">
              <a:solidFill>
                <a:schemeClr val="bg1"/>
              </a:solidFill>
              <a:miter lim="800000"/>
              <a:headEnd/>
              <a:tailEnd/>
            </a:ln>
            <a:effectLst/>
          </p:spPr>
          <p:txBody>
            <a:bodyPr wrap="none" anchor="ctr"/>
            <a:lstStyle/>
            <a:p>
              <a:r>
                <a:rPr lang="en-US" sz="1200"/>
                <a:t>Receive Call</a:t>
              </a:r>
            </a:p>
            <a:p>
              <a:r>
                <a:rPr lang="en-US" sz="1200"/>
                <a:t>[Regular Call]</a:t>
              </a:r>
            </a:p>
          </p:txBody>
        </p:sp>
        <p:sp>
          <p:nvSpPr>
            <p:cNvPr id="23" name="Rectangle 27"/>
            <p:cNvSpPr>
              <a:spLocks noChangeArrowheads="1"/>
            </p:cNvSpPr>
            <p:nvPr/>
          </p:nvSpPr>
          <p:spPr bwMode="auto">
            <a:xfrm>
              <a:off x="4464" y="2880"/>
              <a:ext cx="960" cy="144"/>
            </a:xfrm>
            <a:prstGeom prst="rect">
              <a:avLst/>
            </a:prstGeom>
            <a:solidFill>
              <a:schemeClr val="bg1"/>
            </a:solidFill>
            <a:ln w="28575">
              <a:solidFill>
                <a:schemeClr val="bg1"/>
              </a:solidFill>
              <a:miter lim="800000"/>
              <a:headEnd/>
              <a:tailEnd/>
            </a:ln>
            <a:effectLst/>
          </p:spPr>
          <p:txBody>
            <a:bodyPr wrap="none" anchor="ctr"/>
            <a:lstStyle/>
            <a:p>
              <a:r>
                <a:rPr lang="en-US" sz="1600" b="1" dirty="0"/>
                <a:t>BS Server Active</a:t>
              </a:r>
            </a:p>
          </p:txBody>
        </p:sp>
        <p:sp>
          <p:nvSpPr>
            <p:cNvPr id="24" name="Rectangle 29"/>
            <p:cNvSpPr>
              <a:spLocks noChangeArrowheads="1"/>
            </p:cNvSpPr>
            <p:nvPr/>
          </p:nvSpPr>
          <p:spPr bwMode="auto">
            <a:xfrm>
              <a:off x="2976" y="2880"/>
              <a:ext cx="864" cy="336"/>
            </a:xfrm>
            <a:prstGeom prst="rect">
              <a:avLst/>
            </a:prstGeom>
            <a:solidFill>
              <a:schemeClr val="accent1"/>
            </a:solidFill>
            <a:ln w="28575" cap="flat" cmpd="sng">
              <a:solidFill>
                <a:schemeClr val="tx1"/>
              </a:solidFill>
              <a:prstDash val="solid"/>
              <a:miter lim="800000"/>
              <a:headEnd/>
              <a:tailEnd/>
            </a:ln>
            <a:effectLst/>
          </p:spPr>
          <p:txBody>
            <a:bodyPr/>
            <a:lstStyle/>
            <a:p>
              <a:pPr marL="342900" indent="-342900">
                <a:lnSpc>
                  <a:spcPct val="90000"/>
                </a:lnSpc>
              </a:pPr>
              <a:r>
                <a:rPr lang="en-US"/>
                <a:t>BS Server Idle</a:t>
              </a:r>
            </a:p>
          </p:txBody>
        </p:sp>
        <p:sp>
          <p:nvSpPr>
            <p:cNvPr id="25" name="Rectangle 31"/>
            <p:cNvSpPr>
              <a:spLocks noChangeArrowheads="1"/>
            </p:cNvSpPr>
            <p:nvPr/>
          </p:nvSpPr>
          <p:spPr bwMode="auto">
            <a:xfrm>
              <a:off x="3888" y="2880"/>
              <a:ext cx="384" cy="192"/>
            </a:xfrm>
            <a:prstGeom prst="rect">
              <a:avLst/>
            </a:prstGeom>
            <a:solidFill>
              <a:schemeClr val="bg1"/>
            </a:solidFill>
            <a:ln w="28575">
              <a:solidFill>
                <a:schemeClr val="bg1"/>
              </a:solidFill>
              <a:miter lim="800000"/>
              <a:headEnd/>
              <a:tailEnd/>
            </a:ln>
            <a:effectLst/>
          </p:spPr>
          <p:txBody>
            <a:bodyPr wrap="none" anchor="ctr"/>
            <a:lstStyle/>
            <a:p>
              <a:r>
                <a:rPr lang="en-US" dirty="0"/>
                <a:t>Start</a:t>
              </a:r>
            </a:p>
          </p:txBody>
        </p:sp>
        <p:cxnSp>
          <p:nvCxnSpPr>
            <p:cNvPr id="26" name="AutoShape 33"/>
            <p:cNvCxnSpPr>
              <a:cxnSpLocks noChangeShapeType="1"/>
              <a:stCxn id="8" idx="1"/>
              <a:endCxn id="24" idx="2"/>
            </p:cNvCxnSpPr>
            <p:nvPr/>
          </p:nvCxnSpPr>
          <p:spPr bwMode="auto">
            <a:xfrm rot="10800000">
              <a:off x="3408" y="3225"/>
              <a:ext cx="903" cy="135"/>
            </a:xfrm>
            <a:prstGeom prst="bentConnector2">
              <a:avLst/>
            </a:prstGeom>
            <a:noFill/>
            <a:ln w="28575">
              <a:solidFill>
                <a:schemeClr val="tx1"/>
              </a:solidFill>
              <a:miter lim="800000"/>
              <a:headEnd/>
              <a:tailEnd type="triangle" w="med" len="med"/>
            </a:ln>
            <a:effectLst/>
          </p:spPr>
        </p:cxnSp>
        <p:sp>
          <p:nvSpPr>
            <p:cNvPr id="27" name="Rectangle 34"/>
            <p:cNvSpPr>
              <a:spLocks noChangeArrowheads="1"/>
            </p:cNvSpPr>
            <p:nvPr/>
          </p:nvSpPr>
          <p:spPr bwMode="auto">
            <a:xfrm>
              <a:off x="3456" y="3408"/>
              <a:ext cx="720" cy="144"/>
            </a:xfrm>
            <a:prstGeom prst="rect">
              <a:avLst/>
            </a:prstGeom>
            <a:solidFill>
              <a:schemeClr val="bg1"/>
            </a:solidFill>
            <a:ln w="28575">
              <a:solidFill>
                <a:schemeClr val="bg1"/>
              </a:solidFill>
              <a:miter lim="800000"/>
              <a:headEnd/>
              <a:tailEnd/>
            </a:ln>
            <a:effectLst/>
          </p:spPr>
          <p:txBody>
            <a:bodyPr wrap="none" anchor="ctr"/>
            <a:lstStyle/>
            <a:p>
              <a:r>
                <a:rPr lang="en-US"/>
                <a:t>Shut Down</a:t>
              </a:r>
            </a:p>
          </p:txBody>
        </p:sp>
        <p:sp>
          <p:nvSpPr>
            <p:cNvPr id="28" name="Rectangle 36"/>
            <p:cNvSpPr>
              <a:spLocks noChangeArrowheads="1"/>
            </p:cNvSpPr>
            <p:nvPr/>
          </p:nvSpPr>
          <p:spPr bwMode="auto">
            <a:xfrm>
              <a:off x="1632" y="3264"/>
              <a:ext cx="864" cy="240"/>
            </a:xfrm>
            <a:prstGeom prst="rect">
              <a:avLst/>
            </a:prstGeom>
            <a:solidFill>
              <a:schemeClr val="bg1"/>
            </a:solidFill>
            <a:ln w="28575">
              <a:solidFill>
                <a:schemeClr val="bg1"/>
              </a:solidFill>
              <a:miter lim="800000"/>
              <a:headEnd/>
              <a:tailEnd/>
            </a:ln>
            <a:effectLst/>
          </p:spPr>
          <p:txBody>
            <a:bodyPr wrap="none" anchor="ctr"/>
            <a:lstStyle/>
            <a:p>
              <a:r>
                <a:rPr lang="en-US" sz="1600"/>
                <a:t>Receive a call</a:t>
              </a:r>
            </a:p>
            <a:p>
              <a:r>
                <a:rPr lang="en-US" sz="1600"/>
                <a:t>[Correct #]</a:t>
              </a:r>
            </a:p>
          </p:txBody>
        </p:sp>
        <p:sp>
          <p:nvSpPr>
            <p:cNvPr id="29" name="Line 37"/>
            <p:cNvSpPr>
              <a:spLocks noChangeShapeType="1"/>
            </p:cNvSpPr>
            <p:nvPr/>
          </p:nvSpPr>
          <p:spPr bwMode="auto">
            <a:xfrm>
              <a:off x="2592" y="3216"/>
              <a:ext cx="0" cy="336"/>
            </a:xfrm>
            <a:prstGeom prst="line">
              <a:avLst/>
            </a:prstGeom>
            <a:noFill/>
            <a:ln w="28575">
              <a:solidFill>
                <a:schemeClr val="tx1"/>
              </a:solidFill>
              <a:round/>
              <a:headEnd/>
              <a:tailEnd type="triangle" w="med" len="med"/>
            </a:ln>
            <a:effectLst/>
          </p:spPr>
          <p:txBody>
            <a:bodyPr wrap="none" anchor="ctr"/>
            <a:lstStyle/>
            <a:p>
              <a:endParaRPr lang="en-US"/>
            </a:p>
          </p:txBody>
        </p:sp>
        <p:sp>
          <p:nvSpPr>
            <p:cNvPr id="30" name="Rectangle 38"/>
            <p:cNvSpPr>
              <a:spLocks noChangeArrowheads="1"/>
            </p:cNvSpPr>
            <p:nvPr/>
          </p:nvSpPr>
          <p:spPr bwMode="auto">
            <a:xfrm>
              <a:off x="1632" y="2736"/>
              <a:ext cx="1056" cy="144"/>
            </a:xfrm>
            <a:prstGeom prst="rect">
              <a:avLst/>
            </a:prstGeom>
            <a:solidFill>
              <a:schemeClr val="bg1"/>
            </a:solidFill>
            <a:ln w="28575">
              <a:solidFill>
                <a:schemeClr val="bg1"/>
              </a:solidFill>
              <a:miter lim="800000"/>
              <a:headEnd/>
              <a:tailEnd/>
            </a:ln>
            <a:effectLst/>
          </p:spPr>
          <p:txBody>
            <a:bodyPr wrap="none" anchor="ctr"/>
            <a:lstStyle/>
            <a:p>
              <a:r>
                <a:rPr lang="en-US" sz="1600" b="1" dirty="0"/>
                <a:t>MSC Server Active</a:t>
              </a:r>
            </a:p>
          </p:txBody>
        </p:sp>
        <p:cxnSp>
          <p:nvCxnSpPr>
            <p:cNvPr id="31" name="AutoShape 40"/>
            <p:cNvCxnSpPr>
              <a:cxnSpLocks noChangeShapeType="1"/>
              <a:stCxn id="20" idx="6"/>
              <a:endCxn id="14" idx="1"/>
            </p:cNvCxnSpPr>
            <p:nvPr/>
          </p:nvCxnSpPr>
          <p:spPr bwMode="auto">
            <a:xfrm>
              <a:off x="1785" y="3048"/>
              <a:ext cx="414" cy="72"/>
            </a:xfrm>
            <a:prstGeom prst="straightConnector1">
              <a:avLst/>
            </a:prstGeom>
            <a:noFill/>
            <a:ln w="28575">
              <a:solidFill>
                <a:schemeClr val="tx1"/>
              </a:solidFill>
              <a:round/>
              <a:headEnd/>
              <a:tailEnd type="triangle" w="med" len="med"/>
            </a:ln>
            <a:effectLst/>
          </p:spPr>
        </p:cxnSp>
        <p:cxnSp>
          <p:nvCxnSpPr>
            <p:cNvPr id="32" name="AutoShape 41"/>
            <p:cNvCxnSpPr>
              <a:cxnSpLocks noChangeShapeType="1"/>
              <a:stCxn id="19" idx="6"/>
              <a:endCxn id="15" idx="1"/>
            </p:cNvCxnSpPr>
            <p:nvPr/>
          </p:nvCxnSpPr>
          <p:spPr bwMode="auto">
            <a:xfrm>
              <a:off x="4521" y="3096"/>
              <a:ext cx="222" cy="120"/>
            </a:xfrm>
            <a:prstGeom prst="straightConnector1">
              <a:avLst/>
            </a:prstGeom>
            <a:noFill/>
            <a:ln w="28575">
              <a:solidFill>
                <a:schemeClr val="tx1"/>
              </a:solidFill>
              <a:round/>
              <a:headEnd/>
              <a:tailEnd type="triangle" w="med" len="med"/>
            </a:ln>
            <a:effectLst/>
          </p:spPr>
        </p:cxnSp>
        <p:cxnSp>
          <p:nvCxnSpPr>
            <p:cNvPr id="33" name="AutoShape 43"/>
            <p:cNvCxnSpPr>
              <a:cxnSpLocks noChangeShapeType="1"/>
              <a:stCxn id="24" idx="3"/>
            </p:cNvCxnSpPr>
            <p:nvPr/>
          </p:nvCxnSpPr>
          <p:spPr bwMode="auto">
            <a:xfrm>
              <a:off x="3849" y="3048"/>
              <a:ext cx="471" cy="72"/>
            </a:xfrm>
            <a:prstGeom prst="straightConnector1">
              <a:avLst/>
            </a:prstGeom>
            <a:noFill/>
            <a:ln w="28575">
              <a:solidFill>
                <a:schemeClr val="tx1"/>
              </a:solidFill>
              <a:round/>
              <a:headEnd/>
              <a:tailEnd type="triangle" w="med" len="med"/>
            </a:ln>
            <a:effectLst/>
          </p:spPr>
        </p:cxnSp>
        <p:cxnSp>
          <p:nvCxnSpPr>
            <p:cNvPr id="34" name="AutoShape 44"/>
            <p:cNvCxnSpPr>
              <a:cxnSpLocks noChangeShapeType="1"/>
              <a:stCxn id="7" idx="1"/>
              <a:endCxn id="12" idx="2"/>
            </p:cNvCxnSpPr>
            <p:nvPr/>
          </p:nvCxnSpPr>
          <p:spPr bwMode="auto">
            <a:xfrm rot="10800000">
              <a:off x="528" y="3033"/>
              <a:ext cx="999" cy="207"/>
            </a:xfrm>
            <a:prstGeom prst="bentConnector2">
              <a:avLst/>
            </a:prstGeom>
            <a:noFill/>
            <a:ln w="28575">
              <a:solidFill>
                <a:schemeClr val="tx1"/>
              </a:solidFill>
              <a:miter lim="800000"/>
              <a:headEnd/>
              <a:tailEnd type="triangle" w="med" len="med"/>
            </a:ln>
            <a:effectLst/>
          </p:spPr>
        </p:cxnSp>
        <p:sp>
          <p:nvSpPr>
            <p:cNvPr id="35" name="Rectangle 46"/>
            <p:cNvSpPr>
              <a:spLocks noChangeArrowheads="1"/>
            </p:cNvSpPr>
            <p:nvPr/>
          </p:nvSpPr>
          <p:spPr bwMode="auto">
            <a:xfrm>
              <a:off x="984" y="2760"/>
              <a:ext cx="384" cy="192"/>
            </a:xfrm>
            <a:prstGeom prst="rect">
              <a:avLst/>
            </a:prstGeom>
            <a:solidFill>
              <a:schemeClr val="bg1"/>
            </a:solidFill>
            <a:ln w="28575">
              <a:solidFill>
                <a:schemeClr val="bg1"/>
              </a:solidFill>
              <a:miter lim="800000"/>
              <a:headEnd/>
              <a:tailEnd/>
            </a:ln>
            <a:effectLst/>
          </p:spPr>
          <p:txBody>
            <a:bodyPr wrap="none" anchor="ctr"/>
            <a:lstStyle/>
            <a:p>
              <a:r>
                <a:rPr lang="en-US" dirty="0"/>
                <a:t>Start</a:t>
              </a:r>
            </a:p>
          </p:txBody>
        </p:sp>
        <p:sp>
          <p:nvSpPr>
            <p:cNvPr id="36" name="Rectangle 47"/>
            <p:cNvSpPr>
              <a:spLocks noChangeArrowheads="1"/>
            </p:cNvSpPr>
            <p:nvPr/>
          </p:nvSpPr>
          <p:spPr bwMode="auto">
            <a:xfrm>
              <a:off x="672" y="3264"/>
              <a:ext cx="720" cy="144"/>
            </a:xfrm>
            <a:prstGeom prst="rect">
              <a:avLst/>
            </a:prstGeom>
            <a:solidFill>
              <a:schemeClr val="bg1"/>
            </a:solidFill>
            <a:ln w="28575">
              <a:solidFill>
                <a:schemeClr val="bg1"/>
              </a:solidFill>
              <a:miter lim="800000"/>
              <a:headEnd/>
              <a:tailEnd/>
            </a:ln>
            <a:effectLst/>
          </p:spPr>
          <p:txBody>
            <a:bodyPr wrap="none" anchor="ctr"/>
            <a:lstStyle/>
            <a:p>
              <a:r>
                <a:rPr lang="en-US"/>
                <a:t>Shut Down</a:t>
              </a:r>
            </a:p>
          </p:txBody>
        </p:sp>
        <p:sp>
          <p:nvSpPr>
            <p:cNvPr id="37" name="Line 48"/>
            <p:cNvSpPr>
              <a:spLocks noChangeShapeType="1"/>
            </p:cNvSpPr>
            <p:nvPr/>
          </p:nvSpPr>
          <p:spPr bwMode="auto">
            <a:xfrm>
              <a:off x="912" y="2976"/>
              <a:ext cx="624" cy="0"/>
            </a:xfrm>
            <a:prstGeom prst="line">
              <a:avLst/>
            </a:prstGeom>
            <a:noFill/>
            <a:ln w="28575">
              <a:solidFill>
                <a:schemeClr val="tx1"/>
              </a:solidFill>
              <a:round/>
              <a:headEnd/>
              <a:tailEnd type="triangle" w="med" len="med"/>
            </a:ln>
            <a:effectLst/>
          </p:spPr>
          <p:txBody>
            <a:bodyPr wrap="none" anchor="ctr"/>
            <a:lstStyle/>
            <a:p>
              <a:endParaRPr lang="en-US"/>
            </a:p>
          </p:txBody>
        </p:sp>
        <p:cxnSp>
          <p:nvCxnSpPr>
            <p:cNvPr id="38" name="AutoShape 49"/>
            <p:cNvCxnSpPr>
              <a:cxnSpLocks noChangeShapeType="1"/>
              <a:stCxn id="16" idx="3"/>
              <a:endCxn id="11" idx="3"/>
            </p:cNvCxnSpPr>
            <p:nvPr/>
          </p:nvCxnSpPr>
          <p:spPr bwMode="auto">
            <a:xfrm flipH="1" flipV="1">
              <a:off x="3945" y="2160"/>
              <a:ext cx="1488" cy="1536"/>
            </a:xfrm>
            <a:prstGeom prst="bentConnector3">
              <a:avLst>
                <a:gd name="adj1" fmla="val -9074"/>
              </a:avLst>
            </a:prstGeom>
            <a:noFill/>
            <a:ln w="28575">
              <a:solidFill>
                <a:schemeClr val="tx1"/>
              </a:solidFill>
              <a:miter lim="800000"/>
              <a:headEnd/>
              <a:tailEnd type="triangle" w="med" len="med"/>
            </a:ln>
            <a:effectLst/>
          </p:spPr>
        </p:cxnSp>
        <p:cxnSp>
          <p:nvCxnSpPr>
            <p:cNvPr id="39" name="AutoShape 50"/>
            <p:cNvCxnSpPr>
              <a:cxnSpLocks noChangeShapeType="1"/>
              <a:stCxn id="11" idx="2"/>
              <a:endCxn id="8" idx="0"/>
            </p:cNvCxnSpPr>
            <p:nvPr/>
          </p:nvCxnSpPr>
          <p:spPr bwMode="auto">
            <a:xfrm>
              <a:off x="3696" y="2265"/>
              <a:ext cx="1200" cy="558"/>
            </a:xfrm>
            <a:prstGeom prst="straightConnector1">
              <a:avLst/>
            </a:prstGeom>
            <a:noFill/>
            <a:ln w="28575">
              <a:solidFill>
                <a:schemeClr val="tx1"/>
              </a:solidFill>
              <a:round/>
              <a:headEnd/>
              <a:tailEnd type="triangle" w="med" len="med"/>
            </a:ln>
            <a:effectLst/>
          </p:spPr>
        </p:cxnSp>
        <p:cxnSp>
          <p:nvCxnSpPr>
            <p:cNvPr id="40" name="AutoShape 52"/>
            <p:cNvCxnSpPr>
              <a:cxnSpLocks noChangeShapeType="1"/>
              <a:stCxn id="13" idx="3"/>
              <a:endCxn id="10" idx="2"/>
            </p:cNvCxnSpPr>
            <p:nvPr/>
          </p:nvCxnSpPr>
          <p:spPr bwMode="auto">
            <a:xfrm flipV="1">
              <a:off x="2745" y="1833"/>
              <a:ext cx="183" cy="1815"/>
            </a:xfrm>
            <a:prstGeom prst="bentConnector2">
              <a:avLst/>
            </a:prstGeom>
            <a:noFill/>
            <a:ln w="28575">
              <a:solidFill>
                <a:schemeClr val="tx1"/>
              </a:solidFill>
              <a:miter lim="800000"/>
              <a:headEnd/>
              <a:tailEnd type="triangle" w="med" len="med"/>
            </a:ln>
            <a:effectLst/>
          </p:spPr>
        </p:cxnSp>
        <p:cxnSp>
          <p:nvCxnSpPr>
            <p:cNvPr id="41" name="AutoShape 54"/>
            <p:cNvCxnSpPr>
              <a:cxnSpLocks noChangeShapeType="1"/>
              <a:stCxn id="10" idx="1"/>
              <a:endCxn id="17" idx="2"/>
            </p:cNvCxnSpPr>
            <p:nvPr/>
          </p:nvCxnSpPr>
          <p:spPr bwMode="auto">
            <a:xfrm rot="10800000">
              <a:off x="624" y="1545"/>
              <a:ext cx="2055" cy="183"/>
            </a:xfrm>
            <a:prstGeom prst="bentConnector2">
              <a:avLst/>
            </a:prstGeom>
            <a:noFill/>
            <a:ln w="28575">
              <a:solidFill>
                <a:schemeClr val="tx1"/>
              </a:solidFill>
              <a:miter lim="800000"/>
              <a:headEnd/>
              <a:tailEnd type="triangle" w="med" len="med"/>
            </a:ln>
            <a:effectLst/>
          </p:spPr>
        </p:cxnSp>
        <p:sp>
          <p:nvSpPr>
            <p:cNvPr id="42" name="Line 55"/>
            <p:cNvSpPr>
              <a:spLocks noChangeShapeType="1"/>
            </p:cNvSpPr>
            <p:nvPr/>
          </p:nvSpPr>
          <p:spPr bwMode="auto">
            <a:xfrm>
              <a:off x="864" y="1392"/>
              <a:ext cx="96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43" name="Line 56"/>
            <p:cNvSpPr>
              <a:spLocks noChangeShapeType="1"/>
            </p:cNvSpPr>
            <p:nvPr/>
          </p:nvSpPr>
          <p:spPr bwMode="auto">
            <a:xfrm>
              <a:off x="2400" y="1296"/>
              <a:ext cx="432" cy="336"/>
            </a:xfrm>
            <a:prstGeom prst="line">
              <a:avLst/>
            </a:prstGeom>
            <a:noFill/>
            <a:ln w="28575">
              <a:solidFill>
                <a:schemeClr val="tx1"/>
              </a:solidFill>
              <a:round/>
              <a:headEnd/>
              <a:tailEnd type="triangle" w="med" len="med"/>
            </a:ln>
            <a:effectLst/>
          </p:spPr>
          <p:txBody>
            <a:bodyPr wrap="none" anchor="ctr"/>
            <a:lstStyle/>
            <a:p>
              <a:endParaRPr lang="en-US"/>
            </a:p>
          </p:txBody>
        </p:sp>
        <p:sp>
          <p:nvSpPr>
            <p:cNvPr id="44" name="Line 57"/>
            <p:cNvSpPr>
              <a:spLocks noChangeShapeType="1"/>
            </p:cNvSpPr>
            <p:nvPr/>
          </p:nvSpPr>
          <p:spPr bwMode="auto">
            <a:xfrm>
              <a:off x="3168" y="1824"/>
              <a:ext cx="576" cy="240"/>
            </a:xfrm>
            <a:prstGeom prst="line">
              <a:avLst/>
            </a:prstGeom>
            <a:noFill/>
            <a:ln w="28575">
              <a:solidFill>
                <a:schemeClr val="tx1"/>
              </a:solidFill>
              <a:round/>
              <a:headEnd/>
              <a:tailEnd type="triangle" w="med" len="med"/>
            </a:ln>
            <a:effectLst/>
          </p:spPr>
          <p:txBody>
            <a:bodyPr wrap="none" anchor="ctr"/>
            <a:lstStyle/>
            <a:p>
              <a:endParaRPr lang="en-US"/>
            </a:p>
          </p:txBody>
        </p:sp>
        <p:sp>
          <p:nvSpPr>
            <p:cNvPr id="45" name="Line 58"/>
            <p:cNvSpPr>
              <a:spLocks noChangeShapeType="1"/>
            </p:cNvSpPr>
            <p:nvPr/>
          </p:nvSpPr>
          <p:spPr bwMode="auto">
            <a:xfrm flipH="1">
              <a:off x="2592" y="1824"/>
              <a:ext cx="192" cy="864"/>
            </a:xfrm>
            <a:prstGeom prst="line">
              <a:avLst/>
            </a:prstGeom>
            <a:noFill/>
            <a:ln w="28575">
              <a:solidFill>
                <a:schemeClr val="tx1"/>
              </a:solidFill>
              <a:round/>
              <a:headEnd/>
              <a:tailEnd type="triangle" w="med" len="med"/>
            </a:ln>
            <a:effectLst/>
          </p:spPr>
          <p:txBody>
            <a:bodyPr wrap="none" anchor="ctr"/>
            <a:lstStyle/>
            <a:p>
              <a:endParaRPr lang="en-US"/>
            </a:p>
          </p:txBody>
        </p:sp>
        <p:sp>
          <p:nvSpPr>
            <p:cNvPr id="46" name="Line 59"/>
            <p:cNvSpPr>
              <a:spLocks noChangeShapeType="1"/>
            </p:cNvSpPr>
            <p:nvPr/>
          </p:nvSpPr>
          <p:spPr bwMode="auto">
            <a:xfrm flipH="1">
              <a:off x="864" y="1488"/>
              <a:ext cx="960" cy="0"/>
            </a:xfrm>
            <a:prstGeom prst="line">
              <a:avLst/>
            </a:prstGeom>
            <a:noFill/>
            <a:ln w="28575">
              <a:solidFill>
                <a:schemeClr val="tx1"/>
              </a:solidFill>
              <a:round/>
              <a:headEnd/>
              <a:tailEnd type="triangle" w="med" len="med"/>
            </a:ln>
            <a:effectLst/>
          </p:spPr>
          <p:txBody>
            <a:bodyPr wrap="none" anchor="ctr"/>
            <a:lstStyle/>
            <a:p>
              <a:endParaRPr lang="en-US"/>
            </a:p>
          </p:txBody>
        </p:sp>
        <p:cxnSp>
          <p:nvCxnSpPr>
            <p:cNvPr id="47" name="AutoShape 60"/>
            <p:cNvCxnSpPr>
              <a:cxnSpLocks noChangeShapeType="1"/>
              <a:stCxn id="9" idx="1"/>
              <a:endCxn id="17" idx="0"/>
            </p:cNvCxnSpPr>
            <p:nvPr/>
          </p:nvCxnSpPr>
          <p:spPr bwMode="auto">
            <a:xfrm rot="10800000" flipV="1">
              <a:off x="624" y="1200"/>
              <a:ext cx="1335" cy="135"/>
            </a:xfrm>
            <a:prstGeom prst="bentConnector2">
              <a:avLst/>
            </a:prstGeom>
            <a:noFill/>
            <a:ln w="28575">
              <a:solidFill>
                <a:schemeClr val="tx1"/>
              </a:solidFill>
              <a:miter lim="800000"/>
              <a:headEnd/>
              <a:tailEnd type="triangle" w="med" len="med"/>
            </a:ln>
            <a:effectLst/>
          </p:spPr>
        </p:cxnSp>
        <p:cxnSp>
          <p:nvCxnSpPr>
            <p:cNvPr id="48" name="AutoShape 61"/>
            <p:cNvCxnSpPr>
              <a:cxnSpLocks noChangeShapeType="1"/>
            </p:cNvCxnSpPr>
            <p:nvPr/>
          </p:nvCxnSpPr>
          <p:spPr bwMode="auto">
            <a:xfrm rot="16200000" flipV="1">
              <a:off x="1752" y="72"/>
              <a:ext cx="633" cy="3369"/>
            </a:xfrm>
            <a:prstGeom prst="bentConnector4">
              <a:avLst>
                <a:gd name="adj1" fmla="val 240282"/>
                <a:gd name="adj2" fmla="val 104537"/>
              </a:avLst>
            </a:prstGeom>
            <a:noFill/>
            <a:ln w="28575">
              <a:solidFill>
                <a:schemeClr val="tx1"/>
              </a:solidFill>
              <a:miter lim="800000"/>
              <a:headEnd/>
              <a:tailEnd type="triangle" w="med" len="med"/>
            </a:ln>
            <a:effectLst/>
          </p:spPr>
        </p:cxnSp>
        <p:cxnSp>
          <p:nvCxnSpPr>
            <p:cNvPr id="49" name="AutoShape 62"/>
            <p:cNvCxnSpPr>
              <a:cxnSpLocks noChangeShapeType="1"/>
              <a:stCxn id="9" idx="0"/>
              <a:endCxn id="9" idx="3"/>
            </p:cNvCxnSpPr>
            <p:nvPr/>
          </p:nvCxnSpPr>
          <p:spPr bwMode="auto">
            <a:xfrm rot="5400000" flipV="1">
              <a:off x="2280" y="1023"/>
              <a:ext cx="105" cy="249"/>
            </a:xfrm>
            <a:prstGeom prst="curvedConnector4">
              <a:avLst>
                <a:gd name="adj1" fmla="val -128569"/>
                <a:gd name="adj2" fmla="val 154218"/>
              </a:avLst>
            </a:prstGeom>
            <a:noFill/>
            <a:ln w="28575">
              <a:solidFill>
                <a:schemeClr val="tx1"/>
              </a:solidFill>
              <a:round/>
              <a:headEnd/>
              <a:tailEnd type="triangle" w="med" len="med"/>
            </a:ln>
            <a:effectLst/>
          </p:spPr>
        </p:cxnSp>
        <p:sp>
          <p:nvSpPr>
            <p:cNvPr id="50" name="Line 63"/>
            <p:cNvSpPr>
              <a:spLocks noChangeShapeType="1"/>
            </p:cNvSpPr>
            <p:nvPr/>
          </p:nvSpPr>
          <p:spPr bwMode="auto">
            <a:xfrm>
              <a:off x="2016" y="1008"/>
              <a:ext cx="96" cy="96"/>
            </a:xfrm>
            <a:prstGeom prst="line">
              <a:avLst/>
            </a:prstGeom>
            <a:noFill/>
            <a:ln w="28575">
              <a:solidFill>
                <a:schemeClr val="tx1"/>
              </a:solidFill>
              <a:round/>
              <a:headEnd/>
              <a:tailEnd type="triangle" w="med" len="med"/>
            </a:ln>
            <a:effectLst/>
          </p:spPr>
          <p:txBody>
            <a:bodyPr wrap="none" anchor="ctr"/>
            <a:lstStyle/>
            <a:p>
              <a:endParaRPr lang="en-US"/>
            </a:p>
          </p:txBody>
        </p:sp>
        <p:sp>
          <p:nvSpPr>
            <p:cNvPr id="51" name="Rectangle 64"/>
            <p:cNvSpPr>
              <a:spLocks noChangeArrowheads="1"/>
            </p:cNvSpPr>
            <p:nvPr/>
          </p:nvSpPr>
          <p:spPr bwMode="auto">
            <a:xfrm>
              <a:off x="1104" y="1512"/>
              <a:ext cx="384" cy="144"/>
            </a:xfrm>
            <a:prstGeom prst="rect">
              <a:avLst/>
            </a:prstGeom>
            <a:solidFill>
              <a:schemeClr val="bg1"/>
            </a:solidFill>
            <a:ln w="28575">
              <a:solidFill>
                <a:schemeClr val="bg1"/>
              </a:solidFill>
              <a:miter lim="800000"/>
              <a:headEnd/>
              <a:tailEnd/>
            </a:ln>
            <a:effectLst/>
          </p:spPr>
          <p:txBody>
            <a:bodyPr wrap="none" anchor="ctr"/>
            <a:lstStyle/>
            <a:p>
              <a:r>
                <a:rPr lang="en-US" dirty="0"/>
                <a:t>Hang Up</a:t>
              </a:r>
            </a:p>
          </p:txBody>
        </p:sp>
        <p:sp>
          <p:nvSpPr>
            <p:cNvPr id="52" name="Rectangle 65"/>
            <p:cNvSpPr>
              <a:spLocks noChangeArrowheads="1"/>
            </p:cNvSpPr>
            <p:nvPr/>
          </p:nvSpPr>
          <p:spPr bwMode="auto">
            <a:xfrm>
              <a:off x="840" y="1248"/>
              <a:ext cx="384" cy="96"/>
            </a:xfrm>
            <a:prstGeom prst="rect">
              <a:avLst/>
            </a:prstGeom>
            <a:solidFill>
              <a:schemeClr val="bg1"/>
            </a:solidFill>
            <a:ln w="28575">
              <a:solidFill>
                <a:schemeClr val="bg1"/>
              </a:solidFill>
              <a:miter lim="800000"/>
              <a:headEnd/>
              <a:tailEnd/>
            </a:ln>
            <a:effectLst/>
          </p:spPr>
          <p:txBody>
            <a:bodyPr wrap="none" anchor="ctr"/>
            <a:lstStyle/>
            <a:p>
              <a:r>
                <a:rPr lang="en-US" sz="1400" dirty="0"/>
                <a:t>Power ON [Simulation]</a:t>
              </a:r>
            </a:p>
          </p:txBody>
        </p:sp>
        <p:sp>
          <p:nvSpPr>
            <p:cNvPr id="53" name="Rectangle 66"/>
            <p:cNvSpPr>
              <a:spLocks noChangeArrowheads="1"/>
            </p:cNvSpPr>
            <p:nvPr/>
          </p:nvSpPr>
          <p:spPr bwMode="auto">
            <a:xfrm>
              <a:off x="528" y="960"/>
              <a:ext cx="384" cy="192"/>
            </a:xfrm>
            <a:prstGeom prst="rect">
              <a:avLst/>
            </a:prstGeom>
            <a:solidFill>
              <a:schemeClr val="bg1"/>
            </a:solidFill>
            <a:ln w="28575">
              <a:solidFill>
                <a:schemeClr val="bg1"/>
              </a:solidFill>
              <a:miter lim="800000"/>
              <a:headEnd/>
              <a:tailEnd/>
            </a:ln>
            <a:effectLst/>
          </p:spPr>
          <p:txBody>
            <a:bodyPr wrap="none" anchor="ctr"/>
            <a:lstStyle/>
            <a:p>
              <a:r>
                <a:rPr lang="en-US" sz="1600" dirty="0"/>
                <a:t>[MSC Server Shutdown]</a:t>
              </a:r>
            </a:p>
          </p:txBody>
        </p:sp>
        <p:sp>
          <p:nvSpPr>
            <p:cNvPr id="54" name="Rectangle 67"/>
            <p:cNvSpPr>
              <a:spLocks noChangeArrowheads="1"/>
            </p:cNvSpPr>
            <p:nvPr/>
          </p:nvSpPr>
          <p:spPr bwMode="auto">
            <a:xfrm>
              <a:off x="816" y="1752"/>
              <a:ext cx="384" cy="192"/>
            </a:xfrm>
            <a:prstGeom prst="rect">
              <a:avLst/>
            </a:prstGeom>
            <a:solidFill>
              <a:schemeClr val="bg1"/>
            </a:solidFill>
            <a:ln w="28575">
              <a:solidFill>
                <a:schemeClr val="bg1"/>
              </a:solidFill>
              <a:miter lim="800000"/>
              <a:headEnd/>
              <a:tailEnd/>
            </a:ln>
            <a:effectLst/>
          </p:spPr>
          <p:txBody>
            <a:bodyPr wrap="none" anchor="ctr"/>
            <a:lstStyle/>
            <a:p>
              <a:r>
                <a:rPr lang="en-US" dirty="0"/>
                <a:t>[Wrong #]</a:t>
              </a:r>
            </a:p>
          </p:txBody>
        </p:sp>
        <p:sp>
          <p:nvSpPr>
            <p:cNvPr id="55" name="Rectangle 68"/>
            <p:cNvSpPr>
              <a:spLocks noChangeArrowheads="1"/>
            </p:cNvSpPr>
            <p:nvPr/>
          </p:nvSpPr>
          <p:spPr bwMode="auto">
            <a:xfrm>
              <a:off x="4560" y="1920"/>
              <a:ext cx="384" cy="192"/>
            </a:xfrm>
            <a:prstGeom prst="rect">
              <a:avLst/>
            </a:prstGeom>
            <a:solidFill>
              <a:schemeClr val="bg1"/>
            </a:solidFill>
            <a:ln w="28575">
              <a:solidFill>
                <a:schemeClr val="bg1"/>
              </a:solidFill>
              <a:miter lim="800000"/>
              <a:headEnd/>
              <a:tailEnd/>
            </a:ln>
            <a:effectLst/>
          </p:spPr>
          <p:txBody>
            <a:bodyPr wrap="none" anchor="ctr"/>
            <a:lstStyle/>
            <a:p>
              <a:r>
                <a:rPr lang="en-US"/>
                <a:t>Send Frame</a:t>
              </a:r>
            </a:p>
          </p:txBody>
        </p:sp>
        <p:sp>
          <p:nvSpPr>
            <p:cNvPr id="56" name="Rectangle 69"/>
            <p:cNvSpPr>
              <a:spLocks noChangeArrowheads="1"/>
            </p:cNvSpPr>
            <p:nvPr/>
          </p:nvSpPr>
          <p:spPr bwMode="auto">
            <a:xfrm>
              <a:off x="3264" y="1512"/>
              <a:ext cx="240" cy="336"/>
            </a:xfrm>
            <a:prstGeom prst="rect">
              <a:avLst/>
            </a:prstGeom>
            <a:solidFill>
              <a:schemeClr val="bg1"/>
            </a:solidFill>
            <a:ln w="28575">
              <a:solidFill>
                <a:schemeClr val="bg1"/>
              </a:solidFill>
              <a:miter lim="800000"/>
              <a:headEnd/>
              <a:tailEnd/>
            </a:ln>
            <a:effectLst/>
          </p:spPr>
          <p:txBody>
            <a:bodyPr wrap="none" anchor="ctr"/>
            <a:lstStyle/>
            <a:p>
              <a:r>
                <a:rPr lang="en-US" sz="1400" dirty="0"/>
                <a:t>Receive</a:t>
              </a:r>
            </a:p>
            <a:p>
              <a:r>
                <a:rPr lang="en-US" sz="1400" dirty="0"/>
                <a:t>IP &amp; Port</a:t>
              </a:r>
            </a:p>
            <a:p>
              <a:r>
                <a:rPr lang="en-US" sz="1400" dirty="0"/>
                <a:t>successfully</a:t>
              </a:r>
            </a:p>
          </p:txBody>
        </p:sp>
        <p:sp>
          <p:nvSpPr>
            <p:cNvPr id="57" name="Rectangle 70"/>
            <p:cNvSpPr>
              <a:spLocks noChangeArrowheads="1"/>
            </p:cNvSpPr>
            <p:nvPr/>
          </p:nvSpPr>
          <p:spPr bwMode="auto">
            <a:xfrm>
              <a:off x="2592" y="1248"/>
              <a:ext cx="960" cy="192"/>
            </a:xfrm>
            <a:prstGeom prst="rect">
              <a:avLst/>
            </a:prstGeom>
            <a:solidFill>
              <a:schemeClr val="bg1"/>
            </a:solidFill>
            <a:ln w="28575">
              <a:solidFill>
                <a:schemeClr val="bg1"/>
              </a:solidFill>
              <a:miter lim="800000"/>
              <a:headEnd/>
              <a:tailEnd/>
            </a:ln>
            <a:effectLst/>
          </p:spPr>
          <p:txBody>
            <a:bodyPr wrap="none" anchor="ctr"/>
            <a:lstStyle/>
            <a:p>
              <a:r>
                <a:rPr lang="en-US" sz="1600" dirty="0"/>
                <a:t>Dial Digit (n)[Valid]</a:t>
              </a:r>
            </a:p>
          </p:txBody>
        </p:sp>
        <p:sp>
          <p:nvSpPr>
            <p:cNvPr id="58" name="Rectangle 71"/>
            <p:cNvSpPr>
              <a:spLocks noChangeArrowheads="1"/>
            </p:cNvSpPr>
            <p:nvPr/>
          </p:nvSpPr>
          <p:spPr bwMode="auto">
            <a:xfrm>
              <a:off x="2616" y="912"/>
              <a:ext cx="960" cy="192"/>
            </a:xfrm>
            <a:prstGeom prst="rect">
              <a:avLst/>
            </a:prstGeom>
            <a:solidFill>
              <a:schemeClr val="bg1"/>
            </a:solidFill>
            <a:ln w="28575">
              <a:solidFill>
                <a:schemeClr val="bg1"/>
              </a:solidFill>
              <a:miter lim="800000"/>
              <a:headEnd/>
              <a:tailEnd/>
            </a:ln>
            <a:effectLst/>
          </p:spPr>
          <p:txBody>
            <a:bodyPr wrap="none" anchor="ctr"/>
            <a:lstStyle/>
            <a:p>
              <a:r>
                <a:rPr lang="en-US" sz="1400" dirty="0"/>
                <a:t>Dial Digit (n)[Incomplete]</a:t>
              </a:r>
            </a:p>
          </p:txBody>
        </p:sp>
        <p:sp>
          <p:nvSpPr>
            <p:cNvPr id="59" name="Rectangle 73"/>
            <p:cNvSpPr>
              <a:spLocks noChangeArrowheads="1"/>
            </p:cNvSpPr>
            <p:nvPr/>
          </p:nvSpPr>
          <p:spPr bwMode="auto">
            <a:xfrm>
              <a:off x="264" y="576"/>
              <a:ext cx="624" cy="144"/>
            </a:xfrm>
            <a:prstGeom prst="rect">
              <a:avLst/>
            </a:prstGeom>
            <a:solidFill>
              <a:schemeClr val="bg1"/>
            </a:solidFill>
            <a:ln w="28575">
              <a:solidFill>
                <a:schemeClr val="bg1"/>
              </a:solidFill>
              <a:miter lim="800000"/>
              <a:headEnd/>
              <a:tailEnd/>
            </a:ln>
            <a:effectLst/>
          </p:spPr>
          <p:txBody>
            <a:bodyPr wrap="none" anchor="ctr"/>
            <a:lstStyle/>
            <a:p>
              <a:r>
                <a:rPr lang="en-US" sz="1600" dirty="0"/>
                <a:t>[BS Server Shutdown or in saturation of capacity]</a:t>
              </a:r>
            </a:p>
          </p:txBody>
        </p:sp>
        <p:sp>
          <p:nvSpPr>
            <p:cNvPr id="60" name="Rectangle 74"/>
            <p:cNvSpPr>
              <a:spLocks noChangeArrowheads="1"/>
            </p:cNvSpPr>
            <p:nvPr/>
          </p:nvSpPr>
          <p:spPr bwMode="auto">
            <a:xfrm>
              <a:off x="2688" y="768"/>
              <a:ext cx="432" cy="96"/>
            </a:xfrm>
            <a:prstGeom prst="rect">
              <a:avLst/>
            </a:prstGeom>
            <a:solidFill>
              <a:schemeClr val="bg1"/>
            </a:solidFill>
            <a:ln w="28575">
              <a:solidFill>
                <a:schemeClr val="bg1"/>
              </a:solidFill>
              <a:miter lim="800000"/>
              <a:headEnd/>
              <a:tailEnd/>
            </a:ln>
            <a:effectLst/>
          </p:spPr>
          <p:txBody>
            <a:bodyPr wrap="none" anchor="ctr"/>
            <a:lstStyle/>
            <a:p>
              <a:r>
                <a:rPr lang="en-US" b="1" dirty="0"/>
                <a:t>Active</a:t>
              </a:r>
            </a:p>
          </p:txBody>
        </p:sp>
        <p:sp>
          <p:nvSpPr>
            <p:cNvPr id="61" name="Rectangle 75"/>
            <p:cNvSpPr>
              <a:spLocks noChangeArrowheads="1"/>
            </p:cNvSpPr>
            <p:nvPr/>
          </p:nvSpPr>
          <p:spPr bwMode="auto">
            <a:xfrm>
              <a:off x="2112" y="2064"/>
              <a:ext cx="384" cy="192"/>
            </a:xfrm>
            <a:prstGeom prst="rect">
              <a:avLst/>
            </a:prstGeom>
            <a:solidFill>
              <a:schemeClr val="bg1"/>
            </a:solidFill>
            <a:ln w="28575">
              <a:solidFill>
                <a:schemeClr val="bg1"/>
              </a:solidFill>
              <a:miter lim="800000"/>
              <a:headEnd/>
              <a:tailEnd/>
            </a:ln>
            <a:effectLst/>
          </p:spPr>
          <p:txBody>
            <a:bodyPr wrap="none" anchor="ctr"/>
            <a:lstStyle/>
            <a:p>
              <a:r>
                <a:rPr lang="en-US"/>
                <a:t>Send a Call</a:t>
              </a:r>
            </a:p>
          </p:txBody>
        </p:sp>
        <p:sp>
          <p:nvSpPr>
            <p:cNvPr id="62" name="Rectangle 76"/>
            <p:cNvSpPr>
              <a:spLocks noChangeArrowheads="1"/>
            </p:cNvSpPr>
            <p:nvPr/>
          </p:nvSpPr>
          <p:spPr bwMode="auto">
            <a:xfrm>
              <a:off x="3840" y="2544"/>
              <a:ext cx="384" cy="192"/>
            </a:xfrm>
            <a:prstGeom prst="rect">
              <a:avLst/>
            </a:prstGeom>
            <a:solidFill>
              <a:schemeClr val="bg1"/>
            </a:solidFill>
            <a:ln w="28575">
              <a:solidFill>
                <a:schemeClr val="bg1"/>
              </a:solidFill>
              <a:miter lim="800000"/>
              <a:headEnd/>
              <a:tailEnd/>
            </a:ln>
            <a:effectLst/>
          </p:spPr>
          <p:txBody>
            <a:bodyPr wrap="none" anchor="ctr"/>
            <a:lstStyle/>
            <a:p>
              <a:r>
                <a:rPr lang="en-US" dirty="0"/>
                <a:t>Connect</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r>
              <a:rPr lang="en-US" sz="3200" dirty="0" smtClean="0"/>
              <a:t>Comparison</a:t>
            </a:r>
            <a:endParaRPr lang="en-US" sz="3200"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45</a:t>
            </a:fld>
            <a:endParaRPr lang="en-US" dirty="0"/>
          </a:p>
        </p:txBody>
      </p:sp>
      <p:graphicFrame>
        <p:nvGraphicFramePr>
          <p:cNvPr id="5" name="Group 49"/>
          <p:cNvGraphicFramePr>
            <a:graphicFrameLocks noGrp="1"/>
          </p:cNvGraphicFramePr>
          <p:nvPr>
            <p:ph idx="1"/>
          </p:nvPr>
        </p:nvGraphicFramePr>
        <p:xfrm>
          <a:off x="190500" y="637769"/>
          <a:ext cx="8763000" cy="5972921"/>
        </p:xfrm>
        <a:graphic>
          <a:graphicData uri="http://schemas.openxmlformats.org/drawingml/2006/table">
            <a:tbl>
              <a:tblPr/>
              <a:tblGrid>
                <a:gridCol w="3407834"/>
                <a:gridCol w="2758722"/>
                <a:gridCol w="2596444"/>
              </a:tblGrid>
              <a:tr h="3655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Property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rPr>
                        <a:t>Harel</a:t>
                      </a:r>
                      <a:r>
                        <a:rPr kumimoji="0" lang="en-US" sz="1400" b="1" i="0" u="none" strike="noStrike" cap="none" normalizeH="0" baseline="0" dirty="0" smtClean="0">
                          <a:ln>
                            <a:noFill/>
                          </a:ln>
                          <a:solidFill>
                            <a:schemeClr val="tx1"/>
                          </a:solidFill>
                          <a:effectLst/>
                          <a:latin typeface="Arial" charset="0"/>
                        </a:rPr>
                        <a:t> </a:t>
                      </a:r>
                      <a:r>
                        <a:rPr kumimoji="0" lang="en-US" sz="1400" b="1" i="0" u="none" strike="noStrike" cap="none" normalizeH="0" baseline="0" dirty="0" err="1" smtClean="0">
                          <a:ln>
                            <a:noFill/>
                          </a:ln>
                          <a:solidFill>
                            <a:schemeClr val="tx1"/>
                          </a:solidFill>
                          <a:effectLst/>
                          <a:latin typeface="Arial" charset="0"/>
                        </a:rPr>
                        <a:t>Statechart</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UML </a:t>
                      </a:r>
                      <a:r>
                        <a:rPr kumimoji="0" lang="en-US" sz="1400" b="1" i="0" u="none" strike="noStrike" cap="none" normalizeH="0" baseline="0" dirty="0" err="1" smtClean="0">
                          <a:ln>
                            <a:noFill/>
                          </a:ln>
                          <a:solidFill>
                            <a:schemeClr val="tx1"/>
                          </a:solidFill>
                          <a:effectLst/>
                          <a:latin typeface="Arial" charset="0"/>
                        </a:rPr>
                        <a:t>Statechart</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7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Nesting &amp; Orthogonal Regions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Supported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Supported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1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Single transition  represents the same event from different sub-states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Supported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Supported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Broadcast events.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Supported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Supported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2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History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Supported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Supported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Sub-machines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Supported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Supported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Overlapping states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Supported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Absent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7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Pseudostates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Absent, but connectors perform same operations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Supported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7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Fork &amp; Join methodology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Fork and Merge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Implemented using pseudostates.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6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Event carrying feature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Absent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Supported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56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Free transitions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Inconsistency when an exit transition leaving composite boundary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Prevented in UML by defining a free boundary exit transition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51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Synchronization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Limited # of ways: IS_IN parameter, Broadcast Communication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 of ways: Broadcast Communication, Fork, Join, Propagated events, IS_IN operator, synch </a:t>
                      </a:r>
                      <a:r>
                        <a:rPr kumimoji="0" lang="en-US" sz="1400" b="0" i="0" u="none" strike="noStrike" cap="none" normalizeH="0" baseline="0" dirty="0" err="1" smtClean="0">
                          <a:ln>
                            <a:noFill/>
                          </a:ln>
                          <a:solidFill>
                            <a:schemeClr val="tx1"/>
                          </a:solidFill>
                          <a:effectLst/>
                          <a:latin typeface="Arial" charset="0"/>
                        </a:rPr>
                        <a:t>pseudostate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Event Handling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Outermost state machine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Innermost state machine.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Conclusion</a:t>
            </a:r>
            <a:endParaRPr lang="en-US" dirty="0"/>
          </a:p>
        </p:txBody>
      </p:sp>
      <p:sp>
        <p:nvSpPr>
          <p:cNvPr id="3" name="Content Placeholder 2"/>
          <p:cNvSpPr>
            <a:spLocks noGrp="1"/>
          </p:cNvSpPr>
          <p:nvPr>
            <p:ph idx="1"/>
          </p:nvPr>
        </p:nvSpPr>
        <p:spPr>
          <a:xfrm>
            <a:off x="457200" y="1028700"/>
            <a:ext cx="8229600" cy="5097463"/>
          </a:xfrm>
        </p:spPr>
        <p:txBody>
          <a:bodyPr>
            <a:normAutofit/>
          </a:bodyPr>
          <a:lstStyle/>
          <a:p>
            <a:pPr>
              <a:lnSpc>
                <a:spcPct val="90000"/>
              </a:lnSpc>
            </a:pPr>
            <a:r>
              <a:rPr lang="en-US" dirty="0" err="1" smtClean="0"/>
              <a:t>MoC</a:t>
            </a:r>
            <a:r>
              <a:rPr lang="en-US" dirty="0" smtClean="0"/>
              <a:t>: FSM + shared memory</a:t>
            </a:r>
          </a:p>
          <a:p>
            <a:pPr>
              <a:lnSpc>
                <a:spcPct val="90000"/>
              </a:lnSpc>
            </a:pPr>
            <a:r>
              <a:rPr lang="en-US" dirty="0" smtClean="0"/>
              <a:t>Use of </a:t>
            </a:r>
            <a:r>
              <a:rPr lang="en-US" dirty="0" err="1" smtClean="0"/>
              <a:t>Harel</a:t>
            </a:r>
            <a:r>
              <a:rPr lang="en-US" dirty="0" smtClean="0"/>
              <a:t> </a:t>
            </a:r>
            <a:r>
              <a:rPr lang="en-US" dirty="0" err="1" smtClean="0"/>
              <a:t>statecharts</a:t>
            </a:r>
            <a:r>
              <a:rPr lang="en-US" dirty="0" smtClean="0"/>
              <a:t> or UML </a:t>
            </a:r>
            <a:r>
              <a:rPr lang="en-US" dirty="0" err="1" smtClean="0"/>
              <a:t>statecharts</a:t>
            </a:r>
            <a:r>
              <a:rPr lang="en-US" dirty="0" smtClean="0"/>
              <a:t> depends on the requirements for the design of the system.</a:t>
            </a:r>
          </a:p>
          <a:p>
            <a:pPr>
              <a:lnSpc>
                <a:spcPct val="90000"/>
              </a:lnSpc>
            </a:pPr>
            <a:r>
              <a:rPr lang="en-US" dirty="0" smtClean="0"/>
              <a:t>Systems which have synchronization as their main issue can be well-designed if they used UML </a:t>
            </a:r>
            <a:r>
              <a:rPr lang="en-US" dirty="0" err="1" smtClean="0"/>
              <a:t>statecharts</a:t>
            </a:r>
            <a:r>
              <a:rPr lang="en-US" dirty="0" smtClean="0"/>
              <a:t>.</a:t>
            </a:r>
          </a:p>
          <a:p>
            <a:pPr>
              <a:lnSpc>
                <a:spcPct val="90000"/>
              </a:lnSpc>
            </a:pPr>
            <a:r>
              <a:rPr lang="en-US" dirty="0" smtClean="0"/>
              <a:t>UML </a:t>
            </a:r>
            <a:r>
              <a:rPr lang="en-US" dirty="0" err="1" smtClean="0"/>
              <a:t>statecharts</a:t>
            </a:r>
            <a:r>
              <a:rPr lang="en-US" dirty="0" smtClean="0"/>
              <a:t> are widely used due to </a:t>
            </a:r>
            <a:r>
              <a:rPr lang="en-US" dirty="0" smtClean="0"/>
              <a:t>popularity</a:t>
            </a:r>
            <a:r>
              <a:rPr lang="en-US" dirty="0" smtClean="0"/>
              <a:t>, &amp; number of tools in market that support UML </a:t>
            </a:r>
            <a:r>
              <a:rPr lang="en-US" dirty="0" err="1" smtClean="0"/>
              <a:t>statecharts</a:t>
            </a:r>
            <a:r>
              <a:rPr lang="en-US" dirty="0" smtClean="0"/>
              <a:t>.</a:t>
            </a:r>
          </a:p>
        </p:txBody>
      </p:sp>
      <p:sp>
        <p:nvSpPr>
          <p:cNvPr id="4" name="Slide Number Placeholder 3"/>
          <p:cNvSpPr>
            <a:spLocks noGrp="1"/>
          </p:cNvSpPr>
          <p:nvPr>
            <p:ph type="sldNum" sz="quarter" idx="12"/>
          </p:nvPr>
        </p:nvSpPr>
        <p:spPr/>
        <p:txBody>
          <a:bodyPr/>
          <a:lstStyle/>
          <a:p>
            <a:fld id="{A13A2B9E-B16C-4C43-A38A-022099A1C25F}"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Info</a:t>
            </a:r>
            <a:endParaRPr lang="en-US" dirty="0"/>
          </a:p>
        </p:txBody>
      </p:sp>
      <p:sp>
        <p:nvSpPr>
          <p:cNvPr id="3" name="Content Placeholder 2"/>
          <p:cNvSpPr>
            <a:spLocks noGrp="1"/>
          </p:cNvSpPr>
          <p:nvPr>
            <p:ph idx="1"/>
          </p:nvPr>
        </p:nvSpPr>
        <p:spPr/>
        <p:txBody>
          <a:bodyPr/>
          <a:lstStyle/>
          <a:p>
            <a:r>
              <a:rPr lang="en-US" dirty="0" smtClean="0">
                <a:hlinkClick r:id="rId2"/>
              </a:rPr>
              <a:t>http://www.uml.org</a:t>
            </a:r>
            <a:endParaRPr lang="en-US" dirty="0" smtClean="0"/>
          </a:p>
          <a:p>
            <a:r>
              <a:rPr lang="en-US" dirty="0" smtClean="0">
                <a:hlinkClick r:id="rId3"/>
              </a:rPr>
              <a:t>http://edn.embarcadero.com/article/31863</a:t>
            </a:r>
            <a:endParaRPr lang="en-US" dirty="0" smtClean="0"/>
          </a:p>
          <a:p>
            <a:r>
              <a:rPr lang="en-US" dirty="0" err="1" smtClean="0"/>
              <a:t>Samek</a:t>
            </a:r>
            <a:r>
              <a:rPr lang="en-US" dirty="0" smtClean="0"/>
              <a:t>, </a:t>
            </a:r>
            <a:r>
              <a:rPr lang="en-US" dirty="0" err="1" smtClean="0"/>
              <a:t>Miro</a:t>
            </a:r>
            <a:r>
              <a:rPr lang="en-US" dirty="0" smtClean="0"/>
              <a:t> (2008). </a:t>
            </a:r>
            <a:r>
              <a:rPr lang="en-US" i="1" dirty="0" smtClean="0"/>
              <a:t>Practical UML </a:t>
            </a:r>
            <a:r>
              <a:rPr lang="en-US" i="1" dirty="0" err="1" smtClean="0"/>
              <a:t>Statecharts</a:t>
            </a:r>
            <a:r>
              <a:rPr lang="en-US" i="1" dirty="0" smtClean="0"/>
              <a:t> in C/C++, Second Edition: Event-Driven Programming for Embedded Systems</a:t>
            </a:r>
            <a:r>
              <a:rPr lang="en-US" dirty="0" smtClean="0"/>
              <a:t>. </a:t>
            </a:r>
            <a:r>
              <a:rPr lang="en-US" dirty="0" err="1" smtClean="0"/>
              <a:t>Newnes</a:t>
            </a:r>
            <a:r>
              <a:rPr lang="en-US" dirty="0" smtClean="0"/>
              <a:t>. ISBN 978-0-7506-8706-5.</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Harel’s</a:t>
            </a:r>
            <a:r>
              <a:rPr lang="en-US" dirty="0" smtClean="0"/>
              <a:t> </a:t>
            </a:r>
            <a:r>
              <a:rPr lang="en-US" dirty="0" err="1" smtClean="0"/>
              <a:t>StateCharts</a:t>
            </a:r>
            <a:endParaRPr lang="en-US" dirty="0" smtClean="0"/>
          </a:p>
          <a:p>
            <a:r>
              <a:rPr lang="en-US" dirty="0" smtClean="0"/>
              <a:t>UML </a:t>
            </a:r>
            <a:r>
              <a:rPr lang="en-US" dirty="0" err="1" smtClean="0"/>
              <a:t>Statecharts</a:t>
            </a:r>
            <a:endParaRPr lang="en-US" dirty="0" smtClean="0"/>
          </a:p>
          <a:p>
            <a:r>
              <a:rPr lang="en-US" dirty="0" err="1" smtClean="0">
                <a:solidFill>
                  <a:srgbClr val="FF0000"/>
                </a:solidFill>
              </a:rPr>
              <a:t>Statemate</a:t>
            </a:r>
            <a:endParaRPr lang="en-US" dirty="0" smtClean="0">
              <a:solidFill>
                <a:srgbClr val="FF0000"/>
              </a:solidFill>
            </a:endParaRPr>
          </a:p>
          <a:p>
            <a:r>
              <a:rPr lang="en-US" dirty="0" smtClean="0"/>
              <a:t>SDL</a:t>
            </a:r>
          </a:p>
          <a:p>
            <a:r>
              <a:rPr lang="en-US" dirty="0" err="1" smtClean="0"/>
              <a:t>SystemC</a:t>
            </a:r>
            <a:endParaRPr lang="en-US" dirty="0" smtClean="0"/>
          </a:p>
          <a:p>
            <a:r>
              <a:rPr lang="en-US" dirty="0" err="1" smtClean="0"/>
              <a:t>SpecC</a:t>
            </a:r>
            <a:endParaRPr lang="en-US" dirty="0" smtClean="0"/>
          </a:p>
          <a:p>
            <a:r>
              <a:rPr lang="en-US" dirty="0" smtClean="0"/>
              <a:t>VHDL, </a:t>
            </a:r>
            <a:r>
              <a:rPr lang="en-US" dirty="0" err="1" smtClean="0"/>
              <a:t>Verilog</a:t>
            </a:r>
            <a:r>
              <a:rPr lang="en-US" dirty="0" smtClean="0"/>
              <a:t>, </a:t>
            </a:r>
            <a:r>
              <a:rPr lang="en-US" dirty="0" err="1" smtClean="0"/>
              <a:t>SystemVerilog</a:t>
            </a:r>
            <a:endParaRPr lang="en-US" dirty="0" smtClean="0"/>
          </a:p>
          <a:p>
            <a:r>
              <a:rPr lang="en-US" dirty="0" err="1" smtClean="0"/>
              <a:t>Simulink</a:t>
            </a:r>
            <a:endParaRPr lang="en-US" dirty="0" smtClean="0"/>
          </a:p>
          <a:p>
            <a:r>
              <a:rPr lang="en-US" dirty="0" smtClean="0"/>
              <a:t>C, C++, Java</a:t>
            </a:r>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9262"/>
          </a:xfrm>
        </p:spPr>
        <p:txBody>
          <a:bodyPr>
            <a:normAutofit fontScale="90000"/>
          </a:bodyPr>
          <a:lstStyle/>
          <a:p>
            <a:r>
              <a:rPr lang="en-US" dirty="0" smtClean="0"/>
              <a:t>STATEMATE system</a:t>
            </a:r>
            <a:endParaRPr lang="en-US" dirty="0"/>
          </a:p>
        </p:txBody>
      </p:sp>
      <p:sp>
        <p:nvSpPr>
          <p:cNvPr id="3" name="Content Placeholder 2"/>
          <p:cNvSpPr>
            <a:spLocks noGrp="1"/>
          </p:cNvSpPr>
          <p:nvPr>
            <p:ph idx="1"/>
          </p:nvPr>
        </p:nvSpPr>
        <p:spPr>
          <a:xfrm>
            <a:off x="190500" y="723900"/>
            <a:ext cx="8686800" cy="5943600"/>
          </a:xfrm>
        </p:spPr>
        <p:txBody>
          <a:bodyPr>
            <a:normAutofit/>
          </a:bodyPr>
          <a:lstStyle/>
          <a:p>
            <a:r>
              <a:rPr lang="en-US" sz="2000" dirty="0" smtClean="0"/>
              <a:t>A graphical working environment developed by </a:t>
            </a:r>
            <a:r>
              <a:rPr lang="en-US" sz="2000" dirty="0" err="1" smtClean="0"/>
              <a:t>Harel</a:t>
            </a:r>
            <a:r>
              <a:rPr lang="en-US" sz="2000" dirty="0" smtClean="0"/>
              <a:t> to address the semantic shortcomings of </a:t>
            </a:r>
            <a:r>
              <a:rPr lang="en-US" sz="2000" dirty="0" err="1" smtClean="0"/>
              <a:t>statecharts</a:t>
            </a:r>
            <a:r>
              <a:rPr lang="en-US" sz="2000" dirty="0" smtClean="0"/>
              <a:t>.</a:t>
            </a:r>
          </a:p>
          <a:p>
            <a:r>
              <a:rPr lang="en-US" sz="2000" dirty="0" smtClean="0"/>
              <a:t>Has one debatable topic.</a:t>
            </a:r>
          </a:p>
          <a:p>
            <a:pPr lvl="1"/>
            <a:r>
              <a:rPr lang="en-US" sz="1800" dirty="0" smtClean="0"/>
              <a:t>Whether changes (generated events and/or updates to values of variables) should be considered to take place in the current step or in the next one. </a:t>
            </a:r>
          </a:p>
          <a:p>
            <a:pPr lvl="1"/>
            <a:r>
              <a:rPr lang="en-US" sz="1800" dirty="0" err="1" smtClean="0"/>
              <a:t>Harel’s</a:t>
            </a:r>
            <a:r>
              <a:rPr lang="en-US" sz="1800" dirty="0" smtClean="0"/>
              <a:t> decision was to adopt the latter one.</a:t>
            </a:r>
          </a:p>
          <a:p>
            <a:pPr>
              <a:lnSpc>
                <a:spcPct val="90000"/>
              </a:lnSpc>
            </a:pPr>
            <a:r>
              <a:rPr lang="en-US" sz="2000" dirty="0" smtClean="0"/>
              <a:t>Enables user to prepare, analyze, &amp; debug diagrammatical description of the system under development.</a:t>
            </a:r>
          </a:p>
          <a:p>
            <a:pPr>
              <a:lnSpc>
                <a:spcPct val="90000"/>
              </a:lnSpc>
            </a:pPr>
            <a:r>
              <a:rPr lang="en-US" sz="2000" dirty="0" smtClean="0"/>
              <a:t>It provides a direct and formal link between user requirements and software implementation.</a:t>
            </a:r>
          </a:p>
          <a:p>
            <a:pPr>
              <a:lnSpc>
                <a:spcPct val="90000"/>
              </a:lnSpc>
            </a:pPr>
            <a:r>
              <a:rPr lang="en-US" sz="2000" dirty="0" smtClean="0"/>
              <a:t>Creates a visual, graphical specification that clearly and precisely represents the intended functions and behavior of the system. </a:t>
            </a:r>
          </a:p>
          <a:p>
            <a:pPr>
              <a:lnSpc>
                <a:spcPct val="90000"/>
              </a:lnSpc>
            </a:pPr>
            <a:r>
              <a:rPr lang="en-US" sz="2000" dirty="0" smtClean="0"/>
              <a:t>This specification may be executed, or graphically simulated</a:t>
            </a:r>
          </a:p>
          <a:p>
            <a:r>
              <a:rPr lang="en-US" sz="2000" dirty="0" smtClean="0"/>
              <a:t>Uses:</a:t>
            </a:r>
          </a:p>
          <a:p>
            <a:pPr lvl="1"/>
            <a:r>
              <a:rPr lang="en-US" sz="1800" dirty="0" smtClean="0"/>
              <a:t>Military and Aerospace</a:t>
            </a:r>
          </a:p>
          <a:p>
            <a:pPr lvl="1"/>
            <a:r>
              <a:rPr lang="en-US" sz="1800" dirty="0" smtClean="0"/>
              <a:t>Automotive Manufactures and Suppliers</a:t>
            </a:r>
          </a:p>
          <a:p>
            <a:pPr lvl="1"/>
            <a:r>
              <a:rPr lang="en-US" sz="1800" dirty="0" smtClean="0"/>
              <a:t>Medical Electronics</a:t>
            </a:r>
          </a:p>
          <a:p>
            <a:pPr lvl="1"/>
            <a:r>
              <a:rPr lang="en-US" sz="1800" dirty="0" smtClean="0"/>
              <a:t>Railway Systems</a:t>
            </a:r>
            <a:endParaRPr lang="en-US" sz="1800"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0500" y="342900"/>
            <a:ext cx="8724900" cy="6324600"/>
          </a:xfrm>
        </p:spPr>
        <p:txBody>
          <a:bodyPr>
            <a:normAutofit fontScale="85000" lnSpcReduction="20000"/>
          </a:bodyPr>
          <a:lstStyle/>
          <a:p>
            <a:r>
              <a:rPr lang="en-US" dirty="0" smtClean="0"/>
              <a:t>Domain-specific support</a:t>
            </a:r>
          </a:p>
          <a:p>
            <a:pPr lvl="1"/>
            <a:r>
              <a:rPr lang="en-US" dirty="0" smtClean="0"/>
              <a:t>Language feature dedicated to control/data-dominated or centralized/distributed applications</a:t>
            </a:r>
          </a:p>
          <a:p>
            <a:r>
              <a:rPr lang="en-US" dirty="0" smtClean="0"/>
              <a:t>Readability</a:t>
            </a:r>
          </a:p>
          <a:p>
            <a:pPr lvl="1"/>
            <a:r>
              <a:rPr lang="en-US" dirty="0" smtClean="0"/>
              <a:t>Specification must be readable by the human being</a:t>
            </a:r>
          </a:p>
          <a:p>
            <a:r>
              <a:rPr lang="en-US" dirty="0" smtClean="0"/>
              <a:t>Portability and flexibility</a:t>
            </a:r>
          </a:p>
          <a:p>
            <a:pPr lvl="1"/>
            <a:r>
              <a:rPr lang="en-US" dirty="0" smtClean="0"/>
              <a:t>Small changes of the system’s features should require small changes to the specification</a:t>
            </a:r>
          </a:p>
          <a:p>
            <a:r>
              <a:rPr lang="en-US" dirty="0" smtClean="0"/>
              <a:t>Non-functional properties</a:t>
            </a:r>
          </a:p>
          <a:p>
            <a:pPr lvl="1"/>
            <a:r>
              <a:rPr lang="en-US" dirty="0" smtClean="0"/>
              <a:t>Fault tolerance, size, expected lifetime, power consumption, electromagnetic compatibility, extendibility etc.</a:t>
            </a:r>
          </a:p>
          <a:p>
            <a:r>
              <a:rPr lang="en-US" dirty="0" smtClean="0"/>
              <a:t>Termination</a:t>
            </a:r>
          </a:p>
          <a:p>
            <a:r>
              <a:rPr lang="en-US" dirty="0" smtClean="0"/>
              <a:t>Support for non-standard IO-devices</a:t>
            </a:r>
          </a:p>
          <a:p>
            <a:r>
              <a:rPr lang="en-US" dirty="0" smtClean="0"/>
              <a:t>Appropriate model of computation</a:t>
            </a:r>
          </a:p>
          <a:p>
            <a:r>
              <a:rPr lang="en-US" b="1" dirty="0" smtClean="0">
                <a:solidFill>
                  <a:srgbClr val="FF0000"/>
                </a:solidFill>
              </a:rPr>
              <a:t>It is obvious there will be no formal language meeting all these requirements. Compromises will have to be made.</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A13A2B9E-B16C-4C43-A38A-022099A1C25F}"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STATEMATE system</a:t>
            </a:r>
            <a:endParaRPr lang="en-US" dirty="0"/>
          </a:p>
        </p:txBody>
      </p:sp>
      <p:sp>
        <p:nvSpPr>
          <p:cNvPr id="3" name="Content Placeholder 2"/>
          <p:cNvSpPr>
            <a:spLocks noGrp="1"/>
          </p:cNvSpPr>
          <p:nvPr>
            <p:ph idx="1"/>
          </p:nvPr>
        </p:nvSpPr>
        <p:spPr>
          <a:xfrm>
            <a:off x="457200" y="1295400"/>
            <a:ext cx="8229600" cy="5257800"/>
          </a:xfrm>
        </p:spPr>
        <p:txBody>
          <a:bodyPr>
            <a:normAutofit fontScale="85000" lnSpcReduction="10000"/>
          </a:bodyPr>
          <a:lstStyle/>
          <a:p>
            <a:r>
              <a:rPr lang="en-US" dirty="0" smtClean="0"/>
              <a:t>Model-based approach</a:t>
            </a:r>
          </a:p>
          <a:p>
            <a:pPr lvl="1"/>
            <a:r>
              <a:rPr lang="en-US" dirty="0" err="1" smtClean="0"/>
              <a:t>Statemate</a:t>
            </a:r>
            <a:r>
              <a:rPr lang="en-US" dirty="0" smtClean="0"/>
              <a:t> enables a model-based approach allowing errors to be detected and corrected earlier in the process.</a:t>
            </a:r>
          </a:p>
          <a:p>
            <a:pPr lvl="1"/>
            <a:r>
              <a:rPr lang="en-US" dirty="0" err="1" smtClean="0"/>
              <a:t>Statemate</a:t>
            </a:r>
            <a:r>
              <a:rPr lang="en-US" dirty="0" smtClean="0"/>
              <a:t> is focused on enabling the system engineer to create formal requirements and an executable specification while generating system, integration and unit tests.</a:t>
            </a:r>
          </a:p>
          <a:p>
            <a:r>
              <a:rPr lang="en-US" dirty="0" smtClean="0"/>
              <a:t>Modeling languages</a:t>
            </a:r>
          </a:p>
          <a:p>
            <a:pPr lvl="1"/>
            <a:r>
              <a:rPr lang="en-US" dirty="0" smtClean="0"/>
              <a:t>The modeling language is based on standard engineering diagrams.</a:t>
            </a:r>
          </a:p>
          <a:p>
            <a:pPr lvl="1"/>
            <a:r>
              <a:rPr lang="en-US" dirty="0" smtClean="0"/>
              <a:t>The three views of the system model are described:</a:t>
            </a:r>
          </a:p>
          <a:p>
            <a:pPr lvl="2"/>
            <a:r>
              <a:rPr lang="en-US" b="1" dirty="0" smtClean="0">
                <a:solidFill>
                  <a:srgbClr val="FF0000"/>
                </a:solidFill>
              </a:rPr>
              <a:t>Structure:	Module-charts</a:t>
            </a:r>
          </a:p>
          <a:p>
            <a:pPr lvl="2"/>
            <a:r>
              <a:rPr lang="en-US" b="1" dirty="0" smtClean="0">
                <a:solidFill>
                  <a:srgbClr val="FF0000"/>
                </a:solidFill>
              </a:rPr>
              <a:t>Functionality:	Activity-charts</a:t>
            </a:r>
          </a:p>
          <a:p>
            <a:pPr lvl="2"/>
            <a:r>
              <a:rPr lang="en-US" b="1" dirty="0" smtClean="0">
                <a:solidFill>
                  <a:srgbClr val="FF0000"/>
                </a:solidFill>
              </a:rPr>
              <a:t>Behavior:	</a:t>
            </a:r>
            <a:r>
              <a:rPr lang="en-US" b="1" dirty="0" err="1" smtClean="0">
                <a:solidFill>
                  <a:srgbClr val="FF0000"/>
                </a:solidFill>
              </a:rPr>
              <a:t>Statecharts</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A13A2B9E-B16C-4C43-A38A-022099A1C25F}"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662"/>
          </a:xfrm>
        </p:spPr>
        <p:txBody>
          <a:bodyPr>
            <a:normAutofit fontScale="90000"/>
          </a:bodyPr>
          <a:lstStyle/>
          <a:p>
            <a:r>
              <a:rPr lang="en-US" dirty="0" smtClean="0"/>
              <a:t>Modeling View of System</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51</a:t>
            </a:fld>
            <a:endParaRPr lang="en-US" dirty="0"/>
          </a:p>
        </p:txBody>
      </p:sp>
      <p:grpSp>
        <p:nvGrpSpPr>
          <p:cNvPr id="5" name="Group 27"/>
          <p:cNvGrpSpPr>
            <a:grpSpLocks/>
          </p:cNvGrpSpPr>
          <p:nvPr/>
        </p:nvGrpSpPr>
        <p:grpSpPr bwMode="auto">
          <a:xfrm>
            <a:off x="571500" y="990600"/>
            <a:ext cx="8077200" cy="5676900"/>
            <a:chOff x="720" y="960"/>
            <a:chExt cx="4464" cy="3120"/>
          </a:xfrm>
        </p:grpSpPr>
        <p:sp>
          <p:nvSpPr>
            <p:cNvPr id="6" name="Oval 5"/>
            <p:cNvSpPr>
              <a:spLocks noChangeArrowheads="1"/>
            </p:cNvSpPr>
            <p:nvPr/>
          </p:nvSpPr>
          <p:spPr bwMode="auto">
            <a:xfrm>
              <a:off x="1776" y="2544"/>
              <a:ext cx="2688" cy="1152"/>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7" name="Oval 6"/>
            <p:cNvSpPr>
              <a:spLocks noChangeArrowheads="1"/>
            </p:cNvSpPr>
            <p:nvPr/>
          </p:nvSpPr>
          <p:spPr bwMode="auto">
            <a:xfrm>
              <a:off x="2112" y="2832"/>
              <a:ext cx="2160" cy="816"/>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8" name="Oval 7"/>
            <p:cNvSpPr>
              <a:spLocks noChangeArrowheads="1"/>
            </p:cNvSpPr>
            <p:nvPr/>
          </p:nvSpPr>
          <p:spPr bwMode="auto">
            <a:xfrm>
              <a:off x="720" y="960"/>
              <a:ext cx="4464" cy="1344"/>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9" name="Oval 8"/>
            <p:cNvSpPr>
              <a:spLocks noChangeArrowheads="1"/>
            </p:cNvSpPr>
            <p:nvPr/>
          </p:nvSpPr>
          <p:spPr bwMode="auto">
            <a:xfrm>
              <a:off x="1056" y="1104"/>
              <a:ext cx="1824" cy="1008"/>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10" name="Oval 9"/>
            <p:cNvSpPr>
              <a:spLocks noChangeArrowheads="1"/>
            </p:cNvSpPr>
            <p:nvPr/>
          </p:nvSpPr>
          <p:spPr bwMode="auto">
            <a:xfrm>
              <a:off x="3072" y="1104"/>
              <a:ext cx="1728" cy="1008"/>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11" name="Rectangle 10"/>
            <p:cNvSpPr>
              <a:spLocks noChangeArrowheads="1"/>
            </p:cNvSpPr>
            <p:nvPr/>
          </p:nvSpPr>
          <p:spPr bwMode="auto">
            <a:xfrm>
              <a:off x="3648" y="1488"/>
              <a:ext cx="528" cy="192"/>
            </a:xfrm>
            <a:prstGeom prst="rect">
              <a:avLst/>
            </a:prstGeom>
            <a:solidFill>
              <a:srgbClr val="C0C0C0"/>
            </a:solidFill>
            <a:ln w="9525">
              <a:solidFill>
                <a:schemeClr val="tx1"/>
              </a:solidFill>
              <a:miter lim="800000"/>
              <a:headEnd/>
              <a:tailEnd/>
            </a:ln>
            <a:effectLst/>
          </p:spPr>
          <p:txBody>
            <a:bodyPr wrap="none" anchor="ctr"/>
            <a:lstStyle/>
            <a:p>
              <a:pPr algn="ctr"/>
              <a:r>
                <a:rPr lang="en-US"/>
                <a:t>When</a:t>
              </a:r>
            </a:p>
          </p:txBody>
        </p:sp>
        <p:sp>
          <p:nvSpPr>
            <p:cNvPr id="12" name="Rectangle 11"/>
            <p:cNvSpPr>
              <a:spLocks noChangeArrowheads="1"/>
            </p:cNvSpPr>
            <p:nvPr/>
          </p:nvSpPr>
          <p:spPr bwMode="auto">
            <a:xfrm>
              <a:off x="1632" y="1440"/>
              <a:ext cx="528" cy="192"/>
            </a:xfrm>
            <a:prstGeom prst="rect">
              <a:avLst/>
            </a:prstGeom>
            <a:solidFill>
              <a:srgbClr val="C0C0C0"/>
            </a:solidFill>
            <a:ln w="9525">
              <a:solidFill>
                <a:schemeClr val="tx1"/>
              </a:solidFill>
              <a:miter lim="800000"/>
              <a:headEnd/>
              <a:tailEnd/>
            </a:ln>
            <a:effectLst/>
          </p:spPr>
          <p:txBody>
            <a:bodyPr wrap="none" anchor="ctr"/>
            <a:lstStyle/>
            <a:p>
              <a:pPr algn="ctr"/>
              <a:r>
                <a:rPr lang="en-US"/>
                <a:t>What</a:t>
              </a:r>
            </a:p>
          </p:txBody>
        </p:sp>
        <p:sp>
          <p:nvSpPr>
            <p:cNvPr id="13" name="Rectangle 12"/>
            <p:cNvSpPr>
              <a:spLocks noChangeArrowheads="1"/>
            </p:cNvSpPr>
            <p:nvPr/>
          </p:nvSpPr>
          <p:spPr bwMode="auto">
            <a:xfrm>
              <a:off x="2880" y="3072"/>
              <a:ext cx="528" cy="192"/>
            </a:xfrm>
            <a:prstGeom prst="rect">
              <a:avLst/>
            </a:prstGeom>
            <a:solidFill>
              <a:srgbClr val="C0C0C0"/>
            </a:solidFill>
            <a:ln w="9525">
              <a:solidFill>
                <a:schemeClr val="tx1"/>
              </a:solidFill>
              <a:miter lim="800000"/>
              <a:headEnd/>
              <a:tailEnd/>
            </a:ln>
            <a:effectLst/>
          </p:spPr>
          <p:txBody>
            <a:bodyPr wrap="none" anchor="ctr"/>
            <a:lstStyle/>
            <a:p>
              <a:pPr algn="ctr"/>
              <a:r>
                <a:rPr lang="en-US"/>
                <a:t>How</a:t>
              </a:r>
            </a:p>
          </p:txBody>
        </p:sp>
        <p:sp>
          <p:nvSpPr>
            <p:cNvPr id="14" name="Rectangle 13"/>
            <p:cNvSpPr>
              <a:spLocks noChangeArrowheads="1"/>
            </p:cNvSpPr>
            <p:nvPr/>
          </p:nvSpPr>
          <p:spPr bwMode="auto">
            <a:xfrm>
              <a:off x="2688" y="2880"/>
              <a:ext cx="912" cy="144"/>
            </a:xfrm>
            <a:prstGeom prst="rect">
              <a:avLst/>
            </a:prstGeom>
            <a:solidFill>
              <a:schemeClr val="bg1"/>
            </a:solidFill>
            <a:ln w="9525">
              <a:solidFill>
                <a:schemeClr val="bg1"/>
              </a:solidFill>
              <a:miter lim="800000"/>
              <a:headEnd/>
              <a:tailEnd/>
            </a:ln>
            <a:effectLst/>
          </p:spPr>
          <p:txBody>
            <a:bodyPr wrap="none" anchor="ctr"/>
            <a:lstStyle/>
            <a:p>
              <a:pPr algn="ctr"/>
              <a:r>
                <a:rPr lang="en-US"/>
                <a:t>Structural View</a:t>
              </a:r>
            </a:p>
          </p:txBody>
        </p:sp>
        <p:sp>
          <p:nvSpPr>
            <p:cNvPr id="15" name="Rectangle 15"/>
            <p:cNvSpPr>
              <a:spLocks noChangeArrowheads="1"/>
            </p:cNvSpPr>
            <p:nvPr/>
          </p:nvSpPr>
          <p:spPr bwMode="auto">
            <a:xfrm>
              <a:off x="1536" y="1248"/>
              <a:ext cx="912" cy="96"/>
            </a:xfrm>
            <a:prstGeom prst="rect">
              <a:avLst/>
            </a:prstGeom>
            <a:solidFill>
              <a:schemeClr val="bg1"/>
            </a:solidFill>
            <a:ln w="9525">
              <a:solidFill>
                <a:schemeClr val="bg1"/>
              </a:solidFill>
              <a:miter lim="800000"/>
              <a:headEnd/>
              <a:tailEnd/>
            </a:ln>
            <a:effectLst/>
          </p:spPr>
          <p:txBody>
            <a:bodyPr wrap="none" anchor="ctr"/>
            <a:lstStyle/>
            <a:p>
              <a:pPr algn="ctr"/>
              <a:r>
                <a:rPr lang="en-US" dirty="0"/>
                <a:t>Functional View</a:t>
              </a:r>
            </a:p>
          </p:txBody>
        </p:sp>
        <p:sp>
          <p:nvSpPr>
            <p:cNvPr id="16" name="Rectangle 16"/>
            <p:cNvSpPr>
              <a:spLocks noChangeArrowheads="1"/>
            </p:cNvSpPr>
            <p:nvPr/>
          </p:nvSpPr>
          <p:spPr bwMode="auto">
            <a:xfrm>
              <a:off x="3504" y="1296"/>
              <a:ext cx="912" cy="144"/>
            </a:xfrm>
            <a:prstGeom prst="rect">
              <a:avLst/>
            </a:prstGeom>
            <a:solidFill>
              <a:schemeClr val="bg1"/>
            </a:solidFill>
            <a:ln w="9525">
              <a:solidFill>
                <a:schemeClr val="bg1"/>
              </a:solidFill>
              <a:miter lim="800000"/>
              <a:headEnd/>
              <a:tailEnd/>
            </a:ln>
            <a:effectLst/>
          </p:spPr>
          <p:txBody>
            <a:bodyPr wrap="none" anchor="ctr"/>
            <a:lstStyle/>
            <a:p>
              <a:pPr algn="ctr"/>
              <a:r>
                <a:rPr lang="en-US"/>
                <a:t>Behavioral View</a:t>
              </a:r>
            </a:p>
          </p:txBody>
        </p:sp>
        <p:sp>
          <p:nvSpPr>
            <p:cNvPr id="17" name="Rectangle 17"/>
            <p:cNvSpPr>
              <a:spLocks noChangeArrowheads="1"/>
            </p:cNvSpPr>
            <p:nvPr/>
          </p:nvSpPr>
          <p:spPr bwMode="auto">
            <a:xfrm>
              <a:off x="1392" y="1680"/>
              <a:ext cx="1104" cy="288"/>
            </a:xfrm>
            <a:prstGeom prst="rect">
              <a:avLst/>
            </a:prstGeom>
            <a:solidFill>
              <a:schemeClr val="bg1"/>
            </a:solidFill>
            <a:ln w="9525">
              <a:solidFill>
                <a:schemeClr val="bg1"/>
              </a:solidFill>
              <a:miter lim="800000"/>
              <a:headEnd/>
              <a:tailEnd/>
            </a:ln>
            <a:effectLst/>
          </p:spPr>
          <p:txBody>
            <a:bodyPr wrap="none" anchor="ctr"/>
            <a:lstStyle/>
            <a:p>
              <a:pPr algn="ctr"/>
              <a:r>
                <a:rPr lang="en-US" sz="1800"/>
                <a:t>Capabilities &amp; flow </a:t>
              </a:r>
            </a:p>
            <a:p>
              <a:pPr algn="ctr"/>
              <a:r>
                <a:rPr lang="en-US" sz="1800"/>
                <a:t>of information</a:t>
              </a:r>
            </a:p>
          </p:txBody>
        </p:sp>
        <p:sp>
          <p:nvSpPr>
            <p:cNvPr id="18" name="Rectangle 18"/>
            <p:cNvSpPr>
              <a:spLocks noChangeArrowheads="1"/>
            </p:cNvSpPr>
            <p:nvPr/>
          </p:nvSpPr>
          <p:spPr bwMode="auto">
            <a:xfrm>
              <a:off x="3552" y="1728"/>
              <a:ext cx="816" cy="288"/>
            </a:xfrm>
            <a:prstGeom prst="rect">
              <a:avLst/>
            </a:prstGeom>
            <a:solidFill>
              <a:schemeClr val="bg1"/>
            </a:solidFill>
            <a:ln w="9525">
              <a:solidFill>
                <a:schemeClr val="bg1"/>
              </a:solidFill>
              <a:miter lim="800000"/>
              <a:headEnd/>
              <a:tailEnd/>
            </a:ln>
            <a:effectLst/>
          </p:spPr>
          <p:txBody>
            <a:bodyPr wrap="none" anchor="ctr"/>
            <a:lstStyle/>
            <a:p>
              <a:pPr algn="ctr"/>
              <a:r>
                <a:rPr lang="en-US" sz="2000"/>
                <a:t>Control &amp;</a:t>
              </a:r>
            </a:p>
            <a:p>
              <a:pPr algn="ctr"/>
              <a:r>
                <a:rPr lang="en-US" sz="2000"/>
                <a:t>Timing</a:t>
              </a:r>
            </a:p>
          </p:txBody>
        </p:sp>
        <p:sp>
          <p:nvSpPr>
            <p:cNvPr id="19" name="Rectangle 19"/>
            <p:cNvSpPr>
              <a:spLocks noChangeArrowheads="1"/>
            </p:cNvSpPr>
            <p:nvPr/>
          </p:nvSpPr>
          <p:spPr bwMode="auto">
            <a:xfrm>
              <a:off x="2640" y="3264"/>
              <a:ext cx="1104" cy="288"/>
            </a:xfrm>
            <a:prstGeom prst="rect">
              <a:avLst/>
            </a:prstGeom>
            <a:solidFill>
              <a:schemeClr val="bg1"/>
            </a:solidFill>
            <a:ln w="9525">
              <a:solidFill>
                <a:schemeClr val="bg1"/>
              </a:solidFill>
              <a:miter lim="800000"/>
              <a:headEnd/>
              <a:tailEnd/>
            </a:ln>
            <a:effectLst/>
          </p:spPr>
          <p:txBody>
            <a:bodyPr wrap="none" anchor="ctr"/>
            <a:lstStyle/>
            <a:p>
              <a:pPr algn="ctr"/>
              <a:r>
                <a:rPr lang="en-US" sz="1800"/>
                <a:t>Modules/Objects &amp;</a:t>
              </a:r>
            </a:p>
            <a:p>
              <a:pPr algn="ctr"/>
              <a:r>
                <a:rPr lang="en-US" sz="1800"/>
                <a:t>Communication Links</a:t>
              </a:r>
            </a:p>
          </p:txBody>
        </p:sp>
        <p:sp>
          <p:nvSpPr>
            <p:cNvPr id="20" name="Line 20"/>
            <p:cNvSpPr>
              <a:spLocks noChangeShapeType="1"/>
            </p:cNvSpPr>
            <p:nvPr/>
          </p:nvSpPr>
          <p:spPr bwMode="auto">
            <a:xfrm>
              <a:off x="2880" y="1536"/>
              <a:ext cx="192" cy="0"/>
            </a:xfrm>
            <a:prstGeom prst="line">
              <a:avLst/>
            </a:prstGeom>
            <a:noFill/>
            <a:ln w="9525">
              <a:solidFill>
                <a:schemeClr val="tx1"/>
              </a:solidFill>
              <a:round/>
              <a:headEnd/>
              <a:tailEnd type="triangle" w="med" len="med"/>
            </a:ln>
            <a:effectLst/>
          </p:spPr>
          <p:txBody>
            <a:bodyPr/>
            <a:lstStyle/>
            <a:p>
              <a:endParaRPr lang="en-US"/>
            </a:p>
          </p:txBody>
        </p:sp>
        <p:sp>
          <p:nvSpPr>
            <p:cNvPr id="21" name="Line 21"/>
            <p:cNvSpPr>
              <a:spLocks noChangeShapeType="1"/>
            </p:cNvSpPr>
            <p:nvPr/>
          </p:nvSpPr>
          <p:spPr bwMode="auto">
            <a:xfrm flipH="1">
              <a:off x="2880" y="1680"/>
              <a:ext cx="192" cy="0"/>
            </a:xfrm>
            <a:prstGeom prst="line">
              <a:avLst/>
            </a:prstGeom>
            <a:noFill/>
            <a:ln w="9525">
              <a:solidFill>
                <a:schemeClr val="tx1"/>
              </a:solidFill>
              <a:round/>
              <a:headEnd/>
              <a:tailEnd type="triangle" w="med" len="med"/>
            </a:ln>
            <a:effectLst/>
          </p:spPr>
          <p:txBody>
            <a:bodyPr/>
            <a:lstStyle/>
            <a:p>
              <a:endParaRPr lang="en-US"/>
            </a:p>
          </p:txBody>
        </p:sp>
        <p:sp>
          <p:nvSpPr>
            <p:cNvPr id="22" name="Rectangle 22"/>
            <p:cNvSpPr>
              <a:spLocks noChangeArrowheads="1"/>
            </p:cNvSpPr>
            <p:nvPr/>
          </p:nvSpPr>
          <p:spPr bwMode="auto">
            <a:xfrm>
              <a:off x="2736" y="1008"/>
              <a:ext cx="576" cy="288"/>
            </a:xfrm>
            <a:prstGeom prst="rect">
              <a:avLst/>
            </a:prstGeom>
            <a:solidFill>
              <a:srgbClr val="C0C0C0"/>
            </a:solidFill>
            <a:ln w="9525">
              <a:solidFill>
                <a:srgbClr val="C0C0C0"/>
              </a:solidFill>
              <a:miter lim="800000"/>
              <a:headEnd/>
              <a:tailEnd/>
            </a:ln>
            <a:effectLst/>
          </p:spPr>
          <p:txBody>
            <a:bodyPr wrap="none" anchor="ctr"/>
            <a:lstStyle/>
            <a:p>
              <a:pPr algn="ctr"/>
              <a:r>
                <a:rPr lang="en-US"/>
                <a:t>Conceptual</a:t>
              </a:r>
            </a:p>
            <a:p>
              <a:pPr algn="ctr"/>
              <a:r>
                <a:rPr lang="en-US"/>
                <a:t>Model</a:t>
              </a:r>
            </a:p>
          </p:txBody>
        </p:sp>
        <p:sp>
          <p:nvSpPr>
            <p:cNvPr id="23" name="Rectangle 23"/>
            <p:cNvSpPr>
              <a:spLocks noChangeArrowheads="1"/>
            </p:cNvSpPr>
            <p:nvPr/>
          </p:nvSpPr>
          <p:spPr bwMode="auto">
            <a:xfrm>
              <a:off x="2688" y="2640"/>
              <a:ext cx="960" cy="144"/>
            </a:xfrm>
            <a:prstGeom prst="rect">
              <a:avLst/>
            </a:prstGeom>
            <a:solidFill>
              <a:srgbClr val="C0C0C0"/>
            </a:solidFill>
            <a:ln w="9525">
              <a:solidFill>
                <a:srgbClr val="C0C0C0"/>
              </a:solidFill>
              <a:miter lim="800000"/>
              <a:headEnd/>
              <a:tailEnd/>
            </a:ln>
            <a:effectLst/>
          </p:spPr>
          <p:txBody>
            <a:bodyPr wrap="none" anchor="ctr"/>
            <a:lstStyle/>
            <a:p>
              <a:pPr algn="ctr"/>
              <a:r>
                <a:rPr lang="en-US"/>
                <a:t>Physical Model</a:t>
              </a:r>
            </a:p>
          </p:txBody>
        </p:sp>
        <p:sp>
          <p:nvSpPr>
            <p:cNvPr id="24" name="Line 24"/>
            <p:cNvSpPr>
              <a:spLocks noChangeShapeType="1"/>
            </p:cNvSpPr>
            <p:nvPr/>
          </p:nvSpPr>
          <p:spPr bwMode="auto">
            <a:xfrm>
              <a:off x="2880" y="2304"/>
              <a:ext cx="0" cy="240"/>
            </a:xfrm>
            <a:prstGeom prst="line">
              <a:avLst/>
            </a:prstGeom>
            <a:noFill/>
            <a:ln w="9525">
              <a:solidFill>
                <a:schemeClr val="tx1"/>
              </a:solidFill>
              <a:round/>
              <a:headEnd/>
              <a:tailEnd type="triangle" w="med" len="med"/>
            </a:ln>
            <a:effectLst/>
          </p:spPr>
          <p:txBody>
            <a:bodyPr/>
            <a:lstStyle/>
            <a:p>
              <a:endParaRPr lang="en-US"/>
            </a:p>
          </p:txBody>
        </p:sp>
        <p:sp>
          <p:nvSpPr>
            <p:cNvPr id="25" name="Line 25"/>
            <p:cNvSpPr>
              <a:spLocks noChangeShapeType="1"/>
            </p:cNvSpPr>
            <p:nvPr/>
          </p:nvSpPr>
          <p:spPr bwMode="auto">
            <a:xfrm flipV="1">
              <a:off x="3120" y="2304"/>
              <a:ext cx="0" cy="240"/>
            </a:xfrm>
            <a:prstGeom prst="line">
              <a:avLst/>
            </a:prstGeom>
            <a:noFill/>
            <a:ln w="9525">
              <a:solidFill>
                <a:schemeClr val="tx1"/>
              </a:solidFill>
              <a:round/>
              <a:headEnd/>
              <a:tailEnd type="triangle" w="med" len="med"/>
            </a:ln>
            <a:effectLst/>
          </p:spPr>
          <p:txBody>
            <a:bodyPr/>
            <a:lstStyle/>
            <a:p>
              <a:endParaRPr lang="en-US"/>
            </a:p>
          </p:txBody>
        </p:sp>
        <p:sp>
          <p:nvSpPr>
            <p:cNvPr id="26" name="Rectangle 26"/>
            <p:cNvSpPr>
              <a:spLocks noChangeArrowheads="1"/>
            </p:cNvSpPr>
            <p:nvPr/>
          </p:nvSpPr>
          <p:spPr bwMode="auto">
            <a:xfrm>
              <a:off x="1920" y="3792"/>
              <a:ext cx="2208" cy="288"/>
            </a:xfrm>
            <a:prstGeom prst="rect">
              <a:avLst/>
            </a:prstGeom>
            <a:solidFill>
              <a:schemeClr val="bg1"/>
            </a:solidFill>
            <a:ln w="9525">
              <a:solidFill>
                <a:schemeClr val="bg1"/>
              </a:solidFill>
              <a:miter lim="800000"/>
              <a:headEnd/>
              <a:tailEnd/>
            </a:ln>
            <a:effectLst/>
          </p:spPr>
          <p:txBody>
            <a:bodyPr wrap="none" anchor="ctr"/>
            <a:lstStyle/>
            <a:p>
              <a:pPr algn="ctr"/>
              <a:r>
                <a:rPr lang="en-US"/>
                <a:t>Three Specifications View</a:t>
              </a: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Module-charts</a:t>
            </a:r>
            <a:endParaRPr lang="en-US" dirty="0"/>
          </a:p>
        </p:txBody>
      </p:sp>
      <p:sp>
        <p:nvSpPr>
          <p:cNvPr id="3" name="Content Placeholder 2"/>
          <p:cNvSpPr>
            <a:spLocks noGrp="1"/>
          </p:cNvSpPr>
          <p:nvPr>
            <p:ph idx="1"/>
          </p:nvPr>
        </p:nvSpPr>
        <p:spPr>
          <a:xfrm>
            <a:off x="228600" y="914400"/>
            <a:ext cx="8724900" cy="2286000"/>
          </a:xfrm>
        </p:spPr>
        <p:txBody>
          <a:bodyPr>
            <a:normAutofit fontScale="85000" lnSpcReduction="10000"/>
          </a:bodyPr>
          <a:lstStyle/>
          <a:p>
            <a:r>
              <a:rPr lang="en-US" dirty="0" smtClean="0"/>
              <a:t>Can be regarded as a certain kind of data-flow diagram.</a:t>
            </a:r>
          </a:p>
          <a:p>
            <a:r>
              <a:rPr lang="en-US" dirty="0" smtClean="0"/>
              <a:t>Describe the modules that constitute the implementation of the system, its division into hardware and software blocks and their inner components, and the communication between them.</a:t>
            </a:r>
          </a:p>
        </p:txBody>
      </p:sp>
      <p:sp>
        <p:nvSpPr>
          <p:cNvPr id="4" name="Slide Number Placeholder 3"/>
          <p:cNvSpPr>
            <a:spLocks noGrp="1"/>
          </p:cNvSpPr>
          <p:nvPr>
            <p:ph type="sldNum" sz="quarter" idx="12"/>
          </p:nvPr>
        </p:nvSpPr>
        <p:spPr/>
        <p:txBody>
          <a:bodyPr/>
          <a:lstStyle/>
          <a:p>
            <a:fld id="{A13A2B9E-B16C-4C43-A38A-022099A1C25F}" type="slidenum">
              <a:rPr lang="en-US" smtClean="0"/>
              <a:pPr/>
              <a:t>52</a:t>
            </a:fld>
            <a:endParaRPr lang="en-US" dirty="0"/>
          </a:p>
        </p:txBody>
      </p:sp>
      <p:grpSp>
        <p:nvGrpSpPr>
          <p:cNvPr id="35" name="Group 34"/>
          <p:cNvGrpSpPr/>
          <p:nvPr/>
        </p:nvGrpSpPr>
        <p:grpSpPr>
          <a:xfrm>
            <a:off x="1447800" y="3810000"/>
            <a:ext cx="5257800" cy="2857500"/>
            <a:chOff x="647700" y="2209800"/>
            <a:chExt cx="7505700" cy="4457700"/>
          </a:xfrm>
        </p:grpSpPr>
        <p:sp>
          <p:nvSpPr>
            <p:cNvPr id="6" name="Rectangle 4"/>
            <p:cNvSpPr>
              <a:spLocks noChangeArrowheads="1"/>
            </p:cNvSpPr>
            <p:nvPr/>
          </p:nvSpPr>
          <p:spPr bwMode="auto">
            <a:xfrm>
              <a:off x="2452195" y="2209800"/>
              <a:ext cx="4049951" cy="4457700"/>
            </a:xfrm>
            <a:prstGeom prst="rect">
              <a:avLst/>
            </a:prstGeom>
            <a:noFill/>
            <a:ln w="9525">
              <a:solidFill>
                <a:schemeClr val="tx1"/>
              </a:solidFill>
              <a:miter lim="800000"/>
              <a:headEnd/>
              <a:tailEnd/>
            </a:ln>
            <a:effectLst/>
          </p:spPr>
          <p:txBody>
            <a:bodyPr wrap="none" anchor="ctr"/>
            <a:lstStyle/>
            <a:p>
              <a:endParaRPr lang="en-US" sz="1400"/>
            </a:p>
          </p:txBody>
        </p:sp>
        <p:sp>
          <p:nvSpPr>
            <p:cNvPr id="7" name="Rectangle 5"/>
            <p:cNvSpPr>
              <a:spLocks noChangeArrowheads="1"/>
            </p:cNvSpPr>
            <p:nvPr/>
          </p:nvSpPr>
          <p:spPr bwMode="auto">
            <a:xfrm>
              <a:off x="875998" y="2581275"/>
              <a:ext cx="1125855" cy="668655"/>
            </a:xfrm>
            <a:prstGeom prst="rect">
              <a:avLst/>
            </a:prstGeom>
            <a:noFill/>
            <a:ln w="9525">
              <a:solidFill>
                <a:schemeClr val="tx1"/>
              </a:solidFill>
              <a:prstDash val="dash"/>
              <a:miter lim="800000"/>
              <a:headEnd/>
              <a:tailEnd/>
            </a:ln>
            <a:effectLst/>
          </p:spPr>
          <p:txBody>
            <a:bodyPr wrap="none" anchor="ctr"/>
            <a:lstStyle/>
            <a:p>
              <a:pPr algn="ctr"/>
              <a:r>
                <a:rPr lang="en-US" sz="1400">
                  <a:latin typeface="Verdana" pitchFamily="34" charset="0"/>
                </a:rPr>
                <a:t>E1</a:t>
              </a:r>
            </a:p>
          </p:txBody>
        </p:sp>
        <p:sp>
          <p:nvSpPr>
            <p:cNvPr id="8" name="Rectangle 6"/>
            <p:cNvSpPr>
              <a:spLocks noChangeArrowheads="1"/>
            </p:cNvSpPr>
            <p:nvPr/>
          </p:nvSpPr>
          <p:spPr bwMode="auto">
            <a:xfrm>
              <a:off x="3801658" y="5701665"/>
              <a:ext cx="1351026" cy="668655"/>
            </a:xfrm>
            <a:prstGeom prst="rect">
              <a:avLst/>
            </a:prstGeom>
            <a:noFill/>
            <a:ln w="9525">
              <a:solidFill>
                <a:schemeClr val="tx1"/>
              </a:solidFill>
              <a:prstDash val="dash"/>
              <a:miter lim="800000"/>
              <a:headEnd/>
              <a:tailEnd/>
            </a:ln>
            <a:effectLst/>
          </p:spPr>
          <p:txBody>
            <a:bodyPr wrap="none" anchor="ctr"/>
            <a:lstStyle/>
            <a:p>
              <a:pPr algn="ctr"/>
              <a:r>
                <a:rPr lang="en-US" sz="1600">
                  <a:latin typeface="Verdana" pitchFamily="34" charset="0"/>
                </a:rPr>
                <a:t>Shared</a:t>
              </a:r>
            </a:p>
            <a:p>
              <a:pPr algn="ctr"/>
              <a:r>
                <a:rPr lang="en-US" sz="1600">
                  <a:latin typeface="Verdana" pitchFamily="34" charset="0"/>
                </a:rPr>
                <a:t>Data</a:t>
              </a:r>
            </a:p>
          </p:txBody>
        </p:sp>
        <p:sp>
          <p:nvSpPr>
            <p:cNvPr id="9" name="Rectangle 7"/>
            <p:cNvSpPr>
              <a:spLocks noChangeArrowheads="1"/>
            </p:cNvSpPr>
            <p:nvPr/>
          </p:nvSpPr>
          <p:spPr bwMode="auto">
            <a:xfrm>
              <a:off x="875998" y="4438650"/>
              <a:ext cx="1125855" cy="668655"/>
            </a:xfrm>
            <a:prstGeom prst="rect">
              <a:avLst/>
            </a:prstGeom>
            <a:noFill/>
            <a:ln w="9525">
              <a:solidFill>
                <a:schemeClr val="tx1"/>
              </a:solidFill>
              <a:prstDash val="dash"/>
              <a:miter lim="800000"/>
              <a:headEnd/>
              <a:tailEnd/>
            </a:ln>
            <a:effectLst/>
          </p:spPr>
          <p:txBody>
            <a:bodyPr wrap="none" anchor="ctr"/>
            <a:lstStyle/>
            <a:p>
              <a:pPr algn="ctr"/>
              <a:r>
                <a:rPr lang="en-US" sz="1400">
                  <a:latin typeface="Verdana" pitchFamily="34" charset="0"/>
                </a:rPr>
                <a:t>E2</a:t>
              </a:r>
            </a:p>
          </p:txBody>
        </p:sp>
        <p:sp>
          <p:nvSpPr>
            <p:cNvPr id="10" name="Rectangle 8"/>
            <p:cNvSpPr>
              <a:spLocks noChangeArrowheads="1"/>
            </p:cNvSpPr>
            <p:nvPr/>
          </p:nvSpPr>
          <p:spPr bwMode="auto">
            <a:xfrm>
              <a:off x="7027545" y="4141470"/>
              <a:ext cx="1125855" cy="668655"/>
            </a:xfrm>
            <a:prstGeom prst="rect">
              <a:avLst/>
            </a:prstGeom>
            <a:noFill/>
            <a:ln w="9525">
              <a:solidFill>
                <a:schemeClr val="tx1"/>
              </a:solidFill>
              <a:prstDash val="dash"/>
              <a:miter lim="800000"/>
              <a:headEnd/>
              <a:tailEnd/>
            </a:ln>
            <a:effectLst/>
          </p:spPr>
          <p:txBody>
            <a:bodyPr wrap="none" anchor="ctr"/>
            <a:lstStyle/>
            <a:p>
              <a:pPr algn="ctr"/>
              <a:r>
                <a:rPr lang="en-US" sz="1400">
                  <a:latin typeface="Verdana" pitchFamily="34" charset="0"/>
                </a:rPr>
                <a:t>E4</a:t>
              </a:r>
            </a:p>
          </p:txBody>
        </p:sp>
        <p:sp>
          <p:nvSpPr>
            <p:cNvPr id="11" name="Rectangle 9"/>
            <p:cNvSpPr>
              <a:spLocks noChangeArrowheads="1"/>
            </p:cNvSpPr>
            <p:nvPr/>
          </p:nvSpPr>
          <p:spPr bwMode="auto">
            <a:xfrm>
              <a:off x="7027545" y="2506980"/>
              <a:ext cx="1125855" cy="668655"/>
            </a:xfrm>
            <a:prstGeom prst="rect">
              <a:avLst/>
            </a:prstGeom>
            <a:noFill/>
            <a:ln w="9525">
              <a:solidFill>
                <a:schemeClr val="tx1"/>
              </a:solidFill>
              <a:prstDash val="dash"/>
              <a:miter lim="800000"/>
              <a:headEnd/>
              <a:tailEnd/>
            </a:ln>
            <a:effectLst/>
          </p:spPr>
          <p:txBody>
            <a:bodyPr wrap="none" anchor="ctr"/>
            <a:lstStyle/>
            <a:p>
              <a:pPr algn="ctr"/>
              <a:r>
                <a:rPr lang="en-US" sz="1400">
                  <a:latin typeface="Verdana" pitchFamily="34" charset="0"/>
                </a:rPr>
                <a:t>E3</a:t>
              </a:r>
            </a:p>
          </p:txBody>
        </p:sp>
        <p:sp>
          <p:nvSpPr>
            <p:cNvPr id="12" name="Rectangle 10"/>
            <p:cNvSpPr>
              <a:spLocks noChangeArrowheads="1"/>
            </p:cNvSpPr>
            <p:nvPr/>
          </p:nvSpPr>
          <p:spPr bwMode="auto">
            <a:xfrm>
              <a:off x="4327057" y="2341364"/>
              <a:ext cx="1949918" cy="2482691"/>
            </a:xfrm>
            <a:prstGeom prst="rect">
              <a:avLst/>
            </a:prstGeom>
            <a:noFill/>
            <a:ln w="9525">
              <a:solidFill>
                <a:schemeClr val="tx1"/>
              </a:solidFill>
              <a:miter lim="800000"/>
              <a:headEnd/>
              <a:tailEnd/>
            </a:ln>
            <a:effectLst/>
          </p:spPr>
          <p:txBody>
            <a:bodyPr wrap="none" anchor="ctr"/>
            <a:lstStyle/>
            <a:p>
              <a:pPr algn="ctr"/>
              <a:r>
                <a:rPr lang="en-US" sz="1400" dirty="0">
                  <a:latin typeface="Verdana" pitchFamily="34" charset="0"/>
                </a:rPr>
                <a:t>C               </a:t>
              </a:r>
            </a:p>
            <a:p>
              <a:pPr algn="ctr"/>
              <a:endParaRPr lang="en-US" sz="1400" dirty="0">
                <a:latin typeface="Verdana" pitchFamily="34" charset="0"/>
              </a:endParaRPr>
            </a:p>
            <a:p>
              <a:pPr algn="ctr"/>
              <a:endParaRPr lang="en-US" sz="1400" dirty="0">
                <a:latin typeface="Verdana" pitchFamily="34" charset="0"/>
              </a:endParaRPr>
            </a:p>
            <a:p>
              <a:pPr algn="ctr"/>
              <a:endParaRPr lang="en-US" sz="1400" dirty="0">
                <a:latin typeface="Verdana" pitchFamily="34" charset="0"/>
              </a:endParaRPr>
            </a:p>
            <a:p>
              <a:pPr algn="ctr"/>
              <a:endParaRPr lang="en-US" sz="1400" dirty="0">
                <a:latin typeface="Verdana" pitchFamily="34" charset="0"/>
              </a:endParaRPr>
            </a:p>
            <a:p>
              <a:pPr algn="ctr"/>
              <a:endParaRPr lang="en-US" sz="1400" dirty="0">
                <a:latin typeface="Verdana" pitchFamily="34" charset="0"/>
              </a:endParaRPr>
            </a:p>
            <a:p>
              <a:pPr algn="ctr"/>
              <a:r>
                <a:rPr lang="en-US" sz="1400" dirty="0">
                  <a:latin typeface="Verdana" pitchFamily="34" charset="0"/>
                </a:rPr>
                <a:t> </a:t>
              </a:r>
            </a:p>
          </p:txBody>
        </p:sp>
        <p:sp>
          <p:nvSpPr>
            <p:cNvPr id="13" name="Rectangle 11"/>
            <p:cNvSpPr>
              <a:spLocks noChangeArrowheads="1"/>
            </p:cNvSpPr>
            <p:nvPr/>
          </p:nvSpPr>
          <p:spPr bwMode="auto">
            <a:xfrm>
              <a:off x="4777399" y="2878455"/>
              <a:ext cx="1125855" cy="668655"/>
            </a:xfrm>
            <a:prstGeom prst="rect">
              <a:avLst/>
            </a:prstGeom>
            <a:noFill/>
            <a:ln w="9525">
              <a:solidFill>
                <a:schemeClr val="tx1"/>
              </a:solidFill>
              <a:miter lim="800000"/>
              <a:headEnd/>
              <a:tailEnd/>
            </a:ln>
            <a:effectLst/>
          </p:spPr>
          <p:txBody>
            <a:bodyPr wrap="none" anchor="ctr"/>
            <a:lstStyle/>
            <a:p>
              <a:pPr algn="ctr"/>
              <a:r>
                <a:rPr lang="en-US" sz="1400">
                  <a:latin typeface="Verdana" pitchFamily="34" charset="0"/>
                </a:rPr>
                <a:t>C1</a:t>
              </a:r>
            </a:p>
          </p:txBody>
        </p:sp>
        <p:sp>
          <p:nvSpPr>
            <p:cNvPr id="14" name="Rectangle 12"/>
            <p:cNvSpPr>
              <a:spLocks noChangeArrowheads="1"/>
            </p:cNvSpPr>
            <p:nvPr/>
          </p:nvSpPr>
          <p:spPr bwMode="auto">
            <a:xfrm>
              <a:off x="4777399" y="3918585"/>
              <a:ext cx="1125855" cy="668655"/>
            </a:xfrm>
            <a:prstGeom prst="rect">
              <a:avLst/>
            </a:prstGeom>
            <a:noFill/>
            <a:ln w="9525">
              <a:solidFill>
                <a:schemeClr val="tx1"/>
              </a:solidFill>
              <a:miter lim="800000"/>
              <a:headEnd/>
              <a:tailEnd/>
            </a:ln>
            <a:effectLst/>
          </p:spPr>
          <p:txBody>
            <a:bodyPr wrap="none" anchor="ctr"/>
            <a:lstStyle/>
            <a:p>
              <a:pPr algn="ctr"/>
              <a:r>
                <a:rPr lang="en-US" sz="1400">
                  <a:latin typeface="Verdana" pitchFamily="34" charset="0"/>
                </a:rPr>
                <a:t>C2</a:t>
              </a:r>
            </a:p>
          </p:txBody>
        </p:sp>
        <p:sp>
          <p:nvSpPr>
            <p:cNvPr id="15" name="Rectangle 13"/>
            <p:cNvSpPr>
              <a:spLocks noChangeArrowheads="1"/>
            </p:cNvSpPr>
            <p:nvPr/>
          </p:nvSpPr>
          <p:spPr bwMode="auto">
            <a:xfrm>
              <a:off x="2825917" y="4067175"/>
              <a:ext cx="1125855" cy="668655"/>
            </a:xfrm>
            <a:prstGeom prst="rect">
              <a:avLst/>
            </a:prstGeom>
            <a:noFill/>
            <a:ln w="9525">
              <a:solidFill>
                <a:schemeClr val="tx1"/>
              </a:solidFill>
              <a:miter lim="800000"/>
              <a:headEnd/>
              <a:tailEnd/>
            </a:ln>
            <a:effectLst/>
          </p:spPr>
          <p:txBody>
            <a:bodyPr wrap="none" anchor="ctr"/>
            <a:lstStyle/>
            <a:p>
              <a:pPr algn="ctr"/>
              <a:r>
                <a:rPr lang="en-US" sz="1400" dirty="0">
                  <a:latin typeface="Verdana" pitchFamily="34" charset="0"/>
                </a:rPr>
                <a:t>B</a:t>
              </a:r>
            </a:p>
          </p:txBody>
        </p:sp>
        <p:sp>
          <p:nvSpPr>
            <p:cNvPr id="16" name="Rectangle 14"/>
            <p:cNvSpPr>
              <a:spLocks noChangeArrowheads="1"/>
            </p:cNvSpPr>
            <p:nvPr/>
          </p:nvSpPr>
          <p:spPr bwMode="auto">
            <a:xfrm>
              <a:off x="2825917" y="2878455"/>
              <a:ext cx="1125855" cy="668655"/>
            </a:xfrm>
            <a:prstGeom prst="rect">
              <a:avLst/>
            </a:prstGeom>
            <a:noFill/>
            <a:ln w="9525">
              <a:solidFill>
                <a:schemeClr val="tx1"/>
              </a:solidFill>
              <a:miter lim="800000"/>
              <a:headEnd/>
              <a:tailEnd/>
            </a:ln>
            <a:effectLst/>
          </p:spPr>
          <p:txBody>
            <a:bodyPr wrap="none" anchor="ctr"/>
            <a:lstStyle/>
            <a:p>
              <a:pPr algn="ctr"/>
              <a:r>
                <a:rPr lang="en-US" sz="1400" dirty="0">
                  <a:latin typeface="Verdana" pitchFamily="34" charset="0"/>
                </a:rPr>
                <a:t>A</a:t>
              </a:r>
            </a:p>
          </p:txBody>
        </p:sp>
        <p:sp>
          <p:nvSpPr>
            <p:cNvPr id="17" name="Line 15"/>
            <p:cNvSpPr>
              <a:spLocks noChangeShapeType="1"/>
            </p:cNvSpPr>
            <p:nvPr/>
          </p:nvSpPr>
          <p:spPr bwMode="auto">
            <a:xfrm flipV="1">
              <a:off x="3876715" y="4735830"/>
              <a:ext cx="0" cy="965835"/>
            </a:xfrm>
            <a:prstGeom prst="line">
              <a:avLst/>
            </a:prstGeom>
            <a:noFill/>
            <a:ln w="9525">
              <a:solidFill>
                <a:schemeClr val="tx1"/>
              </a:solidFill>
              <a:miter lim="800000"/>
              <a:headEnd/>
              <a:tailEnd type="triangle" w="med" len="med"/>
            </a:ln>
            <a:effectLst/>
          </p:spPr>
          <p:txBody>
            <a:bodyPr wrap="none"/>
            <a:lstStyle/>
            <a:p>
              <a:endParaRPr lang="en-US" sz="1400"/>
            </a:p>
          </p:txBody>
        </p:sp>
        <p:sp>
          <p:nvSpPr>
            <p:cNvPr id="18" name="Line 16"/>
            <p:cNvSpPr>
              <a:spLocks noChangeShapeType="1"/>
            </p:cNvSpPr>
            <p:nvPr/>
          </p:nvSpPr>
          <p:spPr bwMode="auto">
            <a:xfrm>
              <a:off x="2001853" y="4587240"/>
              <a:ext cx="824063" cy="0"/>
            </a:xfrm>
            <a:prstGeom prst="line">
              <a:avLst/>
            </a:prstGeom>
            <a:noFill/>
            <a:ln w="9525">
              <a:solidFill>
                <a:schemeClr val="tx1"/>
              </a:solidFill>
              <a:miter lim="800000"/>
              <a:headEnd/>
              <a:tailEnd type="triangle" w="med" len="med"/>
            </a:ln>
            <a:effectLst/>
          </p:spPr>
          <p:txBody>
            <a:bodyPr wrap="none"/>
            <a:lstStyle/>
            <a:p>
              <a:endParaRPr lang="en-US" sz="1400"/>
            </a:p>
          </p:txBody>
        </p:sp>
        <p:sp>
          <p:nvSpPr>
            <p:cNvPr id="19" name="Line 17"/>
            <p:cNvSpPr>
              <a:spLocks noChangeShapeType="1"/>
            </p:cNvSpPr>
            <p:nvPr/>
          </p:nvSpPr>
          <p:spPr bwMode="auto">
            <a:xfrm>
              <a:off x="2001853" y="3027045"/>
              <a:ext cx="824063" cy="0"/>
            </a:xfrm>
            <a:prstGeom prst="line">
              <a:avLst/>
            </a:prstGeom>
            <a:noFill/>
            <a:ln w="9525">
              <a:solidFill>
                <a:schemeClr val="tx1"/>
              </a:solidFill>
              <a:miter lim="800000"/>
              <a:headEnd/>
              <a:tailEnd type="triangle" w="med" len="med"/>
            </a:ln>
            <a:effectLst/>
          </p:spPr>
          <p:txBody>
            <a:bodyPr wrap="none"/>
            <a:lstStyle/>
            <a:p>
              <a:endParaRPr lang="en-US" sz="1400"/>
            </a:p>
          </p:txBody>
        </p:sp>
        <p:sp>
          <p:nvSpPr>
            <p:cNvPr id="20" name="Line 18"/>
            <p:cNvSpPr>
              <a:spLocks noChangeShapeType="1"/>
            </p:cNvSpPr>
            <p:nvPr/>
          </p:nvSpPr>
          <p:spPr bwMode="auto">
            <a:xfrm>
              <a:off x="1401397" y="3249930"/>
              <a:ext cx="0" cy="965835"/>
            </a:xfrm>
            <a:prstGeom prst="line">
              <a:avLst/>
            </a:prstGeom>
            <a:noFill/>
            <a:ln w="9525">
              <a:solidFill>
                <a:schemeClr val="tx1"/>
              </a:solidFill>
              <a:miter lim="800000"/>
              <a:headEnd/>
              <a:tailEnd/>
            </a:ln>
            <a:effectLst/>
          </p:spPr>
          <p:txBody>
            <a:bodyPr wrap="none"/>
            <a:lstStyle/>
            <a:p>
              <a:endParaRPr lang="en-US" sz="1400"/>
            </a:p>
          </p:txBody>
        </p:sp>
        <p:sp>
          <p:nvSpPr>
            <p:cNvPr id="21" name="Line 19"/>
            <p:cNvSpPr>
              <a:spLocks noChangeShapeType="1"/>
            </p:cNvSpPr>
            <p:nvPr/>
          </p:nvSpPr>
          <p:spPr bwMode="auto">
            <a:xfrm>
              <a:off x="1401397" y="4215765"/>
              <a:ext cx="1424519" cy="0"/>
            </a:xfrm>
            <a:prstGeom prst="line">
              <a:avLst/>
            </a:prstGeom>
            <a:noFill/>
            <a:ln w="9525">
              <a:solidFill>
                <a:schemeClr val="tx1"/>
              </a:solidFill>
              <a:miter lim="800000"/>
              <a:headEnd/>
              <a:tailEnd type="triangle" w="med" len="med"/>
            </a:ln>
            <a:effectLst/>
          </p:spPr>
          <p:txBody>
            <a:bodyPr wrap="none"/>
            <a:lstStyle/>
            <a:p>
              <a:endParaRPr lang="en-US" sz="1400"/>
            </a:p>
          </p:txBody>
        </p:sp>
        <p:sp>
          <p:nvSpPr>
            <p:cNvPr id="22" name="Line 20"/>
            <p:cNvSpPr>
              <a:spLocks noChangeShapeType="1"/>
            </p:cNvSpPr>
            <p:nvPr/>
          </p:nvSpPr>
          <p:spPr bwMode="auto">
            <a:xfrm>
              <a:off x="2001853" y="2729865"/>
              <a:ext cx="2175089" cy="0"/>
            </a:xfrm>
            <a:prstGeom prst="line">
              <a:avLst/>
            </a:prstGeom>
            <a:noFill/>
            <a:ln w="9525">
              <a:solidFill>
                <a:schemeClr val="tx1"/>
              </a:solidFill>
              <a:miter lim="800000"/>
              <a:headEnd/>
              <a:tailEnd/>
            </a:ln>
            <a:effectLst/>
          </p:spPr>
          <p:txBody>
            <a:bodyPr wrap="none"/>
            <a:lstStyle/>
            <a:p>
              <a:endParaRPr lang="en-US" sz="1400"/>
            </a:p>
          </p:txBody>
        </p:sp>
        <p:sp>
          <p:nvSpPr>
            <p:cNvPr id="23" name="Line 21"/>
            <p:cNvSpPr>
              <a:spLocks noChangeShapeType="1"/>
            </p:cNvSpPr>
            <p:nvPr/>
          </p:nvSpPr>
          <p:spPr bwMode="auto">
            <a:xfrm>
              <a:off x="4176943" y="2729865"/>
              <a:ext cx="0" cy="1337310"/>
            </a:xfrm>
            <a:prstGeom prst="line">
              <a:avLst/>
            </a:prstGeom>
            <a:noFill/>
            <a:ln w="9525">
              <a:solidFill>
                <a:schemeClr val="tx1"/>
              </a:solidFill>
              <a:miter lim="800000"/>
              <a:headEnd/>
              <a:tailEnd/>
            </a:ln>
            <a:effectLst/>
          </p:spPr>
          <p:txBody>
            <a:bodyPr wrap="none"/>
            <a:lstStyle/>
            <a:p>
              <a:endParaRPr lang="en-US" sz="1400"/>
            </a:p>
          </p:txBody>
        </p:sp>
        <p:sp>
          <p:nvSpPr>
            <p:cNvPr id="24" name="Line 22"/>
            <p:cNvSpPr>
              <a:spLocks noChangeShapeType="1"/>
            </p:cNvSpPr>
            <p:nvPr/>
          </p:nvSpPr>
          <p:spPr bwMode="auto">
            <a:xfrm>
              <a:off x="4176943" y="4067175"/>
              <a:ext cx="600456" cy="0"/>
            </a:xfrm>
            <a:prstGeom prst="line">
              <a:avLst/>
            </a:prstGeom>
            <a:noFill/>
            <a:ln w="9525">
              <a:solidFill>
                <a:schemeClr val="tx1"/>
              </a:solidFill>
              <a:miter lim="800000"/>
              <a:headEnd/>
              <a:tailEnd type="triangle" w="med" len="med"/>
            </a:ln>
            <a:effectLst/>
          </p:spPr>
          <p:txBody>
            <a:bodyPr wrap="none"/>
            <a:lstStyle/>
            <a:p>
              <a:endParaRPr lang="en-US" sz="1400"/>
            </a:p>
          </p:txBody>
        </p:sp>
        <p:sp>
          <p:nvSpPr>
            <p:cNvPr id="25" name="Line 23"/>
            <p:cNvSpPr>
              <a:spLocks noChangeShapeType="1"/>
            </p:cNvSpPr>
            <p:nvPr/>
          </p:nvSpPr>
          <p:spPr bwMode="auto">
            <a:xfrm>
              <a:off x="3951772" y="3175635"/>
              <a:ext cx="825627" cy="0"/>
            </a:xfrm>
            <a:prstGeom prst="line">
              <a:avLst/>
            </a:prstGeom>
            <a:noFill/>
            <a:ln w="9525">
              <a:solidFill>
                <a:schemeClr val="tx1"/>
              </a:solidFill>
              <a:miter lim="800000"/>
              <a:headEnd/>
              <a:tailEnd type="triangle" w="med" len="med"/>
            </a:ln>
            <a:effectLst/>
          </p:spPr>
          <p:txBody>
            <a:bodyPr wrap="none"/>
            <a:lstStyle/>
            <a:p>
              <a:endParaRPr lang="en-US" sz="1400"/>
            </a:p>
          </p:txBody>
        </p:sp>
        <p:sp>
          <p:nvSpPr>
            <p:cNvPr id="26" name="Line 24"/>
            <p:cNvSpPr>
              <a:spLocks noChangeShapeType="1"/>
            </p:cNvSpPr>
            <p:nvPr/>
          </p:nvSpPr>
          <p:spPr bwMode="auto">
            <a:xfrm flipV="1">
              <a:off x="3351316" y="3547110"/>
              <a:ext cx="0" cy="520065"/>
            </a:xfrm>
            <a:prstGeom prst="line">
              <a:avLst/>
            </a:prstGeom>
            <a:noFill/>
            <a:ln w="9525">
              <a:solidFill>
                <a:schemeClr val="tx1"/>
              </a:solidFill>
              <a:miter lim="800000"/>
              <a:headEnd/>
              <a:tailEnd type="triangle" w="med" len="med"/>
            </a:ln>
            <a:effectLst/>
          </p:spPr>
          <p:txBody>
            <a:bodyPr wrap="none"/>
            <a:lstStyle/>
            <a:p>
              <a:endParaRPr lang="en-US" sz="1400"/>
            </a:p>
          </p:txBody>
        </p:sp>
        <p:sp>
          <p:nvSpPr>
            <p:cNvPr id="27" name="Line 25"/>
            <p:cNvSpPr>
              <a:spLocks noChangeShapeType="1"/>
            </p:cNvSpPr>
            <p:nvPr/>
          </p:nvSpPr>
          <p:spPr bwMode="auto">
            <a:xfrm>
              <a:off x="5903254" y="3027045"/>
              <a:ext cx="1124291" cy="0"/>
            </a:xfrm>
            <a:prstGeom prst="line">
              <a:avLst/>
            </a:prstGeom>
            <a:noFill/>
            <a:ln w="9525">
              <a:solidFill>
                <a:schemeClr val="tx1"/>
              </a:solidFill>
              <a:miter lim="800000"/>
              <a:headEnd/>
              <a:tailEnd type="triangle" w="med" len="med"/>
            </a:ln>
            <a:effectLst/>
          </p:spPr>
          <p:txBody>
            <a:bodyPr wrap="none"/>
            <a:lstStyle/>
            <a:p>
              <a:endParaRPr lang="en-US" sz="1400"/>
            </a:p>
          </p:txBody>
        </p:sp>
        <p:sp>
          <p:nvSpPr>
            <p:cNvPr id="28" name="Line 26"/>
            <p:cNvSpPr>
              <a:spLocks noChangeShapeType="1"/>
            </p:cNvSpPr>
            <p:nvPr/>
          </p:nvSpPr>
          <p:spPr bwMode="auto">
            <a:xfrm>
              <a:off x="5002570" y="4587240"/>
              <a:ext cx="0" cy="1114425"/>
            </a:xfrm>
            <a:prstGeom prst="line">
              <a:avLst/>
            </a:prstGeom>
            <a:noFill/>
            <a:ln w="9525">
              <a:solidFill>
                <a:schemeClr val="tx1"/>
              </a:solidFill>
              <a:miter lim="800000"/>
              <a:headEnd/>
              <a:tailEnd type="triangle" w="med" len="med"/>
            </a:ln>
            <a:effectLst/>
          </p:spPr>
          <p:txBody>
            <a:bodyPr wrap="none"/>
            <a:lstStyle/>
            <a:p>
              <a:endParaRPr lang="en-US" sz="1400"/>
            </a:p>
          </p:txBody>
        </p:sp>
        <p:sp>
          <p:nvSpPr>
            <p:cNvPr id="29" name="Line 27"/>
            <p:cNvSpPr>
              <a:spLocks noChangeShapeType="1"/>
            </p:cNvSpPr>
            <p:nvPr/>
          </p:nvSpPr>
          <p:spPr bwMode="auto">
            <a:xfrm flipV="1">
              <a:off x="4477171" y="5033010"/>
              <a:ext cx="0" cy="668655"/>
            </a:xfrm>
            <a:prstGeom prst="line">
              <a:avLst/>
            </a:prstGeom>
            <a:noFill/>
            <a:ln w="9525">
              <a:solidFill>
                <a:schemeClr val="tx1"/>
              </a:solidFill>
              <a:miter lim="800000"/>
              <a:headEnd/>
              <a:tailEnd type="triangle" w="med" len="med"/>
            </a:ln>
            <a:effectLst/>
          </p:spPr>
          <p:txBody>
            <a:bodyPr wrap="none"/>
            <a:lstStyle/>
            <a:p>
              <a:endParaRPr lang="en-US" sz="1400"/>
            </a:p>
          </p:txBody>
        </p:sp>
        <p:sp>
          <p:nvSpPr>
            <p:cNvPr id="30" name="Line 28"/>
            <p:cNvSpPr>
              <a:spLocks noChangeShapeType="1"/>
            </p:cNvSpPr>
            <p:nvPr/>
          </p:nvSpPr>
          <p:spPr bwMode="auto">
            <a:xfrm>
              <a:off x="5903254" y="4438650"/>
              <a:ext cx="1124291" cy="0"/>
            </a:xfrm>
            <a:prstGeom prst="line">
              <a:avLst/>
            </a:prstGeom>
            <a:noFill/>
            <a:ln w="9525">
              <a:solidFill>
                <a:schemeClr val="tx1"/>
              </a:solidFill>
              <a:miter lim="800000"/>
              <a:headEnd/>
              <a:tailEnd type="triangle" w="med" len="med"/>
            </a:ln>
            <a:effectLst/>
          </p:spPr>
          <p:txBody>
            <a:bodyPr wrap="none"/>
            <a:lstStyle/>
            <a:p>
              <a:endParaRPr lang="en-US" sz="1400"/>
            </a:p>
          </p:txBody>
        </p:sp>
        <p:sp>
          <p:nvSpPr>
            <p:cNvPr id="31" name="Text Box 29"/>
            <p:cNvSpPr txBox="1">
              <a:spLocks noChangeArrowheads="1"/>
            </p:cNvSpPr>
            <p:nvPr/>
          </p:nvSpPr>
          <p:spPr bwMode="auto">
            <a:xfrm>
              <a:off x="647700" y="5107305"/>
              <a:ext cx="1650696" cy="774895"/>
            </a:xfrm>
            <a:prstGeom prst="rect">
              <a:avLst/>
            </a:prstGeom>
            <a:noFill/>
            <a:ln w="9525">
              <a:noFill/>
              <a:miter lim="800000"/>
              <a:headEnd/>
              <a:tailEnd/>
            </a:ln>
            <a:effectLst/>
          </p:spPr>
          <p:txBody>
            <a:bodyPr wrap="none">
              <a:spAutoFit/>
            </a:bodyPr>
            <a:lstStyle/>
            <a:p>
              <a:pPr algn="ctr"/>
              <a:r>
                <a:rPr lang="en-US" sz="1400">
                  <a:latin typeface="Verdana" pitchFamily="34" charset="0"/>
                </a:rPr>
                <a:t>Environment</a:t>
              </a:r>
            </a:p>
            <a:p>
              <a:pPr algn="ctr"/>
              <a:r>
                <a:rPr lang="en-US" sz="1400">
                  <a:latin typeface="Verdana" pitchFamily="34" charset="0"/>
                </a:rPr>
                <a:t>module</a:t>
              </a:r>
            </a:p>
          </p:txBody>
        </p:sp>
        <p:sp>
          <p:nvSpPr>
            <p:cNvPr id="32" name="Text Box 30"/>
            <p:cNvSpPr txBox="1">
              <a:spLocks noChangeArrowheads="1"/>
            </p:cNvSpPr>
            <p:nvPr/>
          </p:nvSpPr>
          <p:spPr bwMode="auto">
            <a:xfrm>
              <a:off x="5152684" y="5701665"/>
              <a:ext cx="1100781" cy="774895"/>
            </a:xfrm>
            <a:prstGeom prst="rect">
              <a:avLst/>
            </a:prstGeom>
            <a:noFill/>
            <a:ln w="9525">
              <a:noFill/>
              <a:miter lim="800000"/>
              <a:headEnd/>
              <a:tailEnd/>
            </a:ln>
            <a:effectLst/>
          </p:spPr>
          <p:txBody>
            <a:bodyPr wrap="none">
              <a:spAutoFit/>
            </a:bodyPr>
            <a:lstStyle/>
            <a:p>
              <a:pPr algn="ctr"/>
              <a:r>
                <a:rPr lang="en-US" sz="1400">
                  <a:latin typeface="Verdana" pitchFamily="34" charset="0"/>
                </a:rPr>
                <a:t>Storage</a:t>
              </a:r>
            </a:p>
            <a:p>
              <a:pPr algn="ctr"/>
              <a:r>
                <a:rPr lang="en-US" sz="1400">
                  <a:latin typeface="Verdana" pitchFamily="34" charset="0"/>
                </a:rPr>
                <a:t>module</a:t>
              </a:r>
            </a:p>
          </p:txBody>
        </p:sp>
        <p:sp>
          <p:nvSpPr>
            <p:cNvPr id="33" name="Text Box 31"/>
            <p:cNvSpPr txBox="1">
              <a:spLocks noChangeArrowheads="1"/>
            </p:cNvSpPr>
            <p:nvPr/>
          </p:nvSpPr>
          <p:spPr bwMode="auto">
            <a:xfrm>
              <a:off x="4494372" y="3547110"/>
              <a:ext cx="1704480" cy="455822"/>
            </a:xfrm>
            <a:prstGeom prst="rect">
              <a:avLst/>
            </a:prstGeom>
            <a:noFill/>
            <a:ln w="9525">
              <a:noFill/>
              <a:miter lim="800000"/>
              <a:headEnd/>
              <a:tailEnd/>
            </a:ln>
            <a:effectLst/>
          </p:spPr>
          <p:txBody>
            <a:bodyPr wrap="none">
              <a:spAutoFit/>
            </a:bodyPr>
            <a:lstStyle/>
            <a:p>
              <a:pPr algn="ctr"/>
              <a:r>
                <a:rPr lang="en-US" sz="1400">
                  <a:latin typeface="Verdana" pitchFamily="34" charset="0"/>
                </a:rPr>
                <a:t>Sub-modules</a:t>
              </a:r>
            </a:p>
          </p:txBody>
        </p:sp>
        <p:sp>
          <p:nvSpPr>
            <p:cNvPr id="34" name="Text Box 32"/>
            <p:cNvSpPr txBox="1">
              <a:spLocks noChangeArrowheads="1"/>
            </p:cNvSpPr>
            <p:nvPr/>
          </p:nvSpPr>
          <p:spPr bwMode="auto">
            <a:xfrm>
              <a:off x="2863444" y="3621405"/>
              <a:ext cx="1140426" cy="455822"/>
            </a:xfrm>
            <a:prstGeom prst="rect">
              <a:avLst/>
            </a:prstGeom>
            <a:noFill/>
            <a:ln w="9525">
              <a:noFill/>
              <a:miter lim="800000"/>
              <a:headEnd/>
              <a:tailEnd/>
            </a:ln>
            <a:effectLst/>
          </p:spPr>
          <p:txBody>
            <a:bodyPr wrap="none">
              <a:spAutoFit/>
            </a:bodyPr>
            <a:lstStyle/>
            <a:p>
              <a:pPr algn="ctr"/>
              <a:r>
                <a:rPr lang="en-US" sz="1400">
                  <a:latin typeface="Verdana" pitchFamily="34" charset="0"/>
                </a:rPr>
                <a:t>Modules</a:t>
              </a: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Activity-charts</a:t>
            </a:r>
            <a:endParaRPr lang="en-US" dirty="0"/>
          </a:p>
        </p:txBody>
      </p:sp>
      <p:sp>
        <p:nvSpPr>
          <p:cNvPr id="3" name="Content Placeholder 2"/>
          <p:cNvSpPr>
            <a:spLocks noGrp="1"/>
          </p:cNvSpPr>
          <p:nvPr>
            <p:ph idx="1"/>
          </p:nvPr>
        </p:nvSpPr>
        <p:spPr>
          <a:xfrm>
            <a:off x="190500" y="876300"/>
            <a:ext cx="8763000" cy="2552700"/>
          </a:xfrm>
        </p:spPr>
        <p:txBody>
          <a:bodyPr>
            <a:normAutofit fontScale="77500" lnSpcReduction="20000"/>
          </a:bodyPr>
          <a:lstStyle/>
          <a:p>
            <a:r>
              <a:rPr lang="en-US" dirty="0" smtClean="0"/>
              <a:t>Activity-charts can be viewed as multi-level data-flow diagrams. </a:t>
            </a:r>
          </a:p>
          <a:p>
            <a:r>
              <a:rPr lang="en-US" dirty="0" smtClean="0"/>
              <a:t>Capture functions, or activities, as well as data-stores, all organized into hierarchies and connected via the information that flows between them</a:t>
            </a:r>
          </a:p>
          <a:p>
            <a:r>
              <a:rPr lang="en-US" i="1" dirty="0" smtClean="0"/>
              <a:t>The internal description of the control activity is given by the </a:t>
            </a:r>
            <a:r>
              <a:rPr lang="en-US" i="1" dirty="0" err="1" smtClean="0"/>
              <a:t>statecharts</a:t>
            </a:r>
            <a:r>
              <a:rPr lang="en-US" i="1" dirty="0" smtClean="0"/>
              <a:t>.</a:t>
            </a:r>
            <a:r>
              <a:rPr lang="en-US" dirty="0" smtClean="0"/>
              <a:t> </a:t>
            </a:r>
          </a:p>
        </p:txBody>
      </p:sp>
      <p:sp>
        <p:nvSpPr>
          <p:cNvPr id="4" name="Slide Number Placeholder 3"/>
          <p:cNvSpPr>
            <a:spLocks noGrp="1"/>
          </p:cNvSpPr>
          <p:nvPr>
            <p:ph type="sldNum" sz="quarter" idx="12"/>
          </p:nvPr>
        </p:nvSpPr>
        <p:spPr/>
        <p:txBody>
          <a:bodyPr/>
          <a:lstStyle/>
          <a:p>
            <a:fld id="{A13A2B9E-B16C-4C43-A38A-022099A1C25F}" type="slidenum">
              <a:rPr lang="en-US" smtClean="0"/>
              <a:pPr/>
              <a:t>53</a:t>
            </a:fld>
            <a:endParaRPr lang="en-US" dirty="0"/>
          </a:p>
        </p:txBody>
      </p:sp>
      <p:grpSp>
        <p:nvGrpSpPr>
          <p:cNvPr id="36" name="Group 35"/>
          <p:cNvGrpSpPr/>
          <p:nvPr/>
        </p:nvGrpSpPr>
        <p:grpSpPr>
          <a:xfrm>
            <a:off x="1752601" y="3619500"/>
            <a:ext cx="5524500" cy="3048000"/>
            <a:chOff x="838200" y="2171700"/>
            <a:chExt cx="7650103" cy="4495800"/>
          </a:xfrm>
        </p:grpSpPr>
        <p:sp>
          <p:nvSpPr>
            <p:cNvPr id="6" name="Rectangle 4"/>
            <p:cNvSpPr>
              <a:spLocks noChangeArrowheads="1"/>
            </p:cNvSpPr>
            <p:nvPr/>
          </p:nvSpPr>
          <p:spPr bwMode="auto">
            <a:xfrm>
              <a:off x="2286000" y="2171700"/>
              <a:ext cx="4724400" cy="4495800"/>
            </a:xfrm>
            <a:prstGeom prst="rect">
              <a:avLst/>
            </a:prstGeom>
            <a:noFill/>
            <a:ln w="9525">
              <a:solidFill>
                <a:schemeClr val="tx1"/>
              </a:solidFill>
              <a:miter lim="800000"/>
              <a:headEnd/>
              <a:tailEnd/>
            </a:ln>
            <a:effectLst/>
          </p:spPr>
          <p:txBody>
            <a:bodyPr wrap="none" anchor="ctr"/>
            <a:lstStyle/>
            <a:p>
              <a:pPr algn="ctr"/>
              <a:r>
                <a:rPr lang="en-US" sz="1100">
                  <a:latin typeface="Verdana" pitchFamily="34" charset="0"/>
                </a:rPr>
                <a:t>C                                        </a:t>
              </a:r>
            </a:p>
            <a:p>
              <a:pPr algn="ctr"/>
              <a:endParaRPr lang="en-US" sz="1100">
                <a:latin typeface="Verdana" pitchFamily="34" charset="0"/>
              </a:endParaRPr>
            </a:p>
            <a:p>
              <a:pPr algn="ctr"/>
              <a:endParaRPr lang="en-US" sz="1100">
                <a:latin typeface="Verdana" pitchFamily="34" charset="0"/>
              </a:endParaRPr>
            </a:p>
            <a:p>
              <a:pPr algn="ctr"/>
              <a:endParaRPr lang="en-US" sz="1100">
                <a:latin typeface="Verdana" pitchFamily="34" charset="0"/>
              </a:endParaRPr>
            </a:p>
            <a:p>
              <a:pPr algn="ctr"/>
              <a:endParaRPr lang="en-US" sz="1100">
                <a:latin typeface="Verdana" pitchFamily="34" charset="0"/>
              </a:endParaRPr>
            </a:p>
            <a:p>
              <a:pPr algn="ctr"/>
              <a:endParaRPr lang="en-US" sz="1100">
                <a:latin typeface="Verdana" pitchFamily="34" charset="0"/>
              </a:endParaRPr>
            </a:p>
            <a:p>
              <a:pPr algn="ctr"/>
              <a:endParaRPr lang="en-US" sz="1100">
                <a:latin typeface="Verdana" pitchFamily="34" charset="0"/>
              </a:endParaRPr>
            </a:p>
            <a:p>
              <a:pPr algn="ctr"/>
              <a:endParaRPr lang="en-US" sz="1100">
                <a:latin typeface="Verdana" pitchFamily="34" charset="0"/>
              </a:endParaRPr>
            </a:p>
            <a:p>
              <a:pPr algn="ctr"/>
              <a:endParaRPr lang="en-US" sz="1100">
                <a:latin typeface="Verdana" pitchFamily="34" charset="0"/>
              </a:endParaRPr>
            </a:p>
            <a:p>
              <a:pPr algn="ctr"/>
              <a:endParaRPr lang="en-US" sz="1100">
                <a:latin typeface="Verdana" pitchFamily="34" charset="0"/>
              </a:endParaRPr>
            </a:p>
            <a:p>
              <a:pPr algn="ctr"/>
              <a:endParaRPr lang="en-US" sz="1100">
                <a:latin typeface="Verdana" pitchFamily="34" charset="0"/>
              </a:endParaRPr>
            </a:p>
            <a:p>
              <a:pPr algn="ctr"/>
              <a:endParaRPr lang="en-US" sz="1100">
                <a:latin typeface="Verdana" pitchFamily="34" charset="0"/>
              </a:endParaRPr>
            </a:p>
          </p:txBody>
        </p:sp>
        <p:sp>
          <p:nvSpPr>
            <p:cNvPr id="7" name="Rectangle 5"/>
            <p:cNvSpPr>
              <a:spLocks noChangeArrowheads="1"/>
            </p:cNvSpPr>
            <p:nvPr/>
          </p:nvSpPr>
          <p:spPr bwMode="auto">
            <a:xfrm>
              <a:off x="4648200" y="3390900"/>
              <a:ext cx="1981200" cy="2667000"/>
            </a:xfrm>
            <a:prstGeom prst="rect">
              <a:avLst/>
            </a:prstGeom>
            <a:noFill/>
            <a:ln w="9525">
              <a:solidFill>
                <a:schemeClr val="tx1"/>
              </a:solidFill>
              <a:miter lim="800000"/>
              <a:headEnd/>
              <a:tailEnd/>
            </a:ln>
            <a:effectLst/>
          </p:spPr>
          <p:txBody>
            <a:bodyPr wrap="none" anchor="ctr"/>
            <a:lstStyle/>
            <a:p>
              <a:pPr algn="ctr"/>
              <a:r>
                <a:rPr lang="en-US" sz="1100">
                  <a:latin typeface="Verdana" pitchFamily="34" charset="0"/>
                </a:rPr>
                <a:t>                D</a:t>
              </a:r>
            </a:p>
            <a:p>
              <a:pPr algn="ctr"/>
              <a:endParaRPr lang="en-US" sz="1100">
                <a:latin typeface="Verdana" pitchFamily="34" charset="0"/>
              </a:endParaRPr>
            </a:p>
            <a:p>
              <a:pPr algn="ctr"/>
              <a:endParaRPr lang="en-US" sz="1100">
                <a:latin typeface="Verdana" pitchFamily="34" charset="0"/>
              </a:endParaRPr>
            </a:p>
            <a:p>
              <a:pPr algn="ctr"/>
              <a:endParaRPr lang="en-US" sz="1100">
                <a:latin typeface="Verdana" pitchFamily="34" charset="0"/>
              </a:endParaRPr>
            </a:p>
            <a:p>
              <a:pPr algn="ctr"/>
              <a:endParaRPr lang="en-US" sz="1100">
                <a:latin typeface="Verdana" pitchFamily="34" charset="0"/>
              </a:endParaRPr>
            </a:p>
            <a:p>
              <a:pPr algn="ctr"/>
              <a:endParaRPr lang="en-US" sz="1100">
                <a:latin typeface="Verdana" pitchFamily="34" charset="0"/>
              </a:endParaRPr>
            </a:p>
          </p:txBody>
        </p:sp>
        <p:sp>
          <p:nvSpPr>
            <p:cNvPr id="8" name="Rectangle 6"/>
            <p:cNvSpPr>
              <a:spLocks noChangeArrowheads="1"/>
            </p:cNvSpPr>
            <p:nvPr/>
          </p:nvSpPr>
          <p:spPr bwMode="auto">
            <a:xfrm>
              <a:off x="4953000" y="4838700"/>
              <a:ext cx="685800" cy="533400"/>
            </a:xfrm>
            <a:prstGeom prst="rect">
              <a:avLst/>
            </a:prstGeom>
            <a:noFill/>
            <a:ln w="9525">
              <a:solidFill>
                <a:schemeClr val="tx1"/>
              </a:solidFill>
              <a:miter lim="800000"/>
              <a:headEnd/>
              <a:tailEnd/>
            </a:ln>
            <a:effectLst/>
          </p:spPr>
          <p:txBody>
            <a:bodyPr wrap="none" anchor="ctr"/>
            <a:lstStyle/>
            <a:p>
              <a:pPr algn="ctr"/>
              <a:r>
                <a:rPr lang="en-US" sz="1100">
                  <a:latin typeface="Verdana" pitchFamily="34" charset="0"/>
                </a:rPr>
                <a:t>H</a:t>
              </a:r>
            </a:p>
          </p:txBody>
        </p:sp>
        <p:sp>
          <p:nvSpPr>
            <p:cNvPr id="9" name="Rectangle 7"/>
            <p:cNvSpPr>
              <a:spLocks noChangeArrowheads="1"/>
            </p:cNvSpPr>
            <p:nvPr/>
          </p:nvSpPr>
          <p:spPr bwMode="auto">
            <a:xfrm>
              <a:off x="5715000" y="4152900"/>
              <a:ext cx="685800" cy="533400"/>
            </a:xfrm>
            <a:prstGeom prst="rect">
              <a:avLst/>
            </a:prstGeom>
            <a:noFill/>
            <a:ln w="9525">
              <a:solidFill>
                <a:schemeClr val="tx1"/>
              </a:solidFill>
              <a:miter lim="800000"/>
              <a:headEnd/>
              <a:tailEnd/>
            </a:ln>
            <a:effectLst/>
          </p:spPr>
          <p:txBody>
            <a:bodyPr wrap="none" anchor="ctr"/>
            <a:lstStyle/>
            <a:p>
              <a:pPr algn="ctr"/>
              <a:r>
                <a:rPr lang="en-US" sz="1100">
                  <a:latin typeface="Verdana" pitchFamily="34" charset="0"/>
                </a:rPr>
                <a:t>K</a:t>
              </a:r>
            </a:p>
          </p:txBody>
        </p:sp>
        <p:sp>
          <p:nvSpPr>
            <p:cNvPr id="10" name="AutoShape 8"/>
            <p:cNvSpPr>
              <a:spLocks noChangeArrowheads="1"/>
            </p:cNvSpPr>
            <p:nvPr/>
          </p:nvSpPr>
          <p:spPr bwMode="auto">
            <a:xfrm>
              <a:off x="4876800" y="3543300"/>
              <a:ext cx="762000" cy="457200"/>
            </a:xfrm>
            <a:prstGeom prst="flowChartAlternateProcess">
              <a:avLst/>
            </a:prstGeom>
            <a:noFill/>
            <a:ln w="9525">
              <a:solidFill>
                <a:schemeClr val="tx1"/>
              </a:solidFill>
              <a:miter lim="800000"/>
              <a:headEnd/>
              <a:tailEnd/>
            </a:ln>
            <a:effectLst/>
          </p:spPr>
          <p:txBody>
            <a:bodyPr wrap="none" anchor="ctr"/>
            <a:lstStyle/>
            <a:p>
              <a:pPr algn="ctr"/>
              <a:r>
                <a:rPr lang="en-US" sz="1100">
                  <a:latin typeface="Verdana" pitchFamily="34" charset="0"/>
                </a:rPr>
                <a:t>S2</a:t>
              </a:r>
            </a:p>
          </p:txBody>
        </p:sp>
        <p:sp>
          <p:nvSpPr>
            <p:cNvPr id="11" name="AutoShape 9"/>
            <p:cNvSpPr>
              <a:spLocks noChangeArrowheads="1"/>
            </p:cNvSpPr>
            <p:nvPr/>
          </p:nvSpPr>
          <p:spPr bwMode="auto">
            <a:xfrm>
              <a:off x="3581400" y="2628900"/>
              <a:ext cx="762000" cy="457200"/>
            </a:xfrm>
            <a:prstGeom prst="flowChartAlternateProcess">
              <a:avLst/>
            </a:prstGeom>
            <a:noFill/>
            <a:ln w="9525">
              <a:solidFill>
                <a:schemeClr val="tx1"/>
              </a:solidFill>
              <a:miter lim="800000"/>
              <a:headEnd/>
              <a:tailEnd/>
            </a:ln>
            <a:effectLst/>
          </p:spPr>
          <p:txBody>
            <a:bodyPr wrap="none" anchor="ctr"/>
            <a:lstStyle/>
            <a:p>
              <a:pPr algn="ctr"/>
              <a:r>
                <a:rPr lang="en-US" sz="1100">
                  <a:latin typeface="Verdana" pitchFamily="34" charset="0"/>
                </a:rPr>
                <a:t>S1</a:t>
              </a:r>
            </a:p>
          </p:txBody>
        </p:sp>
        <p:sp>
          <p:nvSpPr>
            <p:cNvPr id="12" name="Rectangle 10"/>
            <p:cNvSpPr>
              <a:spLocks noChangeArrowheads="1"/>
            </p:cNvSpPr>
            <p:nvPr/>
          </p:nvSpPr>
          <p:spPr bwMode="auto">
            <a:xfrm>
              <a:off x="2895600" y="3695700"/>
              <a:ext cx="685800" cy="762000"/>
            </a:xfrm>
            <a:prstGeom prst="rect">
              <a:avLst/>
            </a:prstGeom>
            <a:noFill/>
            <a:ln w="9525">
              <a:solidFill>
                <a:schemeClr val="tx1"/>
              </a:solidFill>
              <a:miter lim="800000"/>
              <a:headEnd/>
              <a:tailEnd/>
            </a:ln>
            <a:effectLst/>
          </p:spPr>
          <p:txBody>
            <a:bodyPr wrap="none" anchor="ctr"/>
            <a:lstStyle/>
            <a:p>
              <a:pPr algn="ctr"/>
              <a:r>
                <a:rPr lang="en-US" sz="1100">
                  <a:latin typeface="Verdana" pitchFamily="34" charset="0"/>
                </a:rPr>
                <a:t>A</a:t>
              </a:r>
            </a:p>
          </p:txBody>
        </p:sp>
        <p:sp>
          <p:nvSpPr>
            <p:cNvPr id="13" name="Rectangle 11"/>
            <p:cNvSpPr>
              <a:spLocks noChangeArrowheads="1"/>
            </p:cNvSpPr>
            <p:nvPr/>
          </p:nvSpPr>
          <p:spPr bwMode="auto">
            <a:xfrm>
              <a:off x="3352800" y="4838700"/>
              <a:ext cx="762000" cy="685800"/>
            </a:xfrm>
            <a:prstGeom prst="rect">
              <a:avLst/>
            </a:prstGeom>
            <a:noFill/>
            <a:ln w="9525">
              <a:solidFill>
                <a:schemeClr val="tx1"/>
              </a:solidFill>
              <a:miter lim="800000"/>
              <a:headEnd/>
              <a:tailEnd/>
            </a:ln>
            <a:effectLst/>
          </p:spPr>
          <p:txBody>
            <a:bodyPr wrap="none" anchor="ctr"/>
            <a:lstStyle/>
            <a:p>
              <a:pPr algn="ctr"/>
              <a:r>
                <a:rPr lang="en-US" sz="1100">
                  <a:latin typeface="Verdana" pitchFamily="34" charset="0"/>
                </a:rPr>
                <a:t>B</a:t>
              </a:r>
            </a:p>
          </p:txBody>
        </p:sp>
        <p:sp>
          <p:nvSpPr>
            <p:cNvPr id="14" name="Rectangle 12"/>
            <p:cNvSpPr>
              <a:spLocks noChangeArrowheads="1"/>
            </p:cNvSpPr>
            <p:nvPr/>
          </p:nvSpPr>
          <p:spPr bwMode="auto">
            <a:xfrm>
              <a:off x="838200" y="2628900"/>
              <a:ext cx="838200" cy="685800"/>
            </a:xfrm>
            <a:prstGeom prst="rect">
              <a:avLst/>
            </a:prstGeom>
            <a:noFill/>
            <a:ln w="9525">
              <a:solidFill>
                <a:schemeClr val="tx1"/>
              </a:solidFill>
              <a:prstDash val="dash"/>
              <a:miter lim="800000"/>
              <a:headEnd/>
              <a:tailEnd/>
            </a:ln>
            <a:effectLst/>
          </p:spPr>
          <p:txBody>
            <a:bodyPr wrap="none" anchor="ctr"/>
            <a:lstStyle/>
            <a:p>
              <a:pPr algn="ctr"/>
              <a:r>
                <a:rPr lang="en-US" sz="1100">
                  <a:latin typeface="Verdana" pitchFamily="34" charset="0"/>
                </a:rPr>
                <a:t>E1</a:t>
              </a:r>
            </a:p>
          </p:txBody>
        </p:sp>
        <p:sp>
          <p:nvSpPr>
            <p:cNvPr id="15" name="Rectangle 13"/>
            <p:cNvSpPr>
              <a:spLocks noChangeArrowheads="1"/>
            </p:cNvSpPr>
            <p:nvPr/>
          </p:nvSpPr>
          <p:spPr bwMode="auto">
            <a:xfrm>
              <a:off x="838200" y="4305300"/>
              <a:ext cx="838200" cy="685800"/>
            </a:xfrm>
            <a:prstGeom prst="rect">
              <a:avLst/>
            </a:prstGeom>
            <a:noFill/>
            <a:ln w="9525">
              <a:solidFill>
                <a:schemeClr val="tx1"/>
              </a:solidFill>
              <a:prstDash val="dash"/>
              <a:miter lim="800000"/>
              <a:headEnd/>
              <a:tailEnd/>
            </a:ln>
            <a:effectLst/>
          </p:spPr>
          <p:txBody>
            <a:bodyPr wrap="none" anchor="ctr"/>
            <a:lstStyle/>
            <a:p>
              <a:pPr algn="ctr"/>
              <a:r>
                <a:rPr lang="en-US" sz="1100">
                  <a:latin typeface="Verdana" pitchFamily="34" charset="0"/>
                </a:rPr>
                <a:t>E2</a:t>
              </a:r>
            </a:p>
          </p:txBody>
        </p:sp>
        <p:sp>
          <p:nvSpPr>
            <p:cNvPr id="16" name="Rectangle 14"/>
            <p:cNvSpPr>
              <a:spLocks noChangeArrowheads="1"/>
            </p:cNvSpPr>
            <p:nvPr/>
          </p:nvSpPr>
          <p:spPr bwMode="auto">
            <a:xfrm>
              <a:off x="7467600" y="4076700"/>
              <a:ext cx="838200" cy="685800"/>
            </a:xfrm>
            <a:prstGeom prst="rect">
              <a:avLst/>
            </a:prstGeom>
            <a:noFill/>
            <a:ln w="9525">
              <a:solidFill>
                <a:schemeClr val="tx1"/>
              </a:solidFill>
              <a:prstDash val="dash"/>
              <a:miter lim="800000"/>
              <a:headEnd/>
              <a:tailEnd/>
            </a:ln>
            <a:effectLst/>
          </p:spPr>
          <p:txBody>
            <a:bodyPr wrap="none" anchor="ctr"/>
            <a:lstStyle/>
            <a:p>
              <a:pPr algn="ctr"/>
              <a:r>
                <a:rPr lang="en-US" sz="1100">
                  <a:latin typeface="Verdana" pitchFamily="34" charset="0"/>
                </a:rPr>
                <a:t>E3</a:t>
              </a:r>
            </a:p>
          </p:txBody>
        </p:sp>
        <p:cxnSp>
          <p:nvCxnSpPr>
            <p:cNvPr id="17" name="AutoShape 15"/>
            <p:cNvCxnSpPr>
              <a:cxnSpLocks noChangeShapeType="1"/>
              <a:stCxn id="14" idx="3"/>
              <a:endCxn id="12" idx="0"/>
            </p:cNvCxnSpPr>
            <p:nvPr/>
          </p:nvCxnSpPr>
          <p:spPr bwMode="auto">
            <a:xfrm>
              <a:off x="1676400" y="2971800"/>
              <a:ext cx="1562100" cy="723900"/>
            </a:xfrm>
            <a:prstGeom prst="curvedConnector2">
              <a:avLst/>
            </a:prstGeom>
            <a:noFill/>
            <a:ln w="9525">
              <a:solidFill>
                <a:schemeClr val="tx1"/>
              </a:solidFill>
              <a:miter lim="800000"/>
              <a:headEnd/>
              <a:tailEnd type="triangle" w="med" len="med"/>
            </a:ln>
            <a:effectLst/>
          </p:spPr>
        </p:cxnSp>
        <p:cxnSp>
          <p:nvCxnSpPr>
            <p:cNvPr id="18" name="AutoShape 16"/>
            <p:cNvCxnSpPr>
              <a:cxnSpLocks noChangeShapeType="1"/>
              <a:endCxn id="12" idx="1"/>
            </p:cNvCxnSpPr>
            <p:nvPr/>
          </p:nvCxnSpPr>
          <p:spPr bwMode="auto">
            <a:xfrm flipV="1">
              <a:off x="1676400" y="4076700"/>
              <a:ext cx="1219200" cy="571500"/>
            </a:xfrm>
            <a:prstGeom prst="curvedConnector3">
              <a:avLst>
                <a:gd name="adj1" fmla="val 47523"/>
              </a:avLst>
            </a:prstGeom>
            <a:noFill/>
            <a:ln w="9525">
              <a:solidFill>
                <a:schemeClr val="tx1"/>
              </a:solidFill>
              <a:miter lim="800000"/>
              <a:headEnd/>
              <a:tailEnd type="triangle" w="med" len="med"/>
            </a:ln>
            <a:effectLst/>
          </p:spPr>
        </p:cxnSp>
        <p:cxnSp>
          <p:nvCxnSpPr>
            <p:cNvPr id="19" name="AutoShape 17"/>
            <p:cNvCxnSpPr>
              <a:cxnSpLocks noChangeShapeType="1"/>
              <a:stCxn id="12" idx="3"/>
              <a:endCxn id="11" idx="2"/>
            </p:cNvCxnSpPr>
            <p:nvPr/>
          </p:nvCxnSpPr>
          <p:spPr bwMode="auto">
            <a:xfrm flipV="1">
              <a:off x="3581400" y="3086100"/>
              <a:ext cx="381000" cy="990600"/>
            </a:xfrm>
            <a:prstGeom prst="curvedConnector2">
              <a:avLst/>
            </a:prstGeom>
            <a:noFill/>
            <a:ln w="9525">
              <a:solidFill>
                <a:schemeClr val="tx1"/>
              </a:solidFill>
              <a:prstDash val="dash"/>
              <a:miter lim="800000"/>
              <a:headEnd/>
              <a:tailEnd type="triangle" w="med" len="med"/>
            </a:ln>
            <a:effectLst/>
          </p:spPr>
        </p:cxnSp>
        <p:cxnSp>
          <p:nvCxnSpPr>
            <p:cNvPr id="20" name="AutoShape 18"/>
            <p:cNvCxnSpPr>
              <a:cxnSpLocks noChangeShapeType="1"/>
              <a:stCxn id="12" idx="2"/>
              <a:endCxn id="13" idx="0"/>
            </p:cNvCxnSpPr>
            <p:nvPr/>
          </p:nvCxnSpPr>
          <p:spPr bwMode="auto">
            <a:xfrm rot="16200000" flipH="1">
              <a:off x="3295650" y="4400550"/>
              <a:ext cx="381000" cy="495300"/>
            </a:xfrm>
            <a:prstGeom prst="curvedConnector3">
              <a:avLst>
                <a:gd name="adj1" fmla="val 50000"/>
              </a:avLst>
            </a:prstGeom>
            <a:noFill/>
            <a:ln w="9525">
              <a:solidFill>
                <a:schemeClr val="tx1"/>
              </a:solidFill>
              <a:miter lim="800000"/>
              <a:headEnd/>
              <a:tailEnd type="triangle" w="med" len="med"/>
            </a:ln>
            <a:effectLst/>
          </p:spPr>
        </p:cxnSp>
        <p:cxnSp>
          <p:nvCxnSpPr>
            <p:cNvPr id="21" name="AutoShape 19"/>
            <p:cNvCxnSpPr>
              <a:cxnSpLocks noChangeShapeType="1"/>
              <a:endCxn id="7" idx="0"/>
            </p:cNvCxnSpPr>
            <p:nvPr/>
          </p:nvCxnSpPr>
          <p:spPr bwMode="auto">
            <a:xfrm>
              <a:off x="4343400" y="2857500"/>
              <a:ext cx="1295400" cy="533400"/>
            </a:xfrm>
            <a:prstGeom prst="curvedConnector2">
              <a:avLst/>
            </a:prstGeom>
            <a:noFill/>
            <a:ln w="9525">
              <a:solidFill>
                <a:schemeClr val="tx1"/>
              </a:solidFill>
              <a:prstDash val="dash"/>
              <a:miter lim="800000"/>
              <a:headEnd/>
              <a:tailEnd type="triangle" w="med" len="med"/>
            </a:ln>
            <a:effectLst/>
          </p:spPr>
        </p:cxnSp>
        <p:cxnSp>
          <p:nvCxnSpPr>
            <p:cNvPr id="22" name="AutoShape 20"/>
            <p:cNvCxnSpPr>
              <a:cxnSpLocks noChangeShapeType="1"/>
              <a:endCxn id="13" idx="1"/>
            </p:cNvCxnSpPr>
            <p:nvPr/>
          </p:nvCxnSpPr>
          <p:spPr bwMode="auto">
            <a:xfrm>
              <a:off x="1676400" y="4648200"/>
              <a:ext cx="1676400" cy="533400"/>
            </a:xfrm>
            <a:prstGeom prst="curvedConnector3">
              <a:avLst>
                <a:gd name="adj1" fmla="val 50852"/>
              </a:avLst>
            </a:prstGeom>
            <a:noFill/>
            <a:ln w="9525">
              <a:solidFill>
                <a:schemeClr val="tx1"/>
              </a:solidFill>
              <a:miter lim="800000"/>
              <a:headEnd/>
              <a:tailEnd type="triangle" w="med" len="med"/>
            </a:ln>
            <a:effectLst/>
          </p:spPr>
        </p:cxnSp>
        <p:cxnSp>
          <p:nvCxnSpPr>
            <p:cNvPr id="23" name="AutoShape 21"/>
            <p:cNvCxnSpPr>
              <a:cxnSpLocks noChangeShapeType="1"/>
              <a:endCxn id="10" idx="1"/>
            </p:cNvCxnSpPr>
            <p:nvPr/>
          </p:nvCxnSpPr>
          <p:spPr bwMode="auto">
            <a:xfrm rot="16200000">
              <a:off x="3790950" y="4095750"/>
              <a:ext cx="1409700" cy="762000"/>
            </a:xfrm>
            <a:prstGeom prst="curvedConnector2">
              <a:avLst/>
            </a:prstGeom>
            <a:noFill/>
            <a:ln w="9525">
              <a:solidFill>
                <a:schemeClr val="tx1"/>
              </a:solidFill>
              <a:prstDash val="dash"/>
              <a:miter lim="800000"/>
              <a:headEnd/>
              <a:tailEnd type="triangle" w="med" len="med"/>
            </a:ln>
            <a:effectLst/>
          </p:spPr>
        </p:cxnSp>
        <p:cxnSp>
          <p:nvCxnSpPr>
            <p:cNvPr id="24" name="AutoShape 22"/>
            <p:cNvCxnSpPr>
              <a:cxnSpLocks noChangeShapeType="1"/>
              <a:endCxn id="8" idx="1"/>
            </p:cNvCxnSpPr>
            <p:nvPr/>
          </p:nvCxnSpPr>
          <p:spPr bwMode="auto">
            <a:xfrm flipV="1">
              <a:off x="4114800" y="5105400"/>
              <a:ext cx="838200" cy="76200"/>
            </a:xfrm>
            <a:prstGeom prst="curvedConnector3">
              <a:avLst>
                <a:gd name="adj1" fmla="val 50000"/>
              </a:avLst>
            </a:prstGeom>
            <a:noFill/>
            <a:ln w="9525">
              <a:solidFill>
                <a:schemeClr val="tx1"/>
              </a:solidFill>
              <a:miter lim="800000"/>
              <a:headEnd/>
              <a:tailEnd type="triangle" w="med" len="med"/>
            </a:ln>
            <a:effectLst/>
          </p:spPr>
        </p:cxnSp>
        <p:cxnSp>
          <p:nvCxnSpPr>
            <p:cNvPr id="25" name="AutoShape 23"/>
            <p:cNvCxnSpPr>
              <a:cxnSpLocks noChangeShapeType="1"/>
              <a:endCxn id="9" idx="2"/>
            </p:cNvCxnSpPr>
            <p:nvPr/>
          </p:nvCxnSpPr>
          <p:spPr bwMode="auto">
            <a:xfrm flipV="1">
              <a:off x="5638800" y="4686300"/>
              <a:ext cx="419100" cy="419100"/>
            </a:xfrm>
            <a:prstGeom prst="curvedConnector2">
              <a:avLst/>
            </a:prstGeom>
            <a:noFill/>
            <a:ln w="9525">
              <a:solidFill>
                <a:schemeClr val="tx1"/>
              </a:solidFill>
              <a:miter lim="800000"/>
              <a:headEnd/>
              <a:tailEnd type="triangle" w="med" len="med"/>
            </a:ln>
            <a:effectLst/>
          </p:spPr>
        </p:cxnSp>
        <p:cxnSp>
          <p:nvCxnSpPr>
            <p:cNvPr id="26" name="AutoShape 24"/>
            <p:cNvCxnSpPr>
              <a:cxnSpLocks noChangeShapeType="1"/>
              <a:endCxn id="16" idx="1"/>
            </p:cNvCxnSpPr>
            <p:nvPr/>
          </p:nvCxnSpPr>
          <p:spPr bwMode="auto">
            <a:xfrm>
              <a:off x="6400800" y="4419600"/>
              <a:ext cx="1066800" cy="0"/>
            </a:xfrm>
            <a:prstGeom prst="straightConnector1">
              <a:avLst/>
            </a:prstGeom>
            <a:noFill/>
            <a:ln w="9525">
              <a:solidFill>
                <a:schemeClr val="tx1"/>
              </a:solidFill>
              <a:miter lim="800000"/>
              <a:headEnd/>
              <a:tailEnd type="triangle" w="med" len="med"/>
            </a:ln>
            <a:effectLst/>
          </p:spPr>
        </p:cxnSp>
        <p:cxnSp>
          <p:nvCxnSpPr>
            <p:cNvPr id="27" name="AutoShape 25"/>
            <p:cNvCxnSpPr>
              <a:cxnSpLocks noChangeShapeType="1"/>
              <a:stCxn id="9" idx="1"/>
              <a:endCxn id="8" idx="0"/>
            </p:cNvCxnSpPr>
            <p:nvPr/>
          </p:nvCxnSpPr>
          <p:spPr bwMode="auto">
            <a:xfrm rot="10800000" flipV="1">
              <a:off x="5295900" y="4419600"/>
              <a:ext cx="419100" cy="419100"/>
            </a:xfrm>
            <a:prstGeom prst="curvedConnector2">
              <a:avLst/>
            </a:prstGeom>
            <a:noFill/>
            <a:ln w="9525">
              <a:solidFill>
                <a:schemeClr val="tx1"/>
              </a:solidFill>
              <a:miter lim="800000"/>
              <a:headEnd/>
              <a:tailEnd type="triangle" w="med" len="med"/>
            </a:ln>
            <a:effectLst/>
          </p:spPr>
        </p:cxnSp>
        <p:sp>
          <p:nvSpPr>
            <p:cNvPr id="28" name="Text Box 26"/>
            <p:cNvSpPr txBox="1">
              <a:spLocks noChangeArrowheads="1"/>
            </p:cNvSpPr>
            <p:nvPr/>
          </p:nvSpPr>
          <p:spPr bwMode="auto">
            <a:xfrm>
              <a:off x="7315200" y="3435349"/>
              <a:ext cx="1173103" cy="770374"/>
            </a:xfrm>
            <a:prstGeom prst="rect">
              <a:avLst/>
            </a:prstGeom>
            <a:noFill/>
            <a:ln w="9525">
              <a:noFill/>
              <a:miter lim="800000"/>
              <a:headEnd/>
              <a:tailEnd/>
            </a:ln>
            <a:effectLst/>
          </p:spPr>
          <p:txBody>
            <a:bodyPr wrap="none">
              <a:spAutoFit/>
            </a:bodyPr>
            <a:lstStyle/>
            <a:p>
              <a:pPr algn="ctr"/>
              <a:r>
                <a:rPr lang="en-US" sz="1100" dirty="0">
                  <a:latin typeface="Verdana" pitchFamily="34" charset="0"/>
                </a:rPr>
                <a:t>External</a:t>
              </a:r>
            </a:p>
            <a:p>
              <a:pPr algn="ctr"/>
              <a:r>
                <a:rPr lang="en-US" sz="1100" dirty="0">
                  <a:latin typeface="Verdana" pitchFamily="34" charset="0"/>
                </a:rPr>
                <a:t>activity</a:t>
              </a:r>
            </a:p>
          </p:txBody>
        </p:sp>
        <p:sp>
          <p:nvSpPr>
            <p:cNvPr id="29" name="Text Box 27"/>
            <p:cNvSpPr txBox="1">
              <a:spLocks noChangeArrowheads="1"/>
            </p:cNvSpPr>
            <p:nvPr/>
          </p:nvSpPr>
          <p:spPr bwMode="auto">
            <a:xfrm>
              <a:off x="3200401" y="5448301"/>
              <a:ext cx="1063399" cy="467727"/>
            </a:xfrm>
            <a:prstGeom prst="rect">
              <a:avLst/>
            </a:prstGeom>
            <a:noFill/>
            <a:ln w="9525">
              <a:noFill/>
              <a:miter lim="800000"/>
              <a:headEnd/>
              <a:tailEnd/>
            </a:ln>
            <a:effectLst/>
          </p:spPr>
          <p:txBody>
            <a:bodyPr wrap="none">
              <a:spAutoFit/>
            </a:bodyPr>
            <a:lstStyle/>
            <a:p>
              <a:r>
                <a:rPr lang="en-US" sz="1100">
                  <a:latin typeface="Verdana" pitchFamily="34" charset="0"/>
                </a:rPr>
                <a:t>activity</a:t>
              </a:r>
            </a:p>
          </p:txBody>
        </p:sp>
        <p:sp>
          <p:nvSpPr>
            <p:cNvPr id="30" name="Text Box 28"/>
            <p:cNvSpPr txBox="1">
              <a:spLocks noChangeArrowheads="1"/>
            </p:cNvSpPr>
            <p:nvPr/>
          </p:nvSpPr>
          <p:spPr bwMode="auto">
            <a:xfrm>
              <a:off x="4648199" y="5310187"/>
              <a:ext cx="1577789" cy="467727"/>
            </a:xfrm>
            <a:prstGeom prst="rect">
              <a:avLst/>
            </a:prstGeom>
            <a:noFill/>
            <a:ln w="9525">
              <a:noFill/>
              <a:miter lim="800000"/>
              <a:headEnd/>
              <a:tailEnd/>
            </a:ln>
            <a:effectLst/>
          </p:spPr>
          <p:txBody>
            <a:bodyPr wrap="none">
              <a:spAutoFit/>
            </a:bodyPr>
            <a:lstStyle/>
            <a:p>
              <a:r>
                <a:rPr lang="en-US" sz="1100">
                  <a:latin typeface="Verdana" pitchFamily="34" charset="0"/>
                </a:rPr>
                <a:t>Sub-activity</a:t>
              </a:r>
            </a:p>
          </p:txBody>
        </p:sp>
        <p:sp>
          <p:nvSpPr>
            <p:cNvPr id="31" name="Text Box 29"/>
            <p:cNvSpPr txBox="1">
              <a:spLocks noChangeArrowheads="1"/>
            </p:cNvSpPr>
            <p:nvPr/>
          </p:nvSpPr>
          <p:spPr bwMode="auto">
            <a:xfrm>
              <a:off x="3048000" y="2262188"/>
              <a:ext cx="1919091" cy="467727"/>
            </a:xfrm>
            <a:prstGeom prst="rect">
              <a:avLst/>
            </a:prstGeom>
            <a:noFill/>
            <a:ln w="9525">
              <a:noFill/>
              <a:miter lim="800000"/>
              <a:headEnd/>
              <a:tailEnd/>
            </a:ln>
            <a:effectLst/>
          </p:spPr>
          <p:txBody>
            <a:bodyPr wrap="none">
              <a:spAutoFit/>
            </a:bodyPr>
            <a:lstStyle/>
            <a:p>
              <a:r>
                <a:rPr lang="en-US" sz="1100" dirty="0">
                  <a:latin typeface="Verdana" pitchFamily="34" charset="0"/>
                </a:rPr>
                <a:t>Control activity</a:t>
              </a:r>
            </a:p>
          </p:txBody>
        </p:sp>
        <p:sp>
          <p:nvSpPr>
            <p:cNvPr id="32" name="Text Box 30"/>
            <p:cNvSpPr txBox="1">
              <a:spLocks noChangeArrowheads="1"/>
            </p:cNvSpPr>
            <p:nvPr/>
          </p:nvSpPr>
          <p:spPr bwMode="auto">
            <a:xfrm>
              <a:off x="5486399" y="2247899"/>
              <a:ext cx="1580228" cy="770374"/>
            </a:xfrm>
            <a:prstGeom prst="rect">
              <a:avLst/>
            </a:prstGeom>
            <a:noFill/>
            <a:ln w="9525">
              <a:noFill/>
              <a:miter lim="800000"/>
              <a:headEnd/>
              <a:tailEnd/>
            </a:ln>
            <a:effectLst/>
          </p:spPr>
          <p:txBody>
            <a:bodyPr wrap="none">
              <a:spAutoFit/>
            </a:bodyPr>
            <a:lstStyle/>
            <a:p>
              <a:pPr algn="ctr"/>
              <a:r>
                <a:rPr lang="en-US" sz="1100" dirty="0">
                  <a:latin typeface="Verdana" pitchFamily="34" charset="0"/>
                </a:rPr>
                <a:t>Flow of </a:t>
              </a:r>
            </a:p>
            <a:p>
              <a:pPr algn="ctr"/>
              <a:r>
                <a:rPr lang="en-US" sz="1100" dirty="0">
                  <a:latin typeface="Verdana" pitchFamily="34" charset="0"/>
                </a:rPr>
                <a:t>control item</a:t>
              </a:r>
            </a:p>
          </p:txBody>
        </p:sp>
        <p:sp>
          <p:nvSpPr>
            <p:cNvPr id="33" name="Text Box 31"/>
            <p:cNvSpPr txBox="1">
              <a:spLocks noChangeArrowheads="1"/>
            </p:cNvSpPr>
            <p:nvPr/>
          </p:nvSpPr>
          <p:spPr bwMode="auto">
            <a:xfrm>
              <a:off x="990599" y="5340350"/>
              <a:ext cx="1314499" cy="770374"/>
            </a:xfrm>
            <a:prstGeom prst="rect">
              <a:avLst/>
            </a:prstGeom>
            <a:noFill/>
            <a:ln w="9525">
              <a:noFill/>
              <a:miter lim="800000"/>
              <a:headEnd/>
              <a:tailEnd/>
            </a:ln>
            <a:effectLst/>
          </p:spPr>
          <p:txBody>
            <a:bodyPr wrap="none">
              <a:spAutoFit/>
            </a:bodyPr>
            <a:lstStyle/>
            <a:p>
              <a:pPr algn="ctr"/>
              <a:r>
                <a:rPr lang="en-US" sz="1100">
                  <a:latin typeface="Verdana" pitchFamily="34" charset="0"/>
                </a:rPr>
                <a:t>Flow of </a:t>
              </a:r>
            </a:p>
            <a:p>
              <a:pPr algn="ctr"/>
              <a:r>
                <a:rPr lang="en-US" sz="1100">
                  <a:latin typeface="Verdana" pitchFamily="34" charset="0"/>
                </a:rPr>
                <a:t>data item</a:t>
              </a:r>
            </a:p>
          </p:txBody>
        </p:sp>
        <p:sp>
          <p:nvSpPr>
            <p:cNvPr id="34" name="Line 32"/>
            <p:cNvSpPr>
              <a:spLocks noChangeShapeType="1"/>
            </p:cNvSpPr>
            <p:nvPr/>
          </p:nvSpPr>
          <p:spPr bwMode="auto">
            <a:xfrm flipV="1">
              <a:off x="2209800" y="5067300"/>
              <a:ext cx="304800" cy="304800"/>
            </a:xfrm>
            <a:prstGeom prst="line">
              <a:avLst/>
            </a:prstGeom>
            <a:noFill/>
            <a:ln w="9525">
              <a:solidFill>
                <a:schemeClr val="folHlink"/>
              </a:solidFill>
              <a:miter lim="800000"/>
              <a:headEnd/>
              <a:tailEnd type="triangle" w="med" len="med"/>
            </a:ln>
            <a:effectLst/>
          </p:spPr>
          <p:txBody>
            <a:bodyPr wrap="none"/>
            <a:lstStyle/>
            <a:p>
              <a:endParaRPr lang="en-US" sz="1100"/>
            </a:p>
          </p:txBody>
        </p:sp>
        <p:sp>
          <p:nvSpPr>
            <p:cNvPr id="35" name="Line 33"/>
            <p:cNvSpPr>
              <a:spLocks noChangeShapeType="1"/>
            </p:cNvSpPr>
            <p:nvPr/>
          </p:nvSpPr>
          <p:spPr bwMode="auto">
            <a:xfrm flipH="1">
              <a:off x="5334000" y="2781300"/>
              <a:ext cx="228600" cy="228600"/>
            </a:xfrm>
            <a:prstGeom prst="line">
              <a:avLst/>
            </a:prstGeom>
            <a:noFill/>
            <a:ln w="9525">
              <a:solidFill>
                <a:schemeClr val="folHlink"/>
              </a:solidFill>
              <a:miter lim="800000"/>
              <a:headEnd/>
              <a:tailEnd type="triangle" w="med" len="med"/>
            </a:ln>
            <a:effectLst/>
          </p:spPr>
          <p:txBody>
            <a:bodyPr wrap="none"/>
            <a:lstStyle/>
            <a:p>
              <a:endParaRPr lang="en-US" sz="1100"/>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54</a:t>
            </a:fld>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3252" y="0"/>
            <a:ext cx="9130748" cy="6863024"/>
          </a:xfrm>
          <a:prstGeom prst="rect">
            <a:avLst/>
          </a:prstGeom>
          <a:noFill/>
        </p:spPr>
      </p:pic>
      <p:sp>
        <p:nvSpPr>
          <p:cNvPr id="2" name="Title 1"/>
          <p:cNvSpPr>
            <a:spLocks noGrp="1"/>
          </p:cNvSpPr>
          <p:nvPr>
            <p:ph type="title"/>
          </p:nvPr>
        </p:nvSpPr>
        <p:spPr>
          <a:xfrm>
            <a:off x="457200" y="274638"/>
            <a:ext cx="8229600" cy="411162"/>
          </a:xfrm>
        </p:spPr>
        <p:txBody>
          <a:bodyPr>
            <a:noAutofit/>
          </a:bodyPr>
          <a:lstStyle/>
          <a:p>
            <a:r>
              <a:rPr lang="en-US" sz="2800" b="1" dirty="0" smtClean="0"/>
              <a:t>Activity-Chart: Mobile Phone System</a:t>
            </a:r>
            <a:endParaRPr lang="en-US" sz="28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55</a:t>
            </a:fld>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0" y="495300"/>
            <a:ext cx="9144000" cy="6362700"/>
          </a:xfrm>
          <a:prstGeom prst="rect">
            <a:avLst/>
          </a:prstGeom>
          <a:noFill/>
        </p:spPr>
      </p:pic>
      <p:sp>
        <p:nvSpPr>
          <p:cNvPr id="6" name="Rectangle 5"/>
          <p:cNvSpPr/>
          <p:nvPr/>
        </p:nvSpPr>
        <p:spPr>
          <a:xfrm>
            <a:off x="1337125" y="152400"/>
            <a:ext cx="6473375" cy="523220"/>
          </a:xfrm>
          <a:prstGeom prst="rect">
            <a:avLst/>
          </a:prstGeom>
        </p:spPr>
        <p:txBody>
          <a:bodyPr wrap="none">
            <a:spAutoFit/>
          </a:bodyPr>
          <a:lstStyle/>
          <a:p>
            <a:r>
              <a:rPr lang="en-US" sz="2800" b="1" dirty="0" err="1" smtClean="0"/>
              <a:t>Statechart</a:t>
            </a:r>
            <a:r>
              <a:rPr lang="en-US" sz="2800" b="1" dirty="0" smtClean="0"/>
              <a:t> of Client: Mobile Phone System</a:t>
            </a:r>
            <a:endParaRPr lang="en-US" sz="28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56</a:t>
            </a:fld>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10705" y="1256576"/>
            <a:ext cx="9133295" cy="5601424"/>
          </a:xfrm>
          <a:prstGeom prst="rect">
            <a:avLst/>
          </a:prstGeom>
          <a:noFill/>
        </p:spPr>
      </p:pic>
      <p:sp>
        <p:nvSpPr>
          <p:cNvPr id="6" name="Rectangle 5"/>
          <p:cNvSpPr/>
          <p:nvPr/>
        </p:nvSpPr>
        <p:spPr>
          <a:xfrm>
            <a:off x="1485900" y="186035"/>
            <a:ext cx="6285952" cy="523220"/>
          </a:xfrm>
          <a:prstGeom prst="rect">
            <a:avLst/>
          </a:prstGeom>
        </p:spPr>
        <p:txBody>
          <a:bodyPr wrap="none">
            <a:spAutoFit/>
          </a:bodyPr>
          <a:lstStyle/>
          <a:p>
            <a:r>
              <a:rPr lang="en-US" sz="2800" b="1" dirty="0" err="1" smtClean="0"/>
              <a:t>Statechart</a:t>
            </a:r>
            <a:r>
              <a:rPr lang="en-US" sz="2800" b="1" dirty="0" smtClean="0"/>
              <a:t> of MSC: Mobile Phone System</a:t>
            </a:r>
            <a:endParaRPr lang="en-US" sz="28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57</a:t>
            </a:fld>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0" y="533400"/>
            <a:ext cx="9144000" cy="6324600"/>
          </a:xfrm>
          <a:prstGeom prst="rect">
            <a:avLst/>
          </a:prstGeom>
          <a:noFill/>
        </p:spPr>
      </p:pic>
      <p:sp>
        <p:nvSpPr>
          <p:cNvPr id="6" name="Rectangle 5"/>
          <p:cNvSpPr/>
          <p:nvPr/>
        </p:nvSpPr>
        <p:spPr>
          <a:xfrm>
            <a:off x="1485900" y="186035"/>
            <a:ext cx="5982985" cy="523220"/>
          </a:xfrm>
          <a:prstGeom prst="rect">
            <a:avLst/>
          </a:prstGeom>
        </p:spPr>
        <p:txBody>
          <a:bodyPr wrap="none">
            <a:spAutoFit/>
          </a:bodyPr>
          <a:lstStyle/>
          <a:p>
            <a:r>
              <a:rPr lang="en-US" sz="2800" b="1" dirty="0" err="1" smtClean="0"/>
              <a:t>Statechart</a:t>
            </a:r>
            <a:r>
              <a:rPr lang="en-US" sz="2800" b="1" dirty="0" smtClean="0"/>
              <a:t> of BS: Mobile Phone System</a:t>
            </a:r>
            <a:endParaRPr lang="en-US" sz="2800"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STATEMATE simulation</a:t>
            </a:r>
            <a:endParaRPr lang="en-US" dirty="0"/>
          </a:p>
        </p:txBody>
      </p:sp>
      <p:sp>
        <p:nvSpPr>
          <p:cNvPr id="3" name="Content Placeholder 2"/>
          <p:cNvSpPr>
            <a:spLocks noGrp="1"/>
          </p:cNvSpPr>
          <p:nvPr>
            <p:ph idx="1"/>
          </p:nvPr>
        </p:nvSpPr>
        <p:spPr>
          <a:xfrm>
            <a:off x="190500" y="762000"/>
            <a:ext cx="8724900" cy="5867400"/>
          </a:xfrm>
        </p:spPr>
        <p:txBody>
          <a:bodyPr>
            <a:noAutofit/>
          </a:bodyPr>
          <a:lstStyle/>
          <a:p>
            <a:r>
              <a:rPr lang="en-US" sz="2400" dirty="0" err="1" smtClean="0"/>
              <a:t>Statemate</a:t>
            </a:r>
            <a:r>
              <a:rPr lang="en-US" sz="2400" dirty="0" smtClean="0"/>
              <a:t> model is a formal model that can be simulated and automatically translated into code.</a:t>
            </a:r>
          </a:p>
          <a:p>
            <a:r>
              <a:rPr lang="en-US" sz="2400" dirty="0" smtClean="0"/>
              <a:t>System behavior is validated as an integral part of the design process before anything is built.</a:t>
            </a:r>
          </a:p>
          <a:p>
            <a:r>
              <a:rPr lang="en-US" sz="2400" dirty="0" err="1" smtClean="0"/>
              <a:t>Statemate</a:t>
            </a:r>
            <a:r>
              <a:rPr lang="en-US" sz="2400" dirty="0" smtClean="0"/>
              <a:t> simulator can provide traditional debugging: monitors, and debugger windows. This allows the user to analyze the specification in order to ensure that its behavior is correct and to capture the test data that will be used later to test the implementation.</a:t>
            </a:r>
          </a:p>
          <a:p>
            <a:r>
              <a:rPr lang="en-US" sz="2400" dirty="0" smtClean="0"/>
              <a:t>The </a:t>
            </a:r>
            <a:r>
              <a:rPr lang="en-US" sz="2400" dirty="0" err="1" smtClean="0"/>
              <a:t>Statemate</a:t>
            </a:r>
            <a:r>
              <a:rPr lang="en-US" sz="2400" dirty="0" smtClean="0"/>
              <a:t> system can generate high quality C code for software developer, and VHDL/</a:t>
            </a:r>
            <a:r>
              <a:rPr lang="en-US" sz="2400" dirty="0" err="1" smtClean="0"/>
              <a:t>Verilog</a:t>
            </a:r>
            <a:r>
              <a:rPr lang="en-US" sz="2400" dirty="0" smtClean="0"/>
              <a:t> code for hardware engineers.</a:t>
            </a:r>
          </a:p>
          <a:p>
            <a:r>
              <a:rPr lang="en-US" sz="2400" dirty="0" smtClean="0"/>
              <a:t>The software creates a virtual prototype for operation on a workstation or PC, or code that runs on the target </a:t>
            </a:r>
            <a:r>
              <a:rPr lang="en-US" sz="2400" dirty="0" err="1" smtClean="0"/>
              <a:t>testbench</a:t>
            </a:r>
            <a:r>
              <a:rPr lang="en-US" sz="2400" dirty="0" smtClean="0"/>
              <a:t> system.</a:t>
            </a:r>
            <a:endParaRPr lang="en-US" sz="2400"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Info</a:t>
            </a:r>
            <a:endParaRPr lang="en-US" dirty="0"/>
          </a:p>
        </p:txBody>
      </p:sp>
      <p:sp>
        <p:nvSpPr>
          <p:cNvPr id="3" name="Content Placeholder 2"/>
          <p:cNvSpPr>
            <a:spLocks noGrp="1"/>
          </p:cNvSpPr>
          <p:nvPr>
            <p:ph idx="1"/>
          </p:nvPr>
        </p:nvSpPr>
        <p:spPr/>
        <p:txBody>
          <a:bodyPr/>
          <a:lstStyle/>
          <a:p>
            <a:r>
              <a:rPr lang="en-US" dirty="0" err="1" smtClean="0"/>
              <a:t>Statemate</a:t>
            </a:r>
            <a:r>
              <a:rPr lang="en-US" dirty="0" smtClean="0"/>
              <a:t> MAGNUM</a:t>
            </a:r>
          </a:p>
          <a:p>
            <a:pPr lvl="1"/>
            <a:r>
              <a:rPr lang="en-US" dirty="0" err="1" smtClean="0"/>
              <a:t>ILogix</a:t>
            </a:r>
            <a:r>
              <a:rPr lang="en-US" dirty="0" smtClean="0"/>
              <a:t> </a:t>
            </a:r>
            <a:r>
              <a:rPr lang="en-US" dirty="0" smtClean="0">
                <a:sym typeface="Wingdings" pitchFamily="2" charset="2"/>
              </a:rPr>
              <a:t> </a:t>
            </a:r>
            <a:r>
              <a:rPr lang="en-US" dirty="0" err="1" smtClean="0">
                <a:sym typeface="Wingdings" pitchFamily="2" charset="2"/>
              </a:rPr>
              <a:t>Telelogic</a:t>
            </a:r>
            <a:r>
              <a:rPr lang="en-US" dirty="0" smtClean="0">
                <a:sym typeface="Wingdings" pitchFamily="2" charset="2"/>
              </a:rPr>
              <a:t>  IBM (Rational Software)</a:t>
            </a:r>
          </a:p>
          <a:p>
            <a:pPr lvl="1"/>
            <a:r>
              <a:rPr lang="en-US" dirty="0" smtClean="0">
                <a:hlinkClick r:id="rId2"/>
              </a:rPr>
              <a:t>http://www-01.ibm.com/software/rational</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b="1" dirty="0" smtClean="0">
                <a:solidFill>
                  <a:srgbClr val="3333FF"/>
                </a:solidFill>
              </a:rPr>
              <a:t>A note on timing</a:t>
            </a:r>
            <a:r>
              <a:rPr lang="en-US" sz="2800" dirty="0" smtClean="0"/>
              <a:t>: Problems with classical CS theory and von Neumann computing</a:t>
            </a:r>
            <a:endParaRPr lang="en-US" sz="2800" dirty="0"/>
          </a:p>
        </p:txBody>
      </p:sp>
      <p:sp>
        <p:nvSpPr>
          <p:cNvPr id="3" name="Content Placeholder 2"/>
          <p:cNvSpPr>
            <a:spLocks noGrp="1"/>
          </p:cNvSpPr>
          <p:nvPr>
            <p:ph idx="1"/>
          </p:nvPr>
        </p:nvSpPr>
        <p:spPr>
          <a:xfrm>
            <a:off x="266700" y="1333500"/>
            <a:ext cx="8648700" cy="5219700"/>
          </a:xfrm>
        </p:spPr>
        <p:txBody>
          <a:bodyPr>
            <a:normAutofit fontScale="77500" lnSpcReduction="20000"/>
          </a:bodyPr>
          <a:lstStyle/>
          <a:p>
            <a:r>
              <a:rPr lang="en-US" dirty="0" smtClean="0"/>
              <a:t>“The lack of timing in the core abstraction is a flaw, from the perspective of embedded software, …”</a:t>
            </a:r>
          </a:p>
          <a:p>
            <a:pPr lvl="1"/>
            <a:r>
              <a:rPr lang="en-US" dirty="0" smtClean="0"/>
              <a:t>Ed Lee, Absolutely Positively on Time, IEEE Computer, July 2005.</a:t>
            </a:r>
          </a:p>
          <a:p>
            <a:endParaRPr lang="en-US" dirty="0" smtClean="0"/>
          </a:p>
          <a:p>
            <a:r>
              <a:rPr lang="en-US" dirty="0" smtClean="0"/>
              <a:t>“Timing is everything”</a:t>
            </a:r>
          </a:p>
          <a:p>
            <a:pPr lvl="1"/>
            <a:r>
              <a:rPr lang="en-US" dirty="0" smtClean="0"/>
              <a:t>Frank </a:t>
            </a:r>
            <a:r>
              <a:rPr lang="en-US" dirty="0" err="1" smtClean="0"/>
              <a:t>Vahid</a:t>
            </a:r>
            <a:r>
              <a:rPr lang="en-US" dirty="0" smtClean="0"/>
              <a:t>, WESE 2008</a:t>
            </a:r>
          </a:p>
          <a:p>
            <a:endParaRPr lang="en-US" dirty="0" smtClean="0"/>
          </a:p>
          <a:p>
            <a:r>
              <a:rPr lang="en-US" dirty="0" smtClean="0"/>
              <a:t>Even the core … notion of “computable” is at odds with the requirements of embedded software</a:t>
            </a:r>
          </a:p>
          <a:p>
            <a:pPr lvl="1"/>
            <a:r>
              <a:rPr lang="en-US" dirty="0" smtClean="0"/>
              <a:t>In this notion, useful computation terminates</a:t>
            </a:r>
          </a:p>
          <a:p>
            <a:pPr lvl="1"/>
            <a:r>
              <a:rPr lang="en-US" dirty="0" smtClean="0"/>
              <a:t>In embedded software, termination is failure</a:t>
            </a:r>
          </a:p>
          <a:p>
            <a:pPr lvl="1"/>
            <a:r>
              <a:rPr lang="en-US" dirty="0" err="1" smtClean="0"/>
              <a:t>Subcomputations</a:t>
            </a:r>
            <a:r>
              <a:rPr lang="en-US" dirty="0" smtClean="0"/>
              <a:t> must terminate with predictable timing</a:t>
            </a:r>
          </a:p>
          <a:p>
            <a:r>
              <a:rPr lang="en-US" dirty="0" smtClean="0">
                <a:solidFill>
                  <a:srgbClr val="FF0000"/>
                </a:solidFill>
              </a:rPr>
              <a:t>“What is needed is nearly a reinvention of computer science”</a:t>
            </a:r>
          </a:p>
          <a:p>
            <a:pPr lvl="1"/>
            <a:r>
              <a:rPr lang="en-US" dirty="0" smtClean="0"/>
              <a:t>Ed Lee, Absolutely Positively on Time, IEEE Computer, July 2005.</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Harel’s</a:t>
            </a:r>
            <a:r>
              <a:rPr lang="en-US" dirty="0" smtClean="0"/>
              <a:t> </a:t>
            </a:r>
            <a:r>
              <a:rPr lang="en-US" dirty="0" err="1" smtClean="0"/>
              <a:t>StateCharts</a:t>
            </a:r>
            <a:endParaRPr lang="en-US" dirty="0" smtClean="0"/>
          </a:p>
          <a:p>
            <a:r>
              <a:rPr lang="en-US" dirty="0" smtClean="0"/>
              <a:t>UML </a:t>
            </a:r>
            <a:r>
              <a:rPr lang="en-US" dirty="0" err="1" smtClean="0"/>
              <a:t>Statecharts</a:t>
            </a:r>
            <a:endParaRPr lang="en-US" dirty="0" smtClean="0"/>
          </a:p>
          <a:p>
            <a:r>
              <a:rPr lang="en-US" dirty="0" err="1" smtClean="0"/>
              <a:t>Statemate</a:t>
            </a:r>
            <a:endParaRPr lang="en-US" dirty="0" smtClean="0"/>
          </a:p>
          <a:p>
            <a:r>
              <a:rPr lang="en-US" dirty="0" smtClean="0">
                <a:solidFill>
                  <a:srgbClr val="FF0000"/>
                </a:solidFill>
              </a:rPr>
              <a:t>SDL</a:t>
            </a:r>
          </a:p>
          <a:p>
            <a:r>
              <a:rPr lang="en-US" dirty="0" err="1" smtClean="0"/>
              <a:t>SystemC</a:t>
            </a:r>
            <a:endParaRPr lang="en-US" dirty="0" smtClean="0"/>
          </a:p>
          <a:p>
            <a:r>
              <a:rPr lang="en-US" dirty="0" err="1" smtClean="0"/>
              <a:t>SpecC</a:t>
            </a:r>
            <a:endParaRPr lang="en-US" dirty="0" smtClean="0"/>
          </a:p>
          <a:p>
            <a:r>
              <a:rPr lang="en-US" dirty="0" smtClean="0"/>
              <a:t>VHDL, </a:t>
            </a:r>
            <a:r>
              <a:rPr lang="en-US" dirty="0" err="1" smtClean="0"/>
              <a:t>Verilog</a:t>
            </a:r>
            <a:r>
              <a:rPr lang="en-US" dirty="0" smtClean="0"/>
              <a:t>, </a:t>
            </a:r>
            <a:r>
              <a:rPr lang="en-US" dirty="0" err="1" smtClean="0"/>
              <a:t>SystemVerilog</a:t>
            </a:r>
            <a:endParaRPr lang="en-US" dirty="0" smtClean="0"/>
          </a:p>
          <a:p>
            <a:r>
              <a:rPr lang="en-US" dirty="0" err="1" smtClean="0"/>
              <a:t>Simulink</a:t>
            </a:r>
            <a:endParaRPr lang="en-US" dirty="0" smtClean="0"/>
          </a:p>
          <a:p>
            <a:r>
              <a:rPr lang="en-US" dirty="0" smtClean="0"/>
              <a:t>C, C++, Java</a:t>
            </a:r>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4062"/>
          </a:xfrm>
        </p:spPr>
        <p:txBody>
          <a:bodyPr>
            <a:noAutofit/>
          </a:bodyPr>
          <a:lstStyle/>
          <a:p>
            <a:r>
              <a:rPr lang="en-US" sz="3200" dirty="0" smtClean="0"/>
              <a:t>Specification and Description Language (SDL)</a:t>
            </a:r>
            <a:endParaRPr lang="en-US" sz="3200" dirty="0"/>
          </a:p>
        </p:txBody>
      </p:sp>
      <p:sp>
        <p:nvSpPr>
          <p:cNvPr id="3" name="Content Placeholder 2"/>
          <p:cNvSpPr>
            <a:spLocks noGrp="1"/>
          </p:cNvSpPr>
          <p:nvPr>
            <p:ph idx="1"/>
          </p:nvPr>
        </p:nvSpPr>
        <p:spPr>
          <a:xfrm>
            <a:off x="304800" y="1257300"/>
            <a:ext cx="8572500" cy="5143500"/>
          </a:xfrm>
        </p:spPr>
        <p:txBody>
          <a:bodyPr>
            <a:normAutofit fontScale="85000" lnSpcReduction="20000"/>
          </a:bodyPr>
          <a:lstStyle/>
          <a:p>
            <a:r>
              <a:rPr lang="en-US" dirty="0" smtClean="0"/>
              <a:t>Designed to model distributed systems </a:t>
            </a:r>
          </a:p>
          <a:p>
            <a:pPr lvl="1"/>
            <a:r>
              <a:rPr lang="en-US" dirty="0" smtClean="0"/>
              <a:t>Dates back to early 70s</a:t>
            </a:r>
          </a:p>
          <a:p>
            <a:pPr lvl="1"/>
            <a:r>
              <a:rPr lang="en-US" dirty="0" smtClean="0"/>
              <a:t>Formal semantics defined in the late 80s</a:t>
            </a:r>
          </a:p>
          <a:p>
            <a:pPr lvl="1"/>
            <a:r>
              <a:rPr lang="en-US" dirty="0" smtClean="0"/>
              <a:t>Defined by ITU (International Telecommunication Union): Z.100 recommendation in 1980. Updates in 1984, 1988, 1992, 1996 and 1999</a:t>
            </a:r>
          </a:p>
          <a:p>
            <a:r>
              <a:rPr lang="en-US" dirty="0" smtClean="0"/>
              <a:t>Based on asynchronous message passing</a:t>
            </a:r>
          </a:p>
          <a:p>
            <a:r>
              <a:rPr lang="en-US" dirty="0" smtClean="0"/>
              <a:t>Provides both textual as well as graphical</a:t>
            </a:r>
          </a:p>
          <a:p>
            <a:r>
              <a:rPr lang="en-US" dirty="0" smtClean="0"/>
              <a:t>Processes (represent extended FSMs) are the basic elements</a:t>
            </a:r>
          </a:p>
          <a:p>
            <a:r>
              <a:rPr lang="en-US" dirty="0" smtClean="0"/>
              <a:t>Processes can perform operations on data</a:t>
            </a:r>
          </a:p>
          <a:p>
            <a:r>
              <a:rPr lang="en-US" dirty="0" smtClean="0"/>
              <a:t>Contains programming language elements such as procedures</a:t>
            </a:r>
          </a:p>
        </p:txBody>
      </p:sp>
      <p:sp>
        <p:nvSpPr>
          <p:cNvPr id="4" name="Slide Number Placeholder 3"/>
          <p:cNvSpPr>
            <a:spLocks noGrp="1"/>
          </p:cNvSpPr>
          <p:nvPr>
            <p:ph type="sldNum" sz="quarter" idx="12"/>
          </p:nvPr>
        </p:nvSpPr>
        <p:spPr/>
        <p:txBody>
          <a:bodyPr/>
          <a:lstStyle/>
          <a:p>
            <a:fld id="{A13A2B9E-B16C-4C43-A38A-022099A1C25F}"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SDL-representation of FSMs/processes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62</a:t>
            </a:fld>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0" y="1600200"/>
            <a:ext cx="9134314" cy="52578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662"/>
          </a:xfrm>
        </p:spPr>
        <p:txBody>
          <a:bodyPr>
            <a:normAutofit fontScale="90000"/>
          </a:bodyPr>
          <a:lstStyle/>
          <a:p>
            <a:r>
              <a:rPr lang="en-US" dirty="0" smtClean="0"/>
              <a:t>Operations on data</a:t>
            </a:r>
            <a:endParaRPr lang="en-US" dirty="0"/>
          </a:p>
        </p:txBody>
      </p:sp>
      <p:sp>
        <p:nvSpPr>
          <p:cNvPr id="3" name="Content Placeholder 2"/>
          <p:cNvSpPr>
            <a:spLocks noGrp="1"/>
          </p:cNvSpPr>
          <p:nvPr>
            <p:ph idx="1"/>
          </p:nvPr>
        </p:nvSpPr>
        <p:spPr>
          <a:xfrm>
            <a:off x="457200" y="1028700"/>
            <a:ext cx="8229600" cy="1638301"/>
          </a:xfrm>
        </p:spPr>
        <p:txBody>
          <a:bodyPr>
            <a:normAutofit fontScale="92500" lnSpcReduction="20000"/>
          </a:bodyPr>
          <a:lstStyle/>
          <a:p>
            <a:r>
              <a:rPr lang="en-US" dirty="0" smtClean="0"/>
              <a:t>Variables can be declared locally for processes. Their type can be predefined or defined in SDL itself. SDL supports abstract data types (ADTs). Examples: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63</a:t>
            </a:fld>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952500" y="2895600"/>
            <a:ext cx="7079264" cy="367665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Communication among SDL-FSMs</a:t>
            </a:r>
            <a:endParaRPr lang="en-US" dirty="0"/>
          </a:p>
        </p:txBody>
      </p:sp>
      <p:sp>
        <p:nvSpPr>
          <p:cNvPr id="3" name="Content Placeholder 2"/>
          <p:cNvSpPr>
            <a:spLocks noGrp="1"/>
          </p:cNvSpPr>
          <p:nvPr>
            <p:ph idx="1"/>
          </p:nvPr>
        </p:nvSpPr>
        <p:spPr>
          <a:xfrm>
            <a:off x="228600" y="1143001"/>
            <a:ext cx="8724900" cy="2971800"/>
          </a:xfrm>
        </p:spPr>
        <p:txBody>
          <a:bodyPr>
            <a:normAutofit fontScale="85000" lnSpcReduction="20000"/>
          </a:bodyPr>
          <a:lstStyle/>
          <a:p>
            <a:r>
              <a:rPr lang="en-US" dirty="0" smtClean="0"/>
              <a:t>Communication between FSMs (or “processes“) is based on message-passing, assuming a potentially indefinitely large FIFO-queue.</a:t>
            </a:r>
          </a:p>
          <a:p>
            <a:r>
              <a:rPr lang="en-US" dirty="0" smtClean="0"/>
              <a:t>Each process :</a:t>
            </a:r>
          </a:p>
          <a:p>
            <a:pPr lvl="1"/>
            <a:r>
              <a:rPr lang="en-US" dirty="0" smtClean="0"/>
              <a:t>fetches next entry from FIFO,</a:t>
            </a:r>
          </a:p>
          <a:p>
            <a:pPr lvl="1"/>
            <a:r>
              <a:rPr lang="en-US" dirty="0" smtClean="0"/>
              <a:t>checks if input enables transition,</a:t>
            </a:r>
          </a:p>
          <a:p>
            <a:pPr lvl="1"/>
            <a:r>
              <a:rPr lang="en-US" dirty="0" smtClean="0"/>
              <a:t>if yes: transition takes place,</a:t>
            </a:r>
          </a:p>
          <a:p>
            <a:pPr lvl="1"/>
            <a:r>
              <a:rPr lang="en-US" dirty="0" smtClean="0"/>
              <a:t>if no: input is ignored</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64</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371600" y="4044566"/>
            <a:ext cx="6172200" cy="2813433"/>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Deterministic?</a:t>
            </a:r>
            <a:endParaRPr lang="en-US" dirty="0"/>
          </a:p>
        </p:txBody>
      </p:sp>
      <p:sp>
        <p:nvSpPr>
          <p:cNvPr id="3" name="Content Placeholder 2"/>
          <p:cNvSpPr>
            <a:spLocks noGrp="1"/>
          </p:cNvSpPr>
          <p:nvPr>
            <p:ph idx="1"/>
          </p:nvPr>
        </p:nvSpPr>
        <p:spPr>
          <a:xfrm>
            <a:off x="457200" y="1066801"/>
            <a:ext cx="8229600" cy="1905000"/>
          </a:xfrm>
        </p:spPr>
        <p:txBody>
          <a:bodyPr>
            <a:normAutofit fontScale="85000" lnSpcReduction="10000"/>
          </a:bodyPr>
          <a:lstStyle/>
          <a:p>
            <a:r>
              <a:rPr lang="en-US" dirty="0" smtClean="0"/>
              <a:t>Let tokens be arriving at FIFO at the same time: Order in which they are stored is unknown.</a:t>
            </a:r>
          </a:p>
          <a:p>
            <a:r>
              <a:rPr lang="en-US" dirty="0" smtClean="0"/>
              <a:t>All orders are legal: simulators can show different behaviors for the same input, all of which are correct.</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65</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142999" y="3238500"/>
            <a:ext cx="7018295" cy="306705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5462"/>
          </a:xfrm>
        </p:spPr>
        <p:txBody>
          <a:bodyPr>
            <a:normAutofit fontScale="90000"/>
          </a:bodyPr>
          <a:lstStyle/>
          <a:p>
            <a:r>
              <a:rPr lang="en-US" dirty="0" smtClean="0"/>
              <a:t>Process interaction diagrams</a:t>
            </a:r>
            <a:endParaRPr lang="en-US" dirty="0"/>
          </a:p>
        </p:txBody>
      </p:sp>
      <p:sp>
        <p:nvSpPr>
          <p:cNvPr id="3" name="Content Placeholder 2"/>
          <p:cNvSpPr>
            <a:spLocks noGrp="1"/>
          </p:cNvSpPr>
          <p:nvPr>
            <p:ph idx="1"/>
          </p:nvPr>
        </p:nvSpPr>
        <p:spPr>
          <a:xfrm>
            <a:off x="457200" y="1295400"/>
            <a:ext cx="8229600" cy="2286000"/>
          </a:xfrm>
        </p:spPr>
        <p:txBody>
          <a:bodyPr>
            <a:normAutofit fontScale="92500" lnSpcReduction="10000"/>
          </a:bodyPr>
          <a:lstStyle/>
          <a:p>
            <a:r>
              <a:rPr lang="en-US" dirty="0" smtClean="0"/>
              <a:t>Interaction between processes can be described in process interaction diagrams (special case of block diagrams). In addition to processes, these diagrams contain channels and declarations of local signals. Example: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66</a:t>
            </a:fld>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80999" y="4038600"/>
            <a:ext cx="8432145" cy="2276475"/>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5462"/>
          </a:xfrm>
        </p:spPr>
        <p:txBody>
          <a:bodyPr>
            <a:normAutofit fontScale="90000"/>
          </a:bodyPr>
          <a:lstStyle/>
          <a:p>
            <a:r>
              <a:rPr lang="en-US" dirty="0" smtClean="0"/>
              <a:t>Hierarchy is SDL</a:t>
            </a:r>
            <a:endParaRPr lang="en-US" dirty="0"/>
          </a:p>
        </p:txBody>
      </p:sp>
      <p:sp>
        <p:nvSpPr>
          <p:cNvPr id="3" name="Content Placeholder 2"/>
          <p:cNvSpPr>
            <a:spLocks noGrp="1"/>
          </p:cNvSpPr>
          <p:nvPr>
            <p:ph idx="1"/>
          </p:nvPr>
        </p:nvSpPr>
        <p:spPr>
          <a:xfrm>
            <a:off x="457200" y="990600"/>
            <a:ext cx="8229600" cy="1981200"/>
          </a:xfrm>
        </p:spPr>
        <p:txBody>
          <a:bodyPr>
            <a:normAutofit lnSpcReduction="10000"/>
          </a:bodyPr>
          <a:lstStyle/>
          <a:p>
            <a:r>
              <a:rPr lang="en-US" dirty="0" smtClean="0"/>
              <a:t>Process interaction diagrams can be included in blocks. The root block is called system.</a:t>
            </a:r>
          </a:p>
          <a:p>
            <a:r>
              <a:rPr lang="en-US" dirty="0" smtClean="0"/>
              <a:t>Processes cannot contain other processes, unlike in </a:t>
            </a:r>
            <a:r>
              <a:rPr lang="en-US" dirty="0" err="1" smtClean="0"/>
              <a:t>StateCharts</a:t>
            </a:r>
            <a:r>
              <a:rPr lang="en-US" dirty="0" smtClean="0"/>
              <a:t>.</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67</a:t>
            </a:fld>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 y="3429001"/>
            <a:ext cx="8844897" cy="34290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5462"/>
          </a:xfrm>
        </p:spPr>
        <p:txBody>
          <a:bodyPr>
            <a:normAutofit fontScale="90000"/>
          </a:bodyPr>
          <a:lstStyle/>
          <a:p>
            <a:r>
              <a:rPr lang="en-US" dirty="0" smtClean="0"/>
              <a:t>Timers</a:t>
            </a:r>
            <a:endParaRPr lang="en-US" dirty="0"/>
          </a:p>
        </p:txBody>
      </p:sp>
      <p:sp>
        <p:nvSpPr>
          <p:cNvPr id="3" name="Content Placeholder 2"/>
          <p:cNvSpPr>
            <a:spLocks noGrp="1"/>
          </p:cNvSpPr>
          <p:nvPr>
            <p:ph idx="1"/>
          </p:nvPr>
        </p:nvSpPr>
        <p:spPr>
          <a:xfrm>
            <a:off x="457200" y="914400"/>
            <a:ext cx="8229600" cy="1600199"/>
          </a:xfrm>
        </p:spPr>
        <p:txBody>
          <a:bodyPr>
            <a:normAutofit fontScale="92500" lnSpcReduction="20000"/>
          </a:bodyPr>
          <a:lstStyle/>
          <a:p>
            <a:r>
              <a:rPr lang="en-US" dirty="0" smtClean="0"/>
              <a:t>Timers can be declared locally. Elapsed timers put signal into queue (not necessarily processed immediately). RESET removes timer (also from FIFO-queue).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68</a:t>
            </a:fld>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90500" y="2515244"/>
            <a:ext cx="8953500" cy="4095106"/>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Larger example: vending machine</a:t>
            </a:r>
            <a:endParaRPr lang="en-US" dirty="0"/>
          </a:p>
        </p:txBody>
      </p:sp>
      <p:sp>
        <p:nvSpPr>
          <p:cNvPr id="3" name="Content Placeholder 2"/>
          <p:cNvSpPr>
            <a:spLocks noGrp="1"/>
          </p:cNvSpPr>
          <p:nvPr>
            <p:ph idx="1"/>
          </p:nvPr>
        </p:nvSpPr>
        <p:spPr/>
        <p:txBody>
          <a:bodyPr/>
          <a:lstStyle/>
          <a:p>
            <a:r>
              <a:rPr lang="en-US" dirty="0" smtClean="0"/>
              <a:t>Machine selling pretzels, chips, cookies, and doughnuts.</a:t>
            </a:r>
          </a:p>
          <a:p>
            <a:r>
              <a:rPr lang="en-US" dirty="0" smtClean="0"/>
              <a:t>Accepts nickels, dimes, quarters, and half-dollar coins.</a:t>
            </a:r>
          </a:p>
          <a:p>
            <a:r>
              <a:rPr lang="en-US" dirty="0" smtClean="0"/>
              <a:t>Not a distributed application.</a:t>
            </a:r>
          </a:p>
          <a:p>
            <a:r>
              <a:rPr lang="en-US" dirty="0" smtClean="0"/>
              <a:t>[] J.M. </a:t>
            </a:r>
            <a:r>
              <a:rPr lang="en-US" dirty="0" err="1" smtClean="0"/>
              <a:t>Bergé</a:t>
            </a:r>
            <a:r>
              <a:rPr lang="en-US" dirty="0" smtClean="0"/>
              <a:t>, O. </a:t>
            </a:r>
            <a:r>
              <a:rPr lang="en-US" dirty="0" err="1" smtClean="0"/>
              <a:t>Levia</a:t>
            </a:r>
            <a:r>
              <a:rPr lang="en-US" dirty="0" smtClean="0"/>
              <a:t>, J. </a:t>
            </a:r>
            <a:r>
              <a:rPr lang="en-US" dirty="0" err="1" smtClean="0"/>
              <a:t>Roullard</a:t>
            </a:r>
            <a:r>
              <a:rPr lang="en-US" dirty="0" smtClean="0"/>
              <a:t>: High-Level System Modeling, </a:t>
            </a:r>
            <a:r>
              <a:rPr lang="en-US" dirty="0" err="1" smtClean="0"/>
              <a:t>Kluwer</a:t>
            </a:r>
            <a:r>
              <a:rPr lang="en-US" dirty="0" smtClean="0"/>
              <a:t> Academic Publishers, 1995.</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49262"/>
          </a:xfrm>
        </p:spPr>
        <p:txBody>
          <a:bodyPr>
            <a:normAutofit fontScale="90000"/>
          </a:bodyPr>
          <a:lstStyle/>
          <a:p>
            <a:r>
              <a:rPr lang="en-US" dirty="0" smtClean="0"/>
              <a:t>General </a:t>
            </a:r>
            <a:r>
              <a:rPr lang="en-US" b="1" dirty="0" smtClean="0"/>
              <a:t>language characteristics</a:t>
            </a:r>
            <a:endParaRPr lang="en-US" b="1" dirty="0"/>
          </a:p>
        </p:txBody>
      </p:sp>
      <p:sp>
        <p:nvSpPr>
          <p:cNvPr id="4" name="Content Placeholder 3"/>
          <p:cNvSpPr>
            <a:spLocks noGrp="1"/>
          </p:cNvSpPr>
          <p:nvPr>
            <p:ph idx="1"/>
          </p:nvPr>
        </p:nvSpPr>
        <p:spPr>
          <a:xfrm>
            <a:off x="266700" y="838200"/>
            <a:ext cx="8648700" cy="5676900"/>
          </a:xfrm>
        </p:spPr>
        <p:txBody>
          <a:bodyPr>
            <a:normAutofit fontScale="92500" lnSpcReduction="20000"/>
          </a:bodyPr>
          <a:lstStyle/>
          <a:p>
            <a:r>
              <a:rPr lang="en-US" dirty="0" smtClean="0"/>
              <a:t>Synchronous and asynchronous languages</a:t>
            </a:r>
          </a:p>
          <a:p>
            <a:pPr lvl="1"/>
            <a:r>
              <a:rPr lang="en-US" dirty="0" smtClean="0"/>
              <a:t>Languages based CFSMs and sets of processes (ADA, Java) are non-deterministic, since the order in which executable processes are executed are not specified</a:t>
            </a:r>
          </a:p>
          <a:p>
            <a:pPr lvl="1"/>
            <a:r>
              <a:rPr lang="en-US" dirty="0" smtClean="0"/>
              <a:t>Synchronous languages avoid non-determinism: </a:t>
            </a:r>
            <a:r>
              <a:rPr lang="en-US" dirty="0" err="1" smtClean="0"/>
              <a:t>Esterel</a:t>
            </a:r>
            <a:r>
              <a:rPr lang="en-US" dirty="0" smtClean="0"/>
              <a:t>, </a:t>
            </a:r>
            <a:r>
              <a:rPr lang="en-US" dirty="0" err="1" smtClean="0"/>
              <a:t>Lustre</a:t>
            </a:r>
            <a:r>
              <a:rPr lang="en-US" dirty="0" smtClean="0"/>
              <a:t>, </a:t>
            </a:r>
            <a:r>
              <a:rPr lang="en-US" dirty="0" err="1" smtClean="0"/>
              <a:t>StateCharts</a:t>
            </a:r>
            <a:endParaRPr lang="en-US" dirty="0" smtClean="0"/>
          </a:p>
          <a:p>
            <a:r>
              <a:rPr lang="en-US" dirty="0" smtClean="0"/>
              <a:t>Process concepts</a:t>
            </a:r>
          </a:p>
          <a:p>
            <a:pPr lvl="1"/>
            <a:r>
              <a:rPr lang="en-US" dirty="0" smtClean="0"/>
              <a:t>Number of processes can be either static (e.g. </a:t>
            </a:r>
            <a:r>
              <a:rPr lang="en-US" dirty="0" err="1" smtClean="0"/>
              <a:t>StateCharts</a:t>
            </a:r>
            <a:r>
              <a:rPr lang="en-US" dirty="0" smtClean="0"/>
              <a:t>) or dynamic</a:t>
            </a:r>
          </a:p>
          <a:p>
            <a:pPr lvl="1"/>
            <a:r>
              <a:rPr lang="en-US" dirty="0" smtClean="0"/>
              <a:t>Processes can be statically nested or declared at the same level</a:t>
            </a:r>
          </a:p>
          <a:p>
            <a:pPr lvl="1"/>
            <a:r>
              <a:rPr lang="en-US" dirty="0" smtClean="0"/>
              <a:t>Techniques for process creation exist</a:t>
            </a:r>
          </a:p>
          <a:p>
            <a:pPr lvl="1"/>
            <a:r>
              <a:rPr lang="en-US" dirty="0" smtClean="0"/>
              <a:t>Concurrent process model</a:t>
            </a:r>
          </a:p>
          <a:p>
            <a:pPr lvl="2"/>
            <a:r>
              <a:rPr lang="en-US" dirty="0" smtClean="0">
                <a:hlinkClick r:id="rId2"/>
              </a:rPr>
              <a:t>http://esd.cs.ucr.edu/slides/ch8_011702.ppt</a:t>
            </a:r>
            <a:endParaRPr lang="en-US" dirty="0" smtClean="0"/>
          </a:p>
          <a:p>
            <a:pPr lvl="2"/>
            <a:r>
              <a:rPr lang="en-US" dirty="0" smtClean="0">
                <a:hlinkClick r:id="rId3"/>
              </a:rPr>
              <a:t>http://theory.stanford.edu/~rvg/process.html</a:t>
            </a:r>
            <a:endParaRPr lang="en-US" dirty="0" smtClean="0"/>
          </a:p>
        </p:txBody>
      </p:sp>
      <p:sp>
        <p:nvSpPr>
          <p:cNvPr id="2" name="Slide Number Placeholder 1"/>
          <p:cNvSpPr>
            <a:spLocks noGrp="1"/>
          </p:cNvSpPr>
          <p:nvPr>
            <p:ph type="sldNum" sz="quarter" idx="12"/>
          </p:nvPr>
        </p:nvSpPr>
        <p:spPr/>
        <p:txBody>
          <a:bodyPr/>
          <a:lstStyle/>
          <a:p>
            <a:fld id="{A13A2B9E-B16C-4C43-A38A-022099A1C25F}"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70</a:t>
            </a:fld>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0" y="-22886"/>
            <a:ext cx="9144000" cy="6903774"/>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71</a:t>
            </a:fld>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76200" y="0"/>
            <a:ext cx="8903740" cy="68580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72</a:t>
            </a:fld>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1" y="108285"/>
            <a:ext cx="9143999" cy="6641431"/>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73</a:t>
            </a:fld>
            <a:endParaRPr lang="en-US"/>
          </a:p>
        </p:txBody>
      </p:sp>
      <p:sp>
        <p:nvSpPr>
          <p:cNvPr id="3" name="Title 1"/>
          <p:cNvSpPr txBox="1">
            <a:spLocks/>
          </p:cNvSpPr>
          <p:nvPr/>
        </p:nvSpPr>
        <p:spPr>
          <a:xfrm>
            <a:off x="457200" y="274638"/>
            <a:ext cx="8229600" cy="75406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Conclusion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228600" y="990600"/>
            <a:ext cx="8724900" cy="5638800"/>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MoC</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finite state machine components + non-blocking message passing communication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SDL is excellent for real-time, interactive and distributed systems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Not necessarily deterministic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Reliable implementations require the knowledge of a upper bound on the FIFOs length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Timer concept is sufficient for soft deadlines but not for hard deadlines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Hierarchies are supported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No full programming support, no description of non-functional properties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Commercial tools: SINTEF,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Telelogic</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Cinderella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Becoming less popular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Further info</a:t>
            </a:r>
            <a:endParaRPr lang="en-US" dirty="0"/>
          </a:p>
        </p:txBody>
      </p:sp>
      <p:sp>
        <p:nvSpPr>
          <p:cNvPr id="4" name="Content Placeholder 3"/>
          <p:cNvSpPr>
            <a:spLocks noGrp="1"/>
          </p:cNvSpPr>
          <p:nvPr>
            <p:ph idx="1"/>
          </p:nvPr>
        </p:nvSpPr>
        <p:spPr>
          <a:xfrm>
            <a:off x="457200" y="1562100"/>
            <a:ext cx="8229600" cy="4862489"/>
          </a:xfrm>
        </p:spPr>
        <p:txBody>
          <a:bodyPr>
            <a:normAutofit fontScale="92500" lnSpcReduction="10000"/>
          </a:bodyPr>
          <a:lstStyle/>
          <a:p>
            <a:r>
              <a:rPr lang="en-US" dirty="0" smtClean="0">
                <a:hlinkClick r:id="rId2"/>
              </a:rPr>
              <a:t>http</a:t>
            </a:r>
            <a:r>
              <a:rPr lang="en-US" dirty="0" smtClean="0">
                <a:hlinkClick r:id="rId2"/>
              </a:rPr>
              <a:t>://</a:t>
            </a:r>
            <a:r>
              <a:rPr lang="en-US" dirty="0" smtClean="0">
                <a:hlinkClick r:id="rId2"/>
              </a:rPr>
              <a:t>ls12-www.cs.tu-dortmund.de/daes/media/documents/staff/marwedel/es-book/slides10/es-marw-2.03-sdl-df.ppt</a:t>
            </a:r>
            <a:endParaRPr lang="en-US" dirty="0" smtClean="0"/>
          </a:p>
          <a:p>
            <a:r>
              <a:rPr lang="en-US" dirty="0" smtClean="0"/>
              <a:t>ITU </a:t>
            </a:r>
            <a:r>
              <a:rPr lang="en-US" dirty="0" smtClean="0"/>
              <a:t>standards and recommendations</a:t>
            </a:r>
          </a:p>
          <a:p>
            <a:pPr lvl="1"/>
            <a:r>
              <a:rPr lang="en-US" dirty="0" smtClean="0">
                <a:hlinkClick r:id="rId3"/>
              </a:rPr>
              <a:t>www.itu.ch</a:t>
            </a:r>
            <a:endParaRPr lang="en-US" dirty="0" smtClean="0"/>
          </a:p>
          <a:p>
            <a:r>
              <a:rPr lang="en-US" dirty="0" smtClean="0"/>
              <a:t>SDL Forum Society</a:t>
            </a:r>
          </a:p>
          <a:p>
            <a:pPr lvl="1"/>
            <a:r>
              <a:rPr lang="en-US" dirty="0" smtClean="0">
                <a:hlinkClick r:id="rId4"/>
              </a:rPr>
              <a:t>www.sdl-forum.org</a:t>
            </a:r>
            <a:endParaRPr lang="en-US" dirty="0" smtClean="0"/>
          </a:p>
          <a:p>
            <a:r>
              <a:rPr lang="en-US" dirty="0" smtClean="0"/>
              <a:t>Conferences and workshops</a:t>
            </a:r>
          </a:p>
          <a:p>
            <a:pPr lvl="1"/>
            <a:r>
              <a:rPr lang="en-US" dirty="0" smtClean="0"/>
              <a:t>Bi-annual SDL</a:t>
            </a:r>
          </a:p>
          <a:p>
            <a:pPr lvl="1"/>
            <a:r>
              <a:rPr lang="en-US" dirty="0" smtClean="0"/>
              <a:t>SDL&amp;MSC Workshop SAM</a:t>
            </a:r>
            <a:endParaRPr lang="en-US" dirty="0"/>
          </a:p>
        </p:txBody>
      </p:sp>
      <p:sp>
        <p:nvSpPr>
          <p:cNvPr id="2" name="Slide Number Placeholder 1"/>
          <p:cNvSpPr>
            <a:spLocks noGrp="1"/>
          </p:cNvSpPr>
          <p:nvPr>
            <p:ph type="sldNum" sz="quarter" idx="12"/>
          </p:nvPr>
        </p:nvSpPr>
        <p:spPr/>
        <p:txBody>
          <a:bodyPr/>
          <a:lstStyle/>
          <a:p>
            <a:fld id="{A13A2B9E-B16C-4C43-A38A-022099A1C25F}"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Harel’s</a:t>
            </a:r>
            <a:r>
              <a:rPr lang="en-US" dirty="0" smtClean="0"/>
              <a:t> </a:t>
            </a:r>
            <a:r>
              <a:rPr lang="en-US" dirty="0" err="1" smtClean="0"/>
              <a:t>StateCharts</a:t>
            </a:r>
            <a:endParaRPr lang="en-US" dirty="0" smtClean="0"/>
          </a:p>
          <a:p>
            <a:r>
              <a:rPr lang="en-US" dirty="0" smtClean="0"/>
              <a:t>UML </a:t>
            </a:r>
            <a:r>
              <a:rPr lang="en-US" dirty="0" err="1" smtClean="0"/>
              <a:t>Statecharts</a:t>
            </a:r>
            <a:endParaRPr lang="en-US" dirty="0" smtClean="0"/>
          </a:p>
          <a:p>
            <a:r>
              <a:rPr lang="en-US" dirty="0" err="1" smtClean="0"/>
              <a:t>Statemate</a:t>
            </a:r>
            <a:endParaRPr lang="en-US" dirty="0" smtClean="0"/>
          </a:p>
          <a:p>
            <a:r>
              <a:rPr lang="en-US" dirty="0" smtClean="0"/>
              <a:t>SDL</a:t>
            </a:r>
          </a:p>
          <a:p>
            <a:r>
              <a:rPr lang="en-US" dirty="0" err="1" smtClean="0">
                <a:solidFill>
                  <a:srgbClr val="FF0000"/>
                </a:solidFill>
              </a:rPr>
              <a:t>SystemC</a:t>
            </a:r>
            <a:endParaRPr lang="en-US" dirty="0" smtClean="0">
              <a:solidFill>
                <a:srgbClr val="FF0000"/>
              </a:solidFill>
            </a:endParaRPr>
          </a:p>
          <a:p>
            <a:r>
              <a:rPr lang="en-US" dirty="0" err="1" smtClean="0"/>
              <a:t>SpecC</a:t>
            </a:r>
            <a:endParaRPr lang="en-US" dirty="0" smtClean="0"/>
          </a:p>
          <a:p>
            <a:r>
              <a:rPr lang="en-US" dirty="0" smtClean="0"/>
              <a:t>VHDL, </a:t>
            </a:r>
            <a:r>
              <a:rPr lang="en-US" dirty="0" err="1" smtClean="0"/>
              <a:t>Verilog</a:t>
            </a:r>
            <a:r>
              <a:rPr lang="en-US" dirty="0" smtClean="0"/>
              <a:t>, </a:t>
            </a:r>
            <a:r>
              <a:rPr lang="en-US" dirty="0" err="1" smtClean="0"/>
              <a:t>SystemVerilog</a:t>
            </a:r>
            <a:endParaRPr lang="en-US" dirty="0" smtClean="0"/>
          </a:p>
          <a:p>
            <a:r>
              <a:rPr lang="en-US" dirty="0" err="1" smtClean="0"/>
              <a:t>Simulink</a:t>
            </a:r>
            <a:endParaRPr lang="en-US" dirty="0" smtClean="0"/>
          </a:p>
          <a:p>
            <a:r>
              <a:rPr lang="en-US" dirty="0" smtClean="0"/>
              <a:t>C, C++, Java</a:t>
            </a:r>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SystemC</a:t>
            </a:r>
            <a:r>
              <a:rPr lang="en-US" dirty="0" smtClean="0"/>
              <a:t>: Motivation</a:t>
            </a:r>
            <a:endParaRPr lang="en-US" dirty="0"/>
          </a:p>
        </p:txBody>
      </p:sp>
      <p:sp>
        <p:nvSpPr>
          <p:cNvPr id="3" name="Content Placeholder 2"/>
          <p:cNvSpPr>
            <a:spLocks noGrp="1"/>
          </p:cNvSpPr>
          <p:nvPr>
            <p:ph idx="1"/>
          </p:nvPr>
        </p:nvSpPr>
        <p:spPr/>
        <p:txBody>
          <a:bodyPr>
            <a:normAutofit fontScale="92500" lnSpcReduction="10000"/>
          </a:bodyPr>
          <a:lstStyle/>
          <a:p>
            <a:pPr marL="384175" indent="-384175">
              <a:spcBef>
                <a:spcPct val="30000"/>
              </a:spcBef>
              <a:tabLst>
                <a:tab pos="952500" algn="l"/>
              </a:tabLst>
            </a:pPr>
            <a:r>
              <a:rPr lang="en-US" dirty="0" smtClean="0"/>
              <a:t>Many standards (e.g. the GSM and MPEG-standards) are published as C programs</a:t>
            </a:r>
          </a:p>
          <a:p>
            <a:pPr marL="1050925" lvl="1" indent="-476250">
              <a:spcBef>
                <a:spcPct val="30000"/>
              </a:spcBef>
              <a:tabLst>
                <a:tab pos="952500" algn="l"/>
              </a:tabLst>
            </a:pPr>
            <a:r>
              <a:rPr lang="en-US" sz="2400" dirty="0" smtClean="0">
                <a:sym typeface="Wingdings" pitchFamily="2" charset="2"/>
              </a:rPr>
              <a:t>Standards have to be translated if special hardware description languages have to be used</a:t>
            </a:r>
          </a:p>
          <a:p>
            <a:pPr marL="384175" indent="-384175">
              <a:spcBef>
                <a:spcPct val="30000"/>
              </a:spcBef>
              <a:tabLst>
                <a:tab pos="952500" algn="l"/>
              </a:tabLst>
            </a:pPr>
            <a:r>
              <a:rPr lang="en-US" sz="2800" dirty="0" smtClean="0"/>
              <a:t>The functionalities of systems are provided by a mix of hardware and software components</a:t>
            </a:r>
          </a:p>
          <a:p>
            <a:pPr marL="1050925" lvl="1" indent="-476250">
              <a:spcBef>
                <a:spcPct val="30000"/>
              </a:spcBef>
              <a:tabLst>
                <a:tab pos="952500" algn="l"/>
              </a:tabLst>
            </a:pPr>
            <a:r>
              <a:rPr lang="en-US" sz="2400" dirty="0" smtClean="0"/>
              <a:t>Simulations require an interface between hardware and software simulators unless the same language is used for the description of hardware and software</a:t>
            </a:r>
          </a:p>
          <a:p>
            <a:pPr marL="1050925" lvl="1" indent="-476250">
              <a:spcBef>
                <a:spcPct val="30000"/>
              </a:spcBef>
              <a:tabLst>
                <a:tab pos="952500" algn="l"/>
              </a:tabLst>
            </a:pPr>
            <a:r>
              <a:rPr lang="en-US" sz="2400" dirty="0" smtClean="0"/>
              <a:t>Attempts to de</a:t>
            </a:r>
            <a:r>
              <a:rPr lang="de-DE" sz="2400" dirty="0" smtClean="0"/>
              <a:t>s</a:t>
            </a:r>
            <a:r>
              <a:rPr lang="en-US" sz="2400" dirty="0" err="1" smtClean="0"/>
              <a:t>cribe</a:t>
            </a:r>
            <a:r>
              <a:rPr lang="en-US" sz="2400" dirty="0" smtClean="0"/>
              <a:t> software and hardware in the same language.</a:t>
            </a:r>
            <a:endParaRPr lang="de-DE" sz="2400" dirty="0" smtClean="0"/>
          </a:p>
          <a:p>
            <a:pPr marL="1470025" lvl="2">
              <a:spcBef>
                <a:spcPct val="30000"/>
              </a:spcBef>
              <a:tabLst>
                <a:tab pos="952500" algn="l"/>
              </a:tabLst>
            </a:pPr>
            <a:r>
              <a:rPr lang="de-DE" sz="2000" dirty="0" smtClean="0"/>
              <a:t>Various C dialects used for hardware description</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SystemC: Features</a:t>
            </a:r>
            <a:endParaRPr lang="en-US" dirty="0"/>
          </a:p>
        </p:txBody>
      </p:sp>
      <p:sp>
        <p:nvSpPr>
          <p:cNvPr id="3" name="Content Placeholder 2"/>
          <p:cNvSpPr>
            <a:spLocks noGrp="1"/>
          </p:cNvSpPr>
          <p:nvPr>
            <p:ph idx="1"/>
          </p:nvPr>
        </p:nvSpPr>
        <p:spPr>
          <a:xfrm>
            <a:off x="457200" y="1600200"/>
            <a:ext cx="8229600" cy="4991100"/>
          </a:xfrm>
        </p:spPr>
        <p:txBody>
          <a:bodyPr>
            <a:normAutofit fontScale="85000" lnSpcReduction="10000"/>
          </a:bodyPr>
          <a:lstStyle/>
          <a:p>
            <a:pPr>
              <a:spcBef>
                <a:spcPct val="10000"/>
              </a:spcBef>
            </a:pPr>
            <a:r>
              <a:rPr lang="de-DE" dirty="0" smtClean="0"/>
              <a:t>Requirements and solutions for modeling HW in a SW language:</a:t>
            </a:r>
            <a:endParaRPr lang="en-US" dirty="0" smtClean="0"/>
          </a:p>
          <a:p>
            <a:pPr>
              <a:spcBef>
                <a:spcPct val="10000"/>
              </a:spcBef>
            </a:pPr>
            <a:r>
              <a:rPr lang="de-DE" dirty="0" smtClean="0"/>
              <a:t>C++ class library including required functions.</a:t>
            </a:r>
          </a:p>
          <a:p>
            <a:pPr>
              <a:spcBef>
                <a:spcPct val="10000"/>
              </a:spcBef>
            </a:pPr>
            <a:r>
              <a:rPr lang="en-US" dirty="0" smtClean="0"/>
              <a:t>Concurrency: via processes, controlled by </a:t>
            </a:r>
            <a:r>
              <a:rPr lang="en-US" dirty="0" err="1" smtClean="0"/>
              <a:t>sensivity</a:t>
            </a:r>
            <a:r>
              <a:rPr lang="en-US" dirty="0" smtClean="0"/>
              <a:t> lists and calls to wait primitives.</a:t>
            </a:r>
          </a:p>
          <a:p>
            <a:pPr>
              <a:spcBef>
                <a:spcPct val="10000"/>
              </a:spcBef>
            </a:pPr>
            <a:r>
              <a:rPr lang="en-US" dirty="0" smtClean="0"/>
              <a:t>Time: Floating point numbers in </a:t>
            </a:r>
            <a:r>
              <a:rPr lang="en-US" dirty="0" err="1" smtClean="0"/>
              <a:t>SystemC</a:t>
            </a:r>
            <a:r>
              <a:rPr lang="en-US" dirty="0" smtClean="0"/>
              <a:t> 1.0 and Integer values in </a:t>
            </a:r>
            <a:r>
              <a:rPr lang="en-US" dirty="0" err="1" smtClean="0"/>
              <a:t>SystemC</a:t>
            </a:r>
            <a:r>
              <a:rPr lang="en-US" dirty="0" smtClean="0"/>
              <a:t> 2.0; Units </a:t>
            </a:r>
            <a:r>
              <a:rPr lang="en-US" dirty="0" err="1" smtClean="0"/>
              <a:t>ps</a:t>
            </a:r>
            <a:r>
              <a:rPr lang="en-US" dirty="0" smtClean="0"/>
              <a:t>, ns, µs etc*.</a:t>
            </a:r>
          </a:p>
          <a:p>
            <a:pPr>
              <a:spcBef>
                <a:spcPct val="10000"/>
              </a:spcBef>
            </a:pPr>
            <a:r>
              <a:rPr lang="en-US" dirty="0" smtClean="0"/>
              <a:t>Support of bit-</a:t>
            </a:r>
            <a:r>
              <a:rPr lang="en-US" dirty="0" err="1" smtClean="0"/>
              <a:t>datatypes</a:t>
            </a:r>
            <a:r>
              <a:rPr lang="en-US" dirty="0" smtClean="0"/>
              <a:t>: </a:t>
            </a:r>
            <a:r>
              <a:rPr lang="en-US" dirty="0" err="1" smtClean="0"/>
              <a:t>bitvectors</a:t>
            </a:r>
            <a:r>
              <a:rPr lang="en-US" dirty="0" smtClean="0"/>
              <a:t> of different lengths; multiple-valued logic (2 and 4; resolution*)</a:t>
            </a:r>
          </a:p>
          <a:p>
            <a:pPr>
              <a:spcBef>
                <a:spcPct val="10000"/>
              </a:spcBef>
            </a:pPr>
            <a:r>
              <a:rPr lang="en-US" dirty="0" smtClean="0"/>
              <a:t>Communication: plug-and-play channel model, allowing easy replacement of intellectual property</a:t>
            </a:r>
          </a:p>
          <a:p>
            <a:pPr>
              <a:spcBef>
                <a:spcPct val="10000"/>
              </a:spcBef>
            </a:pPr>
            <a:r>
              <a:rPr lang="en-US" dirty="0" smtClean="0"/>
              <a:t>Deterministic behavior not guaranteed.</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err="1" smtClean="0"/>
              <a:t>SystemC</a:t>
            </a:r>
            <a:r>
              <a:rPr lang="en-US" dirty="0" smtClean="0"/>
              <a:t> Language Architecture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78</a:t>
            </a:fld>
            <a:endParaRPr lang="en-US" dirty="0"/>
          </a:p>
        </p:txBody>
      </p:sp>
      <p:grpSp>
        <p:nvGrpSpPr>
          <p:cNvPr id="5" name="Group 3"/>
          <p:cNvGrpSpPr>
            <a:grpSpLocks/>
          </p:cNvGrpSpPr>
          <p:nvPr/>
        </p:nvGrpSpPr>
        <p:grpSpPr bwMode="auto">
          <a:xfrm>
            <a:off x="250825" y="1268413"/>
            <a:ext cx="8724900" cy="5105400"/>
            <a:chOff x="96" y="720"/>
            <a:chExt cx="5520" cy="3504"/>
          </a:xfrm>
        </p:grpSpPr>
        <p:sp>
          <p:nvSpPr>
            <p:cNvPr id="6" name="Rectangle 4"/>
            <p:cNvSpPr>
              <a:spLocks noChangeArrowheads="1"/>
            </p:cNvSpPr>
            <p:nvPr/>
          </p:nvSpPr>
          <p:spPr bwMode="auto">
            <a:xfrm>
              <a:off x="96" y="720"/>
              <a:ext cx="5520" cy="3504"/>
            </a:xfrm>
            <a:prstGeom prst="rect">
              <a:avLst/>
            </a:prstGeom>
            <a:solidFill>
              <a:schemeClr val="accent1"/>
            </a:solidFill>
            <a:ln w="9525">
              <a:solidFill>
                <a:srgbClr val="000000"/>
              </a:solidFill>
              <a:miter lim="800000"/>
              <a:headEnd/>
              <a:tailEnd/>
            </a:ln>
          </p:spPr>
          <p:txBody>
            <a:bodyPr wrap="none" anchor="ctr"/>
            <a:lstStyle/>
            <a:p>
              <a:endParaRPr lang="en-US"/>
            </a:p>
          </p:txBody>
        </p:sp>
        <p:sp>
          <p:nvSpPr>
            <p:cNvPr id="7" name="Rectangle 5"/>
            <p:cNvSpPr>
              <a:spLocks noChangeArrowheads="1"/>
            </p:cNvSpPr>
            <p:nvPr/>
          </p:nvSpPr>
          <p:spPr bwMode="auto">
            <a:xfrm>
              <a:off x="240" y="3552"/>
              <a:ext cx="5280" cy="576"/>
            </a:xfrm>
            <a:prstGeom prst="rect">
              <a:avLst/>
            </a:prstGeom>
            <a:solidFill>
              <a:srgbClr val="CCECFF"/>
            </a:solidFill>
            <a:ln w="9525">
              <a:solidFill>
                <a:srgbClr val="000000"/>
              </a:solidFill>
              <a:miter lim="800000"/>
              <a:headEnd/>
              <a:tailEnd/>
            </a:ln>
          </p:spPr>
          <p:txBody>
            <a:bodyPr wrap="none" anchor="ctr"/>
            <a:lstStyle/>
            <a:p>
              <a:pPr algn="ctr" eaLnBrk="0" hangingPunct="0"/>
              <a:r>
                <a:rPr lang="en-US">
                  <a:solidFill>
                    <a:srgbClr val="000000"/>
                  </a:solidFill>
                </a:rPr>
                <a:t>C++ Language Standard</a:t>
              </a:r>
            </a:p>
          </p:txBody>
        </p:sp>
        <p:sp>
          <p:nvSpPr>
            <p:cNvPr id="8" name="Rectangle 6"/>
            <p:cNvSpPr>
              <a:spLocks noChangeArrowheads="1"/>
            </p:cNvSpPr>
            <p:nvPr/>
          </p:nvSpPr>
          <p:spPr bwMode="auto">
            <a:xfrm>
              <a:off x="240" y="2016"/>
              <a:ext cx="2592" cy="1440"/>
            </a:xfrm>
            <a:prstGeom prst="rect">
              <a:avLst/>
            </a:prstGeom>
            <a:solidFill>
              <a:srgbClr val="CCECFF"/>
            </a:solidFill>
            <a:ln w="9525">
              <a:solidFill>
                <a:srgbClr val="000000"/>
              </a:solidFill>
              <a:miter lim="800000"/>
              <a:headEnd/>
              <a:tailEnd/>
            </a:ln>
          </p:spPr>
          <p:txBody>
            <a:bodyPr wrap="none" anchor="ctr"/>
            <a:lstStyle/>
            <a:p>
              <a:pPr eaLnBrk="0" hangingPunct="0"/>
              <a:r>
                <a:rPr lang="en-US">
                  <a:solidFill>
                    <a:srgbClr val="000000"/>
                  </a:solidFill>
                </a:rPr>
                <a:t>Core Language</a:t>
              </a:r>
            </a:p>
            <a:p>
              <a:pPr eaLnBrk="0" hangingPunct="0"/>
              <a:r>
                <a:rPr lang="en-US" sz="1600">
                  <a:solidFill>
                    <a:srgbClr val="000000"/>
                  </a:solidFill>
                </a:rPr>
                <a:t>Module</a:t>
              </a:r>
            </a:p>
            <a:p>
              <a:pPr eaLnBrk="0" hangingPunct="0"/>
              <a:r>
                <a:rPr lang="en-US" sz="1600">
                  <a:solidFill>
                    <a:srgbClr val="000000"/>
                  </a:solidFill>
                </a:rPr>
                <a:t>Ports</a:t>
              </a:r>
            </a:p>
            <a:p>
              <a:pPr eaLnBrk="0" hangingPunct="0"/>
              <a:r>
                <a:rPr lang="en-US" sz="1600">
                  <a:solidFill>
                    <a:srgbClr val="000000"/>
                  </a:solidFill>
                </a:rPr>
                <a:t>Processes</a:t>
              </a:r>
            </a:p>
            <a:p>
              <a:pPr eaLnBrk="0" hangingPunct="0"/>
              <a:r>
                <a:rPr lang="en-US" sz="1600">
                  <a:solidFill>
                    <a:srgbClr val="000000"/>
                  </a:solidFill>
                </a:rPr>
                <a:t>Events</a:t>
              </a:r>
            </a:p>
            <a:p>
              <a:pPr eaLnBrk="0" hangingPunct="0"/>
              <a:r>
                <a:rPr lang="en-US" sz="1600">
                  <a:solidFill>
                    <a:srgbClr val="000000"/>
                  </a:solidFill>
                </a:rPr>
                <a:t>Interfaces</a:t>
              </a:r>
            </a:p>
            <a:p>
              <a:pPr eaLnBrk="0" hangingPunct="0"/>
              <a:r>
                <a:rPr lang="en-US" sz="1600">
                  <a:solidFill>
                    <a:srgbClr val="000000"/>
                  </a:solidFill>
                </a:rPr>
                <a:t>Channels</a:t>
              </a:r>
            </a:p>
            <a:p>
              <a:pPr eaLnBrk="0" hangingPunct="0"/>
              <a:r>
                <a:rPr lang="en-US" b="1">
                  <a:solidFill>
                    <a:srgbClr val="000000"/>
                  </a:solidFill>
                </a:rPr>
                <a:t>Event-driven simulation kernel</a:t>
              </a:r>
            </a:p>
          </p:txBody>
        </p:sp>
        <p:sp>
          <p:nvSpPr>
            <p:cNvPr id="9" name="Rectangle 7"/>
            <p:cNvSpPr>
              <a:spLocks noChangeArrowheads="1"/>
            </p:cNvSpPr>
            <p:nvPr/>
          </p:nvSpPr>
          <p:spPr bwMode="auto">
            <a:xfrm>
              <a:off x="2928" y="2016"/>
              <a:ext cx="2592" cy="1440"/>
            </a:xfrm>
            <a:prstGeom prst="rect">
              <a:avLst/>
            </a:prstGeom>
            <a:solidFill>
              <a:srgbClr val="CCECFF"/>
            </a:solidFill>
            <a:ln w="9525">
              <a:solidFill>
                <a:srgbClr val="000000"/>
              </a:solidFill>
              <a:miter lim="800000"/>
              <a:headEnd/>
              <a:tailEnd/>
            </a:ln>
          </p:spPr>
          <p:txBody>
            <a:bodyPr wrap="none" anchor="ctr"/>
            <a:lstStyle/>
            <a:p>
              <a:pPr eaLnBrk="0" hangingPunct="0"/>
              <a:r>
                <a:rPr lang="en-US">
                  <a:solidFill>
                    <a:srgbClr val="000000"/>
                  </a:solidFill>
                </a:rPr>
                <a:t>Data types</a:t>
              </a:r>
            </a:p>
            <a:p>
              <a:pPr eaLnBrk="0" hangingPunct="0"/>
              <a:endParaRPr lang="en-US">
                <a:solidFill>
                  <a:srgbClr val="000000"/>
                </a:solidFill>
              </a:endParaRPr>
            </a:p>
            <a:p>
              <a:pPr eaLnBrk="0" hangingPunct="0"/>
              <a:r>
                <a:rPr lang="en-US" sz="1600">
                  <a:solidFill>
                    <a:srgbClr val="000000"/>
                  </a:solidFill>
                </a:rPr>
                <a:t>Bits and bit-vectors</a:t>
              </a:r>
            </a:p>
            <a:p>
              <a:pPr eaLnBrk="0" hangingPunct="0"/>
              <a:r>
                <a:rPr lang="en-US" sz="1600">
                  <a:solidFill>
                    <a:srgbClr val="000000"/>
                  </a:solidFill>
                </a:rPr>
                <a:t>Arbitrary precision integers</a:t>
              </a:r>
            </a:p>
            <a:p>
              <a:pPr eaLnBrk="0" hangingPunct="0"/>
              <a:r>
                <a:rPr lang="en-US" sz="1600">
                  <a:solidFill>
                    <a:srgbClr val="000000"/>
                  </a:solidFill>
                </a:rPr>
                <a:t>Fixed-point numbers</a:t>
              </a:r>
            </a:p>
            <a:p>
              <a:pPr eaLnBrk="0" hangingPunct="0"/>
              <a:r>
                <a:rPr lang="en-US" sz="1600">
                  <a:solidFill>
                    <a:srgbClr val="000000"/>
                  </a:solidFill>
                </a:rPr>
                <a:t>4-valued logic types, logic-vectors</a:t>
              </a:r>
            </a:p>
            <a:p>
              <a:pPr eaLnBrk="0" hangingPunct="0"/>
              <a:r>
                <a:rPr lang="en-US" sz="1600">
                  <a:solidFill>
                    <a:srgbClr val="000000"/>
                  </a:solidFill>
                </a:rPr>
                <a:t>C++ user defined types</a:t>
              </a:r>
              <a:endParaRPr lang="en-US" b="1">
                <a:solidFill>
                  <a:srgbClr val="000000"/>
                </a:solidFill>
              </a:endParaRPr>
            </a:p>
          </p:txBody>
        </p:sp>
        <p:sp>
          <p:nvSpPr>
            <p:cNvPr id="10" name="Rectangle 8"/>
            <p:cNvSpPr>
              <a:spLocks noChangeArrowheads="1"/>
            </p:cNvSpPr>
            <p:nvPr/>
          </p:nvSpPr>
          <p:spPr bwMode="auto">
            <a:xfrm>
              <a:off x="240" y="1392"/>
              <a:ext cx="5280" cy="576"/>
            </a:xfrm>
            <a:prstGeom prst="rect">
              <a:avLst/>
            </a:prstGeom>
            <a:solidFill>
              <a:srgbClr val="CCECFF"/>
            </a:solidFill>
            <a:ln w="9525">
              <a:solidFill>
                <a:srgbClr val="000000"/>
              </a:solidFill>
              <a:miter lim="800000"/>
              <a:headEnd/>
              <a:tailEnd/>
            </a:ln>
          </p:spPr>
          <p:txBody>
            <a:bodyPr wrap="none" anchor="ctr"/>
            <a:lstStyle/>
            <a:p>
              <a:pPr algn="ctr" eaLnBrk="0" hangingPunct="0"/>
              <a:r>
                <a:rPr lang="en-US">
                  <a:solidFill>
                    <a:srgbClr val="000000"/>
                  </a:solidFill>
                </a:rPr>
                <a:t>Elementary Channels</a:t>
              </a:r>
            </a:p>
            <a:p>
              <a:pPr algn="ctr" eaLnBrk="0" hangingPunct="0"/>
              <a:r>
                <a:rPr lang="en-US" sz="1600">
                  <a:solidFill>
                    <a:srgbClr val="000000"/>
                  </a:solidFill>
                </a:rPr>
                <a:t>Signal, Timer, Mutex, Semaphore, FIFO, etc</a:t>
              </a:r>
            </a:p>
          </p:txBody>
        </p:sp>
        <p:sp>
          <p:nvSpPr>
            <p:cNvPr id="11" name="Rectangle 9"/>
            <p:cNvSpPr>
              <a:spLocks noChangeArrowheads="1"/>
            </p:cNvSpPr>
            <p:nvPr/>
          </p:nvSpPr>
          <p:spPr bwMode="auto">
            <a:xfrm>
              <a:off x="240" y="768"/>
              <a:ext cx="2352" cy="576"/>
            </a:xfrm>
            <a:prstGeom prst="rect">
              <a:avLst/>
            </a:prstGeom>
            <a:solidFill>
              <a:srgbClr val="99FFCC"/>
            </a:solidFill>
            <a:ln w="9525">
              <a:solidFill>
                <a:srgbClr val="000000"/>
              </a:solidFill>
              <a:miter lim="800000"/>
              <a:headEnd/>
              <a:tailEnd/>
            </a:ln>
          </p:spPr>
          <p:txBody>
            <a:bodyPr wrap="none" anchor="ctr"/>
            <a:lstStyle/>
            <a:p>
              <a:pPr algn="ctr" eaLnBrk="0" hangingPunct="0"/>
              <a:r>
                <a:rPr lang="en-US">
                  <a:solidFill>
                    <a:srgbClr val="000000"/>
                  </a:solidFill>
                </a:rPr>
                <a:t>Channels for MoCs</a:t>
              </a:r>
            </a:p>
            <a:p>
              <a:pPr algn="ctr" eaLnBrk="0" hangingPunct="0"/>
              <a:r>
                <a:rPr lang="en-US" sz="1600">
                  <a:solidFill>
                    <a:srgbClr val="000000"/>
                  </a:solidFill>
                </a:rPr>
                <a:t>Kahn process networks, SDF, etc</a:t>
              </a:r>
            </a:p>
          </p:txBody>
        </p:sp>
        <p:sp>
          <p:nvSpPr>
            <p:cNvPr id="12" name="Rectangle 10"/>
            <p:cNvSpPr>
              <a:spLocks noChangeArrowheads="1"/>
            </p:cNvSpPr>
            <p:nvPr/>
          </p:nvSpPr>
          <p:spPr bwMode="auto">
            <a:xfrm>
              <a:off x="2736" y="768"/>
              <a:ext cx="2784" cy="576"/>
            </a:xfrm>
            <a:prstGeom prst="rect">
              <a:avLst/>
            </a:prstGeom>
            <a:solidFill>
              <a:srgbClr val="99FFCC"/>
            </a:solidFill>
            <a:ln w="9525">
              <a:solidFill>
                <a:srgbClr val="000000"/>
              </a:solidFill>
              <a:miter lim="800000"/>
              <a:headEnd/>
              <a:tailEnd/>
            </a:ln>
          </p:spPr>
          <p:txBody>
            <a:bodyPr wrap="none" anchor="ctr"/>
            <a:lstStyle/>
            <a:p>
              <a:pPr algn="ctr" eaLnBrk="0" hangingPunct="0"/>
              <a:r>
                <a:rPr lang="sr-Latn-CS">
                  <a:solidFill>
                    <a:srgbClr val="000000"/>
                  </a:solidFill>
                </a:rPr>
                <a:t> </a:t>
              </a:r>
              <a:r>
                <a:rPr lang="en-US">
                  <a:solidFill>
                    <a:srgbClr val="000000"/>
                  </a:solidFill>
                </a:rPr>
                <a:t>Methodology-specific Channels</a:t>
              </a:r>
              <a:r>
                <a:rPr lang="sr-Latn-CS">
                  <a:solidFill>
                    <a:srgbClr val="000000"/>
                  </a:solidFill>
                </a:rPr>
                <a:t> </a:t>
              </a:r>
              <a:endParaRPr lang="en-US">
                <a:solidFill>
                  <a:srgbClr val="000000"/>
                </a:solidFill>
              </a:endParaRPr>
            </a:p>
            <a:p>
              <a:pPr algn="ctr" eaLnBrk="0" hangingPunct="0"/>
              <a:r>
                <a:rPr lang="en-US" sz="1600">
                  <a:solidFill>
                    <a:srgbClr val="000000"/>
                  </a:solidFill>
                </a:rPr>
                <a:t>Master/Slave library</a:t>
              </a:r>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SystemC</a:t>
            </a:r>
            <a:endParaRPr lang="en-US" dirty="0"/>
          </a:p>
        </p:txBody>
      </p:sp>
      <p:sp>
        <p:nvSpPr>
          <p:cNvPr id="3" name="Content Placeholder 2"/>
          <p:cNvSpPr>
            <a:spLocks noGrp="1"/>
          </p:cNvSpPr>
          <p:nvPr>
            <p:ph idx="1"/>
          </p:nvPr>
        </p:nvSpPr>
        <p:spPr/>
        <p:txBody>
          <a:bodyPr/>
          <a:lstStyle/>
          <a:p>
            <a:r>
              <a:rPr lang="en-US" dirty="0" smtClean="0"/>
              <a:t>HW </a:t>
            </a:r>
            <a:r>
              <a:rPr lang="en-US" dirty="0" smtClean="0"/>
              <a:t>#5:</a:t>
            </a:r>
            <a:endParaRPr lang="en-US" dirty="0" smtClean="0"/>
          </a:p>
          <a:p>
            <a:pPr lvl="1"/>
            <a:r>
              <a:rPr lang="en-US" dirty="0" smtClean="0"/>
              <a:t>Download </a:t>
            </a:r>
            <a:r>
              <a:rPr lang="en-US" dirty="0" err="1" smtClean="0"/>
              <a:t>SystemC</a:t>
            </a:r>
            <a:r>
              <a:rPr lang="en-US" dirty="0" smtClean="0"/>
              <a:t> </a:t>
            </a:r>
            <a:r>
              <a:rPr lang="en-US" dirty="0" smtClean="0">
                <a:hlinkClick r:id="rId2"/>
              </a:rPr>
              <a:t>http</a:t>
            </a:r>
            <a:r>
              <a:rPr lang="en-US" dirty="0" smtClean="0">
                <a:hlinkClick r:id="rId2"/>
              </a:rPr>
              <a:t>://</a:t>
            </a:r>
            <a:r>
              <a:rPr lang="en-US" dirty="0" smtClean="0">
                <a:hlinkClick r:id="rId2"/>
              </a:rPr>
              <a:t>www.accellera.org/downloads/standards/systemc</a:t>
            </a:r>
            <a:endParaRPr lang="en-US" dirty="0" smtClean="0"/>
          </a:p>
          <a:p>
            <a:pPr lvl="1"/>
            <a:r>
              <a:rPr lang="en-US" dirty="0" smtClean="0"/>
              <a:t>Work/change </a:t>
            </a:r>
            <a:r>
              <a:rPr lang="en-US" dirty="0" smtClean="0"/>
              <a:t>selected examples as discussed in class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normAutofit fontScale="90000"/>
          </a:bodyPr>
          <a:lstStyle/>
          <a:p>
            <a:r>
              <a:rPr lang="en-US" dirty="0" smtClean="0"/>
              <a:t>General language characteristics</a:t>
            </a:r>
            <a:endParaRPr lang="en-US" dirty="0"/>
          </a:p>
        </p:txBody>
      </p:sp>
      <p:sp>
        <p:nvSpPr>
          <p:cNvPr id="4" name="Content Placeholder 3"/>
          <p:cNvSpPr>
            <a:spLocks noGrp="1"/>
          </p:cNvSpPr>
          <p:nvPr>
            <p:ph idx="1"/>
          </p:nvPr>
        </p:nvSpPr>
        <p:spPr>
          <a:xfrm>
            <a:off x="457200" y="1104900"/>
            <a:ext cx="8229600" cy="5021263"/>
          </a:xfrm>
        </p:spPr>
        <p:txBody>
          <a:bodyPr>
            <a:normAutofit fontScale="85000" lnSpcReduction="20000"/>
          </a:bodyPr>
          <a:lstStyle/>
          <a:p>
            <a:r>
              <a:rPr lang="en-US" dirty="0" smtClean="0"/>
              <a:t>Synchronization and communication</a:t>
            </a:r>
          </a:p>
          <a:p>
            <a:pPr lvl="1"/>
            <a:r>
              <a:rPr lang="en-US" dirty="0" smtClean="0"/>
              <a:t>Shared memory – all variables can be accessed from all processes</a:t>
            </a:r>
          </a:p>
          <a:p>
            <a:pPr lvl="1"/>
            <a:r>
              <a:rPr lang="en-US" dirty="0" smtClean="0"/>
              <a:t>Message passing – messages are sent/received just like mails over the Internet. Generally slower.</a:t>
            </a:r>
          </a:p>
          <a:p>
            <a:r>
              <a:rPr lang="en-US" dirty="0" smtClean="0"/>
              <a:t>Specifying timing. Four requirements:</a:t>
            </a:r>
          </a:p>
          <a:p>
            <a:pPr lvl="1"/>
            <a:r>
              <a:rPr lang="en-US" dirty="0" smtClean="0"/>
              <a:t>Access to a timer – a means to measure elapsed time</a:t>
            </a:r>
          </a:p>
          <a:p>
            <a:pPr lvl="1"/>
            <a:r>
              <a:rPr lang="en-US" dirty="0" smtClean="0"/>
              <a:t>Means for delaying a process (e.g. “wait for” in VHDL)</a:t>
            </a:r>
          </a:p>
          <a:p>
            <a:pPr lvl="1"/>
            <a:r>
              <a:rPr lang="en-US" dirty="0" smtClean="0"/>
              <a:t>Possibility to specify timeouts (e.g. </a:t>
            </a:r>
            <a:r>
              <a:rPr lang="en-US" dirty="0" err="1" smtClean="0"/>
              <a:t>StateCharts</a:t>
            </a:r>
            <a:r>
              <a:rPr lang="en-US" dirty="0" smtClean="0"/>
              <a:t> allows timeouts)</a:t>
            </a:r>
          </a:p>
          <a:p>
            <a:pPr lvl="1"/>
            <a:r>
              <a:rPr lang="en-US" dirty="0" smtClean="0"/>
              <a:t>Methods for specifying deadlines and schedules</a:t>
            </a:r>
          </a:p>
          <a:p>
            <a:r>
              <a:rPr lang="en-US" dirty="0" smtClean="0"/>
              <a:t>Using non-standard IO/devices</a:t>
            </a:r>
          </a:p>
          <a:p>
            <a:pPr lvl="1"/>
            <a:r>
              <a:rPr lang="en-US" dirty="0" smtClean="0"/>
              <a:t>E.g. ADA allows variables to be mapped to specific memory addresses</a:t>
            </a:r>
            <a:endParaRPr lang="en-US" dirty="0"/>
          </a:p>
        </p:txBody>
      </p:sp>
      <p:sp>
        <p:nvSpPr>
          <p:cNvPr id="2" name="Slide Number Placeholder 1"/>
          <p:cNvSpPr>
            <a:spLocks noGrp="1"/>
          </p:cNvSpPr>
          <p:nvPr>
            <p:ph type="sldNum" sz="quarter" idx="12"/>
          </p:nvPr>
        </p:nvSpPr>
        <p:spPr/>
        <p:txBody>
          <a:bodyPr/>
          <a:lstStyle/>
          <a:p>
            <a:fld id="{A13A2B9E-B16C-4C43-A38A-022099A1C25F}"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Info</a:t>
            </a:r>
            <a:endParaRPr lang="en-US" dirty="0"/>
          </a:p>
        </p:txBody>
      </p:sp>
      <p:sp>
        <p:nvSpPr>
          <p:cNvPr id="3" name="Content Placeholder 2"/>
          <p:cNvSpPr>
            <a:spLocks noGrp="1"/>
          </p:cNvSpPr>
          <p:nvPr>
            <p:ph idx="1"/>
          </p:nvPr>
        </p:nvSpPr>
        <p:spPr>
          <a:xfrm>
            <a:off x="457200" y="1409700"/>
            <a:ext cx="8229600" cy="4716463"/>
          </a:xfrm>
        </p:spPr>
        <p:txBody>
          <a:bodyPr>
            <a:normAutofit fontScale="85000" lnSpcReduction="20000"/>
          </a:bodyPr>
          <a:lstStyle/>
          <a:p>
            <a:r>
              <a:rPr lang="en-US" dirty="0" smtClean="0"/>
              <a:t>Thorsten </a:t>
            </a:r>
            <a:r>
              <a:rPr lang="en-US" dirty="0" err="1" smtClean="0"/>
              <a:t>Grotker</a:t>
            </a:r>
            <a:r>
              <a:rPr lang="en-US" dirty="0" smtClean="0"/>
              <a:t>, Stan Liao, Grant Martin, Stuart Swan, System Design with </a:t>
            </a:r>
            <a:r>
              <a:rPr lang="en-US" dirty="0" err="1" smtClean="0"/>
              <a:t>SystemC</a:t>
            </a:r>
            <a:r>
              <a:rPr lang="en-US" dirty="0" smtClean="0"/>
              <a:t>, </a:t>
            </a:r>
            <a:r>
              <a:rPr lang="en-US" dirty="0" err="1" smtClean="0"/>
              <a:t>Kluwer</a:t>
            </a:r>
            <a:r>
              <a:rPr lang="en-US" dirty="0" smtClean="0"/>
              <a:t> Academic Publishers, May 2002.</a:t>
            </a:r>
          </a:p>
          <a:p>
            <a:r>
              <a:rPr lang="en-US" dirty="0" smtClean="0">
                <a:hlinkClick r:id="rId2"/>
              </a:rPr>
              <a:t>http://www.systemc.org/home</a:t>
            </a:r>
            <a:endParaRPr lang="en-US" dirty="0" smtClean="0"/>
          </a:p>
          <a:p>
            <a:r>
              <a:rPr lang="en-US" dirty="0" smtClean="0">
                <a:hlinkClick r:id="rId3"/>
              </a:rPr>
              <a:t>http://www.systemc-ams.org</a:t>
            </a:r>
            <a:endParaRPr lang="en-US" dirty="0" smtClean="0"/>
          </a:p>
          <a:p>
            <a:r>
              <a:rPr lang="en-US" dirty="0" smtClean="0">
                <a:hlinkClick r:id="rId4"/>
              </a:rPr>
              <a:t>http://www.engr.colostate.edu/~sudeep/teaching/ppt/lec03_sysc_tutorial.ppt</a:t>
            </a:r>
            <a:endParaRPr lang="en-US" dirty="0" smtClean="0"/>
          </a:p>
          <a:p>
            <a:r>
              <a:rPr lang="en-US" dirty="0" smtClean="0">
                <a:hlinkClick r:id="rId5"/>
              </a:rPr>
              <a:t>http://www-ti.informatik.uni-tuebingen.de/~systemc</a:t>
            </a:r>
            <a:endParaRPr lang="en-US" dirty="0" smtClean="0"/>
          </a:p>
          <a:p>
            <a:r>
              <a:rPr lang="en-US" dirty="0" smtClean="0">
                <a:hlinkClick r:id="rId6"/>
              </a:rPr>
              <a:t>http://www.asic-world.com/systemc/tutorial.html</a:t>
            </a:r>
            <a:endParaRPr lang="en-US" dirty="0" smtClean="0"/>
          </a:p>
          <a:p>
            <a:r>
              <a:rPr lang="en-US" dirty="0" smtClean="0">
                <a:hlinkClick r:id="rId7"/>
              </a:rPr>
              <a:t>http://www.ht-lab.com/howto/vh2sc_tut/vh2sc_tut.html</a:t>
            </a:r>
            <a:endParaRPr lang="en-US" dirty="0" smtClean="0"/>
          </a:p>
          <a:p>
            <a:r>
              <a:rPr lang="en-US" dirty="0" smtClean="0">
                <a:hlinkClick r:id="rId8"/>
              </a:rPr>
              <a:t>http://www.doulos.com/knowhow/systemc/tutorial</a:t>
            </a:r>
            <a:endParaRPr lang="en-US" dirty="0" smtClean="0"/>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Harel’s</a:t>
            </a:r>
            <a:r>
              <a:rPr lang="en-US" dirty="0" smtClean="0"/>
              <a:t> </a:t>
            </a:r>
            <a:r>
              <a:rPr lang="en-US" dirty="0" err="1" smtClean="0"/>
              <a:t>StateCharts</a:t>
            </a:r>
            <a:endParaRPr lang="en-US" dirty="0" smtClean="0"/>
          </a:p>
          <a:p>
            <a:r>
              <a:rPr lang="en-US" dirty="0" smtClean="0"/>
              <a:t>UML </a:t>
            </a:r>
            <a:r>
              <a:rPr lang="en-US" dirty="0" err="1" smtClean="0"/>
              <a:t>Statecharts</a:t>
            </a:r>
            <a:endParaRPr lang="en-US" dirty="0" smtClean="0"/>
          </a:p>
          <a:p>
            <a:r>
              <a:rPr lang="en-US" dirty="0" err="1" smtClean="0"/>
              <a:t>Statemate</a:t>
            </a:r>
            <a:endParaRPr lang="en-US" dirty="0" smtClean="0"/>
          </a:p>
          <a:p>
            <a:r>
              <a:rPr lang="en-US" dirty="0" smtClean="0"/>
              <a:t>SDL</a:t>
            </a:r>
          </a:p>
          <a:p>
            <a:r>
              <a:rPr lang="en-US" dirty="0" err="1" smtClean="0"/>
              <a:t>SystemC</a:t>
            </a:r>
            <a:endParaRPr lang="en-US" dirty="0" smtClean="0"/>
          </a:p>
          <a:p>
            <a:r>
              <a:rPr lang="en-US" dirty="0" err="1" smtClean="0">
                <a:solidFill>
                  <a:srgbClr val="FF0000"/>
                </a:solidFill>
              </a:rPr>
              <a:t>SpecC</a:t>
            </a:r>
            <a:endParaRPr lang="en-US" dirty="0" smtClean="0">
              <a:solidFill>
                <a:srgbClr val="FF0000"/>
              </a:solidFill>
            </a:endParaRPr>
          </a:p>
          <a:p>
            <a:r>
              <a:rPr lang="en-US" dirty="0" smtClean="0"/>
              <a:t>VHDL, </a:t>
            </a:r>
            <a:r>
              <a:rPr lang="en-US" dirty="0" err="1" smtClean="0"/>
              <a:t>Verilog</a:t>
            </a:r>
            <a:r>
              <a:rPr lang="en-US" dirty="0" smtClean="0"/>
              <a:t>, </a:t>
            </a:r>
            <a:r>
              <a:rPr lang="en-US" dirty="0" err="1" smtClean="0"/>
              <a:t>SystemVerilog</a:t>
            </a:r>
            <a:endParaRPr lang="en-US" dirty="0" smtClean="0"/>
          </a:p>
          <a:p>
            <a:r>
              <a:rPr lang="en-US" dirty="0" err="1" smtClean="0"/>
              <a:t>Simulink</a:t>
            </a:r>
            <a:endParaRPr lang="en-US" dirty="0" smtClean="0"/>
          </a:p>
          <a:p>
            <a:r>
              <a:rPr lang="en-US" dirty="0" smtClean="0"/>
              <a:t>C, C++, Java</a:t>
            </a:r>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6462"/>
          </a:xfrm>
        </p:spPr>
        <p:txBody>
          <a:bodyPr/>
          <a:lstStyle/>
          <a:p>
            <a:r>
              <a:rPr lang="de-DE" dirty="0" smtClean="0"/>
              <a:t>SpecC</a:t>
            </a:r>
            <a:endParaRPr lang="en-US" dirty="0"/>
          </a:p>
        </p:txBody>
      </p:sp>
      <p:sp>
        <p:nvSpPr>
          <p:cNvPr id="3" name="Content Placeholder 2"/>
          <p:cNvSpPr>
            <a:spLocks noGrp="1"/>
          </p:cNvSpPr>
          <p:nvPr>
            <p:ph idx="1"/>
          </p:nvPr>
        </p:nvSpPr>
        <p:spPr>
          <a:xfrm>
            <a:off x="228600" y="1257300"/>
            <a:ext cx="8724900" cy="5334000"/>
          </a:xfrm>
        </p:spPr>
        <p:txBody>
          <a:bodyPr>
            <a:normAutofit fontScale="85000" lnSpcReduction="20000"/>
          </a:bodyPr>
          <a:lstStyle/>
          <a:p>
            <a:pPr marL="185738" indent="-185738">
              <a:spcBef>
                <a:spcPct val="10000"/>
              </a:spcBef>
            </a:pPr>
            <a:r>
              <a:rPr lang="de-DE" dirty="0" smtClean="0"/>
              <a:t>SpecC is based </a:t>
            </a:r>
            <a:r>
              <a:rPr lang="en-US" dirty="0" smtClean="0"/>
              <a:t>on the clear separation between</a:t>
            </a:r>
            <a:r>
              <a:rPr lang="de-DE" dirty="0" smtClean="0"/>
              <a:t> </a:t>
            </a:r>
            <a:r>
              <a:rPr lang="en-US" dirty="0" smtClean="0"/>
              <a:t>communication and</a:t>
            </a:r>
            <a:r>
              <a:rPr lang="de-DE" dirty="0" smtClean="0"/>
              <a:t> </a:t>
            </a:r>
            <a:r>
              <a:rPr lang="en-US" dirty="0" smtClean="0"/>
              <a:t>computation</a:t>
            </a:r>
            <a:r>
              <a:rPr lang="de-DE" dirty="0" smtClean="0"/>
              <a:t>.</a:t>
            </a:r>
            <a:r>
              <a:rPr lang="en-US" dirty="0" smtClean="0"/>
              <a:t> </a:t>
            </a:r>
            <a:r>
              <a:rPr lang="de-DE" dirty="0" smtClean="0"/>
              <a:t>Enables</a:t>
            </a:r>
            <a:r>
              <a:rPr lang="en-US" dirty="0" smtClean="0"/>
              <a:t> </a:t>
            </a:r>
            <a:r>
              <a:rPr lang="en-US" i="1" dirty="0" smtClean="0"/>
              <a:t>plug-and-play </a:t>
            </a:r>
            <a:r>
              <a:rPr lang="en-US" dirty="0" smtClean="0"/>
              <a:t>for system components</a:t>
            </a:r>
            <a:r>
              <a:rPr lang="de-DE" dirty="0" smtClean="0"/>
              <a:t>; mod</a:t>
            </a:r>
            <a:r>
              <a:rPr lang="en-US" dirty="0" err="1" smtClean="0"/>
              <a:t>els</a:t>
            </a:r>
            <a:r>
              <a:rPr lang="en-US" dirty="0" smtClean="0"/>
              <a:t> system as hierarchical networks of behaviors communicating through</a:t>
            </a:r>
            <a:r>
              <a:rPr lang="de-DE" dirty="0" smtClean="0"/>
              <a:t> </a:t>
            </a:r>
            <a:r>
              <a:rPr lang="en-US" dirty="0" smtClean="0"/>
              <a:t>channels.</a:t>
            </a:r>
            <a:endParaRPr lang="de-DE" dirty="0" smtClean="0"/>
          </a:p>
          <a:p>
            <a:pPr marL="185738" indent="-185738">
              <a:spcBef>
                <a:spcPct val="10000"/>
              </a:spcBef>
            </a:pPr>
            <a:r>
              <a:rPr lang="en-US" dirty="0" smtClean="0"/>
              <a:t> </a:t>
            </a:r>
            <a:r>
              <a:rPr lang="en-US" dirty="0" err="1" smtClean="0">
                <a:solidFill>
                  <a:srgbClr val="FF0000"/>
                </a:solidFill>
              </a:rPr>
              <a:t>SpecC</a:t>
            </a:r>
            <a:r>
              <a:rPr lang="en-US" dirty="0" smtClean="0"/>
              <a:t> </a:t>
            </a:r>
            <a:r>
              <a:rPr lang="de-DE" dirty="0" smtClean="0"/>
              <a:t>specifications </a:t>
            </a:r>
            <a:r>
              <a:rPr lang="en-US" dirty="0" smtClean="0"/>
              <a:t>consist</a:t>
            </a:r>
            <a:r>
              <a:rPr lang="de-DE" dirty="0" smtClean="0"/>
              <a:t>s</a:t>
            </a:r>
            <a:r>
              <a:rPr lang="en-US" dirty="0" smtClean="0"/>
              <a:t> of behaviors, channels and interfaces.</a:t>
            </a:r>
          </a:p>
          <a:p>
            <a:pPr marL="185738" indent="-185738">
              <a:spcBef>
                <a:spcPct val="10000"/>
              </a:spcBef>
            </a:pPr>
            <a:r>
              <a:rPr lang="en-US" dirty="0" smtClean="0"/>
              <a:t> </a:t>
            </a:r>
            <a:r>
              <a:rPr lang="en-US" dirty="0" smtClean="0">
                <a:solidFill>
                  <a:srgbClr val="FF0000"/>
                </a:solidFill>
              </a:rPr>
              <a:t>Behaviors</a:t>
            </a:r>
            <a:r>
              <a:rPr lang="en-US" dirty="0" smtClean="0"/>
              <a:t> include ports, locally instantiated components, private variables and</a:t>
            </a:r>
            <a:r>
              <a:rPr lang="de-DE" dirty="0" smtClean="0"/>
              <a:t> </a:t>
            </a:r>
            <a:r>
              <a:rPr lang="en-US" dirty="0" smtClean="0"/>
              <a:t>functions and a public main function.</a:t>
            </a:r>
            <a:endParaRPr lang="de-DE" dirty="0" smtClean="0"/>
          </a:p>
          <a:p>
            <a:pPr marL="185738" indent="-185738">
              <a:spcBef>
                <a:spcPct val="10000"/>
              </a:spcBef>
            </a:pPr>
            <a:r>
              <a:rPr lang="en-US" dirty="0" smtClean="0"/>
              <a:t> </a:t>
            </a:r>
            <a:r>
              <a:rPr lang="en-US" dirty="0" smtClean="0">
                <a:solidFill>
                  <a:srgbClr val="FF0000"/>
                </a:solidFill>
              </a:rPr>
              <a:t>Channels</a:t>
            </a:r>
            <a:r>
              <a:rPr lang="en-US" dirty="0" smtClean="0"/>
              <a:t> encapsulate communication.</a:t>
            </a:r>
            <a:r>
              <a:rPr lang="de-DE" dirty="0" smtClean="0"/>
              <a:t> </a:t>
            </a:r>
            <a:r>
              <a:rPr lang="en-US" dirty="0" smtClean="0"/>
              <a:t>They include variables and functions, used for the definition of a</a:t>
            </a:r>
            <a:r>
              <a:rPr lang="de-DE" dirty="0" smtClean="0"/>
              <a:t> </a:t>
            </a:r>
            <a:r>
              <a:rPr lang="en-US" dirty="0" smtClean="0"/>
              <a:t>communication protocol.</a:t>
            </a:r>
            <a:endParaRPr lang="de-DE" dirty="0" smtClean="0"/>
          </a:p>
          <a:p>
            <a:pPr marL="185738" indent="-185738">
              <a:spcBef>
                <a:spcPct val="10000"/>
              </a:spcBef>
            </a:pPr>
            <a:r>
              <a:rPr lang="en-US" dirty="0" smtClean="0"/>
              <a:t> </a:t>
            </a:r>
            <a:r>
              <a:rPr lang="en-US" dirty="0" smtClean="0">
                <a:solidFill>
                  <a:srgbClr val="FF0000"/>
                </a:solidFill>
              </a:rPr>
              <a:t>Interfaces</a:t>
            </a:r>
            <a:r>
              <a:rPr lang="en-US" dirty="0" smtClean="0"/>
              <a:t> are linking behaviors and channels together.</a:t>
            </a:r>
            <a:r>
              <a:rPr lang="de-DE" dirty="0" smtClean="0"/>
              <a:t> </a:t>
            </a:r>
            <a:r>
              <a:rPr lang="en-US" dirty="0" smtClean="0"/>
              <a:t>They declare the communication protocols which are defined in a channel.</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Example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83</a:t>
            </a:fld>
            <a:endParaRPr lang="en-US" dirty="0"/>
          </a:p>
        </p:txBody>
      </p:sp>
      <p:pic>
        <p:nvPicPr>
          <p:cNvPr id="5" name="Picture 3"/>
          <p:cNvPicPr>
            <a:picLocks noChangeAspect="1" noChangeArrowheads="1"/>
          </p:cNvPicPr>
          <p:nvPr/>
        </p:nvPicPr>
        <p:blipFill>
          <a:blip r:embed="rId2" cstate="print"/>
          <a:srcRect l="2657" t="7382" r="2953" b="32115"/>
          <a:stretch>
            <a:fillRect/>
          </a:stretch>
        </p:blipFill>
        <p:spPr bwMode="auto">
          <a:xfrm>
            <a:off x="660400" y="1800225"/>
            <a:ext cx="8064500" cy="4135438"/>
          </a:xfrm>
          <a:prstGeom prst="rect">
            <a:avLst/>
          </a:prstGeom>
          <a:noFill/>
          <a:ln w="9525">
            <a:noFill/>
            <a:miter lim="800000"/>
            <a:headEnd/>
            <a:tailEnd/>
          </a:ln>
        </p:spPr>
      </p:pic>
      <p:sp>
        <p:nvSpPr>
          <p:cNvPr id="6" name="Text Box 4"/>
          <p:cNvSpPr txBox="1">
            <a:spLocks noChangeArrowheads="1"/>
          </p:cNvSpPr>
          <p:nvPr/>
        </p:nvSpPr>
        <p:spPr bwMode="auto">
          <a:xfrm>
            <a:off x="3681413" y="1185863"/>
            <a:ext cx="1928812" cy="457200"/>
          </a:xfrm>
          <a:prstGeom prst="rect">
            <a:avLst/>
          </a:prstGeom>
          <a:noFill/>
          <a:ln w="9525">
            <a:noFill/>
            <a:miter lim="800000"/>
            <a:headEnd/>
            <a:tailEnd/>
          </a:ln>
        </p:spPr>
        <p:txBody>
          <a:bodyPr>
            <a:spAutoFit/>
          </a:bodyPr>
          <a:lstStyle/>
          <a:p>
            <a:pPr>
              <a:spcBef>
                <a:spcPct val="50000"/>
              </a:spcBef>
            </a:pPr>
            <a:r>
              <a:rPr lang="de-DE" sz="2400">
                <a:solidFill>
                  <a:srgbClr val="0000FF"/>
                </a:solidFill>
              </a:rPr>
              <a:t>channel</a:t>
            </a:r>
            <a:endParaRPr lang="en-US" sz="2400">
              <a:solidFill>
                <a:srgbClr val="0000FF"/>
              </a:solidFill>
            </a:endParaRPr>
          </a:p>
        </p:txBody>
      </p:sp>
      <p:sp>
        <p:nvSpPr>
          <p:cNvPr id="7" name="Line 5"/>
          <p:cNvSpPr>
            <a:spLocks noChangeShapeType="1"/>
          </p:cNvSpPr>
          <p:nvPr/>
        </p:nvSpPr>
        <p:spPr bwMode="auto">
          <a:xfrm flipH="1">
            <a:off x="4225925" y="1568450"/>
            <a:ext cx="0" cy="754063"/>
          </a:xfrm>
          <a:prstGeom prst="line">
            <a:avLst/>
          </a:prstGeom>
          <a:noFill/>
          <a:ln w="9525">
            <a:solidFill>
              <a:srgbClr val="FF3300"/>
            </a:solidFill>
            <a:prstDash val="dash"/>
            <a:round/>
            <a:headEnd/>
            <a:tailEnd type="triangle" w="med" len="med"/>
          </a:ln>
        </p:spPr>
        <p:txBody>
          <a:bodyPr/>
          <a:lstStyle/>
          <a:p>
            <a:endParaRPr lang="en-US"/>
          </a:p>
        </p:txBody>
      </p:sp>
      <p:sp>
        <p:nvSpPr>
          <p:cNvPr id="8" name="Text Box 6"/>
          <p:cNvSpPr txBox="1">
            <a:spLocks noChangeArrowheads="1"/>
          </p:cNvSpPr>
          <p:nvPr/>
        </p:nvSpPr>
        <p:spPr bwMode="auto">
          <a:xfrm>
            <a:off x="1595438" y="5980113"/>
            <a:ext cx="1581150" cy="457200"/>
          </a:xfrm>
          <a:prstGeom prst="rect">
            <a:avLst/>
          </a:prstGeom>
          <a:noFill/>
          <a:ln w="9525">
            <a:noFill/>
            <a:miter lim="800000"/>
            <a:headEnd/>
            <a:tailEnd/>
          </a:ln>
        </p:spPr>
        <p:txBody>
          <a:bodyPr>
            <a:spAutoFit/>
          </a:bodyPr>
          <a:lstStyle/>
          <a:p>
            <a:pPr>
              <a:spcBef>
                <a:spcPct val="50000"/>
              </a:spcBef>
            </a:pPr>
            <a:r>
              <a:rPr lang="de-DE" sz="2400">
                <a:solidFill>
                  <a:srgbClr val="0000FF"/>
                </a:solidFill>
              </a:rPr>
              <a:t>behavior</a:t>
            </a:r>
            <a:endParaRPr lang="en-US" sz="2400">
              <a:solidFill>
                <a:srgbClr val="0000FF"/>
              </a:solidFill>
            </a:endParaRPr>
          </a:p>
        </p:txBody>
      </p:sp>
      <p:sp>
        <p:nvSpPr>
          <p:cNvPr id="9" name="Line 7"/>
          <p:cNvSpPr>
            <a:spLocks noChangeShapeType="1"/>
          </p:cNvSpPr>
          <p:nvPr/>
        </p:nvSpPr>
        <p:spPr bwMode="auto">
          <a:xfrm flipV="1">
            <a:off x="2414588" y="5280025"/>
            <a:ext cx="122237" cy="730250"/>
          </a:xfrm>
          <a:prstGeom prst="line">
            <a:avLst/>
          </a:prstGeom>
          <a:noFill/>
          <a:ln w="9525">
            <a:solidFill>
              <a:srgbClr val="FF3300"/>
            </a:solidFill>
            <a:prstDash val="dash"/>
            <a:round/>
            <a:headEnd/>
            <a:tailEnd type="triangle" w="med" len="med"/>
          </a:ln>
        </p:spPr>
        <p:txBody>
          <a:bodyPr/>
          <a:lstStyle/>
          <a:p>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Example</a:t>
            </a:r>
            <a:endParaRPr lang="en-US" dirty="0"/>
          </a:p>
        </p:txBody>
      </p:sp>
      <p:sp>
        <p:nvSpPr>
          <p:cNvPr id="3" name="Content Placeholder 2"/>
          <p:cNvSpPr>
            <a:spLocks noGrp="1"/>
          </p:cNvSpPr>
          <p:nvPr>
            <p:ph idx="1"/>
          </p:nvPr>
        </p:nvSpPr>
        <p:spPr>
          <a:xfrm>
            <a:off x="228600" y="1600200"/>
            <a:ext cx="6705600" cy="5067300"/>
          </a:xfrm>
        </p:spPr>
        <p:txBody>
          <a:bodyPr>
            <a:normAutofit fontScale="70000" lnSpcReduction="20000"/>
          </a:bodyPr>
          <a:lstStyle/>
          <a:p>
            <a:pPr>
              <a:spcBef>
                <a:spcPct val="10000"/>
              </a:spcBef>
              <a:buFont typeface="Wingdings" pitchFamily="2" charset="2"/>
              <a:buNone/>
            </a:pPr>
            <a:r>
              <a:rPr lang="de-DE" b="1" dirty="0" smtClean="0"/>
              <a:t>interface L {void Write(int x);};</a:t>
            </a:r>
          </a:p>
          <a:p>
            <a:pPr>
              <a:spcBef>
                <a:spcPct val="10000"/>
              </a:spcBef>
              <a:buFont typeface="Wingdings" pitchFamily="2" charset="2"/>
              <a:buNone/>
            </a:pPr>
            <a:r>
              <a:rPr lang="de-DE" b="1" dirty="0" smtClean="0"/>
              <a:t>interface R {int Read (void);};</a:t>
            </a:r>
          </a:p>
          <a:p>
            <a:pPr>
              <a:spcBef>
                <a:spcPct val="10000"/>
              </a:spcBef>
              <a:buFont typeface="Wingdings" pitchFamily="2" charset="2"/>
              <a:buNone/>
            </a:pPr>
            <a:r>
              <a:rPr lang="de-DE" b="1" dirty="0" smtClean="0"/>
              <a:t>channel C implements L,R { </a:t>
            </a:r>
          </a:p>
          <a:p>
            <a:pPr>
              <a:spcBef>
                <a:spcPct val="10000"/>
              </a:spcBef>
              <a:buFont typeface="Wingdings" pitchFamily="2" charset="2"/>
              <a:buNone/>
            </a:pPr>
            <a:r>
              <a:rPr lang="de-DE" b="1" dirty="0" smtClean="0"/>
              <a:t>  int Data; bool Valid;</a:t>
            </a:r>
          </a:p>
          <a:p>
            <a:pPr>
              <a:spcBef>
                <a:spcPct val="10000"/>
              </a:spcBef>
              <a:buFont typeface="Wingdings" pitchFamily="2" charset="2"/>
              <a:buNone/>
            </a:pPr>
            <a:r>
              <a:rPr lang="de-DE" b="1" dirty="0" smtClean="0"/>
              <a:t>  void Write(int x)  {</a:t>
            </a:r>
          </a:p>
          <a:p>
            <a:pPr>
              <a:spcBef>
                <a:spcPct val="10000"/>
              </a:spcBef>
              <a:buFont typeface="Wingdings" pitchFamily="2" charset="2"/>
              <a:buNone/>
            </a:pPr>
            <a:r>
              <a:rPr lang="de-DE" b="1" dirty="0" smtClean="0"/>
              <a:t>          Data=x; Valid=true; } </a:t>
            </a:r>
          </a:p>
          <a:p>
            <a:pPr>
              <a:spcBef>
                <a:spcPct val="10000"/>
              </a:spcBef>
              <a:buFont typeface="Wingdings" pitchFamily="2" charset="2"/>
              <a:buNone/>
            </a:pPr>
            <a:r>
              <a:rPr lang="de-DE" b="1" dirty="0" smtClean="0"/>
              <a:t>  int Read(void) { while (!Valid) waitfor(10);  return (Data); }</a:t>
            </a:r>
          </a:p>
          <a:p>
            <a:pPr>
              <a:spcBef>
                <a:spcPct val="10000"/>
              </a:spcBef>
              <a:buFont typeface="Wingdings" pitchFamily="2" charset="2"/>
              <a:buNone/>
            </a:pPr>
            <a:r>
              <a:rPr lang="de-DE" b="1" dirty="0" smtClean="0"/>
              <a:t>  behavior B1 (in int p1, L p2, in int p3) {</a:t>
            </a:r>
          </a:p>
          <a:p>
            <a:pPr>
              <a:spcBef>
                <a:spcPct val="10000"/>
              </a:spcBef>
              <a:buFont typeface="Wingdings" pitchFamily="2" charset="2"/>
              <a:buNone/>
            </a:pPr>
            <a:r>
              <a:rPr lang="de-DE" b="1" dirty="0" smtClean="0"/>
              <a:t>     void main(void)    {/*...*/ p2.Write(p1);}  };</a:t>
            </a:r>
          </a:p>
          <a:p>
            <a:pPr>
              <a:spcBef>
                <a:spcPct val="10000"/>
              </a:spcBef>
              <a:buFont typeface="Wingdings" pitchFamily="2" charset="2"/>
              <a:buNone/>
            </a:pPr>
            <a:r>
              <a:rPr lang="de-DE" b="1" dirty="0" smtClean="0"/>
              <a:t>  behavior B2 (out int p1, R p2, out int p3) {</a:t>
            </a:r>
            <a:br>
              <a:rPr lang="de-DE" b="1" dirty="0" smtClean="0"/>
            </a:br>
            <a:r>
              <a:rPr lang="de-DE" b="1" dirty="0" smtClean="0"/>
              <a:t> void main(void)   {/*...*/ p3=p2.Read();   }  };</a:t>
            </a:r>
          </a:p>
          <a:p>
            <a:pPr>
              <a:spcBef>
                <a:spcPct val="10000"/>
              </a:spcBef>
              <a:buFont typeface="Wingdings" pitchFamily="2" charset="2"/>
              <a:buNone/>
            </a:pPr>
            <a:r>
              <a:rPr lang="de-DE" b="1" dirty="0" smtClean="0"/>
              <a:t>  behavior B(in int p1, out int p2) {</a:t>
            </a:r>
          </a:p>
          <a:p>
            <a:pPr>
              <a:spcBef>
                <a:spcPct val="10000"/>
              </a:spcBef>
              <a:buFont typeface="Wingdings" pitchFamily="2" charset="2"/>
              <a:buNone/>
            </a:pPr>
            <a:r>
              <a:rPr lang="de-DE" b="1" dirty="0" smtClean="0"/>
              <a:t>      int c1; C c2; B1 b1(p1,c2,c1); B2 b2 (c1,c2,p2);</a:t>
            </a:r>
          </a:p>
          <a:p>
            <a:pPr>
              <a:spcBef>
                <a:spcPct val="10000"/>
              </a:spcBef>
              <a:buFont typeface="Wingdings" pitchFamily="2" charset="2"/>
              <a:buNone/>
            </a:pPr>
            <a:r>
              <a:rPr lang="de-DE" b="1" dirty="0" smtClean="0"/>
              <a:t>      void main (void) { par {b1.main();b2.main(); }}</a:t>
            </a:r>
          </a:p>
          <a:p>
            <a:pPr>
              <a:spcBef>
                <a:spcPct val="10000"/>
              </a:spcBef>
              <a:buFont typeface="Wingdings" pitchFamily="2" charset="2"/>
              <a:buNone/>
            </a:pPr>
            <a:r>
              <a:rPr lang="de-DE" b="1" dirty="0" smtClean="0"/>
              <a:t> };</a:t>
            </a:r>
            <a:endParaRPr lang="en-US" b="1" dirty="0" smtClean="0"/>
          </a:p>
        </p:txBody>
      </p:sp>
      <p:sp>
        <p:nvSpPr>
          <p:cNvPr id="4" name="Slide Number Placeholder 3"/>
          <p:cNvSpPr>
            <a:spLocks noGrp="1"/>
          </p:cNvSpPr>
          <p:nvPr>
            <p:ph type="sldNum" sz="quarter" idx="12"/>
          </p:nvPr>
        </p:nvSpPr>
        <p:spPr/>
        <p:txBody>
          <a:bodyPr/>
          <a:lstStyle/>
          <a:p>
            <a:fld id="{A13A2B9E-B16C-4C43-A38A-022099A1C25F}" type="slidenum">
              <a:rPr lang="en-US" smtClean="0"/>
              <a:pPr/>
              <a:t>84</a:t>
            </a:fld>
            <a:endParaRPr lang="en-US" dirty="0"/>
          </a:p>
        </p:txBody>
      </p:sp>
      <p:pic>
        <p:nvPicPr>
          <p:cNvPr id="5" name="Picture 4"/>
          <p:cNvPicPr>
            <a:picLocks noChangeAspect="1" noChangeArrowheads="1"/>
          </p:cNvPicPr>
          <p:nvPr/>
        </p:nvPicPr>
        <p:blipFill>
          <a:blip r:embed="rId2" cstate="print"/>
          <a:srcRect l="2657" t="7382" r="2953" b="32115"/>
          <a:stretch>
            <a:fillRect/>
          </a:stretch>
        </p:blipFill>
        <p:spPr bwMode="auto">
          <a:xfrm>
            <a:off x="4132262" y="800100"/>
            <a:ext cx="4897438" cy="2511425"/>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Info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Daniel D. </a:t>
            </a:r>
            <a:r>
              <a:rPr lang="en-US" dirty="0" err="1" smtClean="0"/>
              <a:t>Gajski</a:t>
            </a:r>
            <a:r>
              <a:rPr lang="en-US" dirty="0" smtClean="0"/>
              <a:t>, </a:t>
            </a:r>
            <a:r>
              <a:rPr lang="en-US" dirty="0" err="1" smtClean="0"/>
              <a:t>Jianwen</a:t>
            </a:r>
            <a:r>
              <a:rPr lang="en-US" dirty="0" smtClean="0"/>
              <a:t> Zhu, Andreas </a:t>
            </a:r>
            <a:r>
              <a:rPr lang="en-US" dirty="0" err="1" smtClean="0"/>
              <a:t>Gerstlauer</a:t>
            </a:r>
            <a:r>
              <a:rPr lang="en-US" dirty="0" smtClean="0"/>
              <a:t>, </a:t>
            </a:r>
            <a:r>
              <a:rPr lang="en-US" dirty="0" err="1" smtClean="0"/>
              <a:t>Shuqing</a:t>
            </a:r>
            <a:r>
              <a:rPr lang="en-US" dirty="0" smtClean="0"/>
              <a:t> Zhao, </a:t>
            </a:r>
            <a:r>
              <a:rPr lang="en-US" dirty="0" err="1" smtClean="0"/>
              <a:t>SpecC</a:t>
            </a:r>
            <a:r>
              <a:rPr lang="en-US" dirty="0" smtClean="0"/>
              <a:t>: specification language and methodology, Springer, 1st edition, 2000.</a:t>
            </a:r>
          </a:p>
          <a:p>
            <a:r>
              <a:rPr lang="en-US" dirty="0" smtClean="0">
                <a:hlinkClick r:id="rId2"/>
              </a:rPr>
              <a:t>http://www.cecs.uci.edu/~gajski</a:t>
            </a:r>
            <a:endParaRPr lang="en-US" dirty="0" smtClean="0"/>
          </a:p>
          <a:p>
            <a:r>
              <a:rPr lang="en-US" dirty="0" smtClean="0">
                <a:hlinkClick r:id="rId3"/>
              </a:rPr>
              <a:t>http://www.cecs.uci.edu/~specc</a:t>
            </a:r>
            <a:endParaRPr lang="en-US" dirty="0" smtClean="0"/>
          </a:p>
          <a:p>
            <a:r>
              <a:rPr lang="en-US" dirty="0" smtClean="0">
                <a:hlinkClick r:id="rId4"/>
              </a:rPr>
              <a:t>http://ls12-www.cs.tu-dortmund.de/daes/en/daes/mitarbeiter/prof-dr-peter-marwedel/embedded-system-text-book/slides/slides-2011.html</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85</a:t>
            </a:fld>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Harel’s</a:t>
            </a:r>
            <a:r>
              <a:rPr lang="en-US" dirty="0" smtClean="0"/>
              <a:t> </a:t>
            </a:r>
            <a:r>
              <a:rPr lang="en-US" dirty="0" err="1" smtClean="0"/>
              <a:t>StateCharts</a:t>
            </a:r>
            <a:endParaRPr lang="en-US" dirty="0" smtClean="0"/>
          </a:p>
          <a:p>
            <a:r>
              <a:rPr lang="en-US" dirty="0" smtClean="0"/>
              <a:t>UML </a:t>
            </a:r>
            <a:r>
              <a:rPr lang="en-US" dirty="0" err="1" smtClean="0"/>
              <a:t>Statecharts</a:t>
            </a:r>
            <a:endParaRPr lang="en-US" dirty="0" smtClean="0"/>
          </a:p>
          <a:p>
            <a:r>
              <a:rPr lang="en-US" dirty="0" err="1" smtClean="0"/>
              <a:t>Statemate</a:t>
            </a:r>
            <a:endParaRPr lang="en-US" dirty="0" smtClean="0"/>
          </a:p>
          <a:p>
            <a:r>
              <a:rPr lang="en-US" dirty="0" smtClean="0"/>
              <a:t>SDL</a:t>
            </a:r>
          </a:p>
          <a:p>
            <a:r>
              <a:rPr lang="en-US" dirty="0" err="1" smtClean="0"/>
              <a:t>SystemC</a:t>
            </a:r>
            <a:endParaRPr lang="en-US" dirty="0" smtClean="0"/>
          </a:p>
          <a:p>
            <a:r>
              <a:rPr lang="en-US" dirty="0" err="1" smtClean="0"/>
              <a:t>SpecC</a:t>
            </a:r>
            <a:endParaRPr lang="en-US" dirty="0" smtClean="0"/>
          </a:p>
          <a:p>
            <a:r>
              <a:rPr lang="en-US" dirty="0" smtClean="0">
                <a:solidFill>
                  <a:srgbClr val="FF0000"/>
                </a:solidFill>
              </a:rPr>
              <a:t>VHDL, </a:t>
            </a:r>
            <a:r>
              <a:rPr lang="en-US" dirty="0" err="1" smtClean="0">
                <a:solidFill>
                  <a:srgbClr val="FF0000"/>
                </a:solidFill>
              </a:rPr>
              <a:t>Verilog</a:t>
            </a:r>
            <a:r>
              <a:rPr lang="en-US" dirty="0" smtClean="0">
                <a:solidFill>
                  <a:srgbClr val="FF0000"/>
                </a:solidFill>
              </a:rPr>
              <a:t>, </a:t>
            </a:r>
            <a:r>
              <a:rPr lang="en-US" dirty="0" err="1" smtClean="0">
                <a:solidFill>
                  <a:srgbClr val="FF0000"/>
                </a:solidFill>
              </a:rPr>
              <a:t>SystemVerilog</a:t>
            </a:r>
            <a:endParaRPr lang="en-US" dirty="0" smtClean="0">
              <a:solidFill>
                <a:srgbClr val="FF0000"/>
              </a:solidFill>
            </a:endParaRPr>
          </a:p>
          <a:p>
            <a:r>
              <a:rPr lang="en-US" dirty="0" err="1" smtClean="0"/>
              <a:t>Simulink</a:t>
            </a:r>
            <a:endParaRPr lang="en-US" dirty="0" smtClean="0"/>
          </a:p>
          <a:p>
            <a:r>
              <a:rPr lang="en-US" dirty="0" smtClean="0"/>
              <a:t>C, C++, Java</a:t>
            </a:r>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86</a:t>
            </a:fld>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VHDL</a:t>
            </a:r>
            <a:endParaRPr lang="en-US" dirty="0"/>
          </a:p>
        </p:txBody>
      </p:sp>
      <p:sp>
        <p:nvSpPr>
          <p:cNvPr id="3" name="Content Placeholder 2"/>
          <p:cNvSpPr>
            <a:spLocks noGrp="1"/>
          </p:cNvSpPr>
          <p:nvPr>
            <p:ph idx="1"/>
          </p:nvPr>
        </p:nvSpPr>
        <p:spPr>
          <a:xfrm>
            <a:off x="457200" y="1600200"/>
            <a:ext cx="8229600" cy="4838700"/>
          </a:xfrm>
        </p:spPr>
        <p:txBody>
          <a:bodyPr>
            <a:normAutofit/>
          </a:bodyPr>
          <a:lstStyle/>
          <a:p>
            <a:pPr>
              <a:spcBef>
                <a:spcPct val="10000"/>
              </a:spcBef>
            </a:pPr>
            <a:r>
              <a:rPr lang="en-US" dirty="0" smtClean="0"/>
              <a:t>HDL = hardware description language</a:t>
            </a:r>
          </a:p>
          <a:p>
            <a:pPr>
              <a:spcBef>
                <a:spcPct val="10000"/>
              </a:spcBef>
            </a:pPr>
            <a:r>
              <a:rPr lang="en-US" dirty="0" smtClean="0"/>
              <a:t>Textual HDLs replaced graphical HDLs in the 1980s</a:t>
            </a:r>
            <a:r>
              <a:rPr lang="de-DE" dirty="0" smtClean="0"/>
              <a:t>  (</a:t>
            </a:r>
            <a:r>
              <a:rPr lang="en-US" dirty="0" smtClean="0"/>
              <a:t>better for complex behavior).</a:t>
            </a:r>
          </a:p>
          <a:p>
            <a:pPr>
              <a:spcBef>
                <a:spcPct val="10000"/>
              </a:spcBef>
            </a:pPr>
            <a:r>
              <a:rPr lang="en-US" dirty="0" smtClean="0"/>
              <a:t>1980: Definition started by </a:t>
            </a:r>
            <a:r>
              <a:rPr lang="en-US" dirty="0" err="1" smtClean="0"/>
              <a:t>DoD</a:t>
            </a:r>
            <a:r>
              <a:rPr lang="en-US" dirty="0" smtClean="0"/>
              <a:t> in 1980</a:t>
            </a:r>
          </a:p>
          <a:p>
            <a:pPr>
              <a:spcBef>
                <a:spcPct val="10000"/>
              </a:spcBef>
            </a:pPr>
            <a:r>
              <a:rPr lang="en-US" dirty="0" smtClean="0"/>
              <a:t>1984: first version of the language defined, based on ADA, PASCAL</a:t>
            </a:r>
          </a:p>
          <a:p>
            <a:pPr>
              <a:spcBef>
                <a:spcPct val="10000"/>
              </a:spcBef>
            </a:pPr>
            <a:r>
              <a:rPr lang="en-US" dirty="0" smtClean="0"/>
              <a:t>1987: IEEE standard 1076; 1992 revision;</a:t>
            </a:r>
          </a:p>
          <a:p>
            <a:pPr>
              <a:spcBef>
                <a:spcPct val="10000"/>
              </a:spcBef>
            </a:pPr>
            <a:r>
              <a:rPr lang="en-US" dirty="0" smtClean="0"/>
              <a:t>Recently: VHDL-AMS models analog</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Entities and Architectures</a:t>
            </a:r>
            <a:endParaRPr lang="en-US" dirty="0"/>
          </a:p>
        </p:txBody>
      </p:sp>
      <p:sp>
        <p:nvSpPr>
          <p:cNvPr id="3" name="Content Placeholder 2"/>
          <p:cNvSpPr>
            <a:spLocks noGrp="1"/>
          </p:cNvSpPr>
          <p:nvPr>
            <p:ph idx="1"/>
          </p:nvPr>
        </p:nvSpPr>
        <p:spPr>
          <a:xfrm>
            <a:off x="457200" y="1600200"/>
            <a:ext cx="8229600" cy="2895599"/>
          </a:xfrm>
        </p:spPr>
        <p:txBody>
          <a:bodyPr>
            <a:normAutofit fontScale="85000" lnSpcReduction="20000"/>
          </a:bodyPr>
          <a:lstStyle/>
          <a:p>
            <a:pPr marL="365125" indent="-365125">
              <a:spcBef>
                <a:spcPts val="600"/>
              </a:spcBef>
              <a:spcAft>
                <a:spcPts val="600"/>
              </a:spcAft>
            </a:pPr>
            <a:r>
              <a:rPr lang="en-US" dirty="0" smtClean="0"/>
              <a:t>Each design unit is called an entity.</a:t>
            </a:r>
          </a:p>
          <a:p>
            <a:pPr marL="365125" indent="-365125">
              <a:spcBef>
                <a:spcPts val="600"/>
              </a:spcBef>
              <a:spcAft>
                <a:spcPts val="600"/>
              </a:spcAft>
            </a:pPr>
            <a:r>
              <a:rPr lang="en-US" dirty="0" smtClean="0"/>
              <a:t>Entities are comprised of entity declarations and </a:t>
            </a:r>
          </a:p>
          <a:p>
            <a:pPr marL="365125" indent="-365125">
              <a:spcBef>
                <a:spcPts val="600"/>
              </a:spcBef>
              <a:spcAft>
                <a:spcPts val="600"/>
              </a:spcAft>
            </a:pPr>
            <a:r>
              <a:rPr lang="en-US" dirty="0" smtClean="0"/>
              <a:t>Each architecture includes a model of the entity. By default, the most recently analyzed architecture is used. The use of another architecture can be requested in a configuration one or several architectures.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88</a:t>
            </a:fld>
            <a:endParaRPr lang="en-US" dirty="0"/>
          </a:p>
        </p:txBody>
      </p:sp>
      <p:pic>
        <p:nvPicPr>
          <p:cNvPr id="5" name="Picture 4" descr="entities"/>
          <p:cNvPicPr>
            <a:picLocks noChangeAspect="1" noChangeArrowheads="1"/>
          </p:cNvPicPr>
          <p:nvPr/>
        </p:nvPicPr>
        <p:blipFill>
          <a:blip r:embed="rId2" cstate="print"/>
          <a:srcRect/>
          <a:stretch>
            <a:fillRect/>
          </a:stretch>
        </p:blipFill>
        <p:spPr bwMode="auto">
          <a:xfrm>
            <a:off x="495300" y="4648200"/>
            <a:ext cx="8153400" cy="1563688"/>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Entity Declaration</a:t>
            </a:r>
            <a:endParaRPr lang="en-US" dirty="0"/>
          </a:p>
        </p:txBody>
      </p:sp>
      <p:sp>
        <p:nvSpPr>
          <p:cNvPr id="3" name="Content Placeholder 2"/>
          <p:cNvSpPr>
            <a:spLocks noGrp="1"/>
          </p:cNvSpPr>
          <p:nvPr>
            <p:ph idx="1"/>
          </p:nvPr>
        </p:nvSpPr>
        <p:spPr>
          <a:xfrm>
            <a:off x="457200" y="1600201"/>
            <a:ext cx="8229600" cy="2286000"/>
          </a:xfrm>
        </p:spPr>
        <p:txBody>
          <a:bodyPr>
            <a:normAutofit lnSpcReduction="10000"/>
          </a:bodyPr>
          <a:lstStyle/>
          <a:p>
            <a:pPr>
              <a:buFont typeface="Wingdings" pitchFamily="2" charset="2"/>
              <a:buNone/>
            </a:pPr>
            <a:r>
              <a:rPr lang="de-DE" dirty="0" smtClean="0"/>
              <a:t>entity full_adder is</a:t>
            </a:r>
          </a:p>
          <a:p>
            <a:pPr>
              <a:buFont typeface="Wingdings" pitchFamily="2" charset="2"/>
              <a:buNone/>
            </a:pPr>
            <a:r>
              <a:rPr lang="de-DE" dirty="0" smtClean="0"/>
              <a:t>   port(a, b, carry_in: in Bit;  -- input ports</a:t>
            </a:r>
          </a:p>
          <a:p>
            <a:pPr>
              <a:buFont typeface="Wingdings" pitchFamily="2" charset="2"/>
              <a:buNone/>
            </a:pPr>
            <a:r>
              <a:rPr lang="de-DE" dirty="0" smtClean="0"/>
              <a:t>           sum,carry_out: out Bit); --output ports</a:t>
            </a:r>
          </a:p>
          <a:p>
            <a:pPr>
              <a:buFont typeface="Wingdings" pitchFamily="2" charset="2"/>
              <a:buNone/>
            </a:pPr>
            <a:r>
              <a:rPr lang="de-DE" dirty="0" smtClean="0"/>
              <a:t>end full_adder;</a:t>
            </a:r>
            <a:endParaRPr lang="en-US" dirty="0" smtClean="0"/>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89</a:t>
            </a:fld>
            <a:endParaRPr lang="en-US" dirty="0"/>
          </a:p>
        </p:txBody>
      </p:sp>
      <p:pic>
        <p:nvPicPr>
          <p:cNvPr id="5" name="Picture 4" descr="full_adder"/>
          <p:cNvPicPr>
            <a:picLocks noChangeAspect="1" noChangeArrowheads="1"/>
          </p:cNvPicPr>
          <p:nvPr/>
        </p:nvPicPr>
        <p:blipFill>
          <a:blip r:embed="rId2" cstate="print"/>
          <a:srcRect/>
          <a:stretch>
            <a:fillRect/>
          </a:stretch>
        </p:blipFill>
        <p:spPr bwMode="auto">
          <a:xfrm>
            <a:off x="1066800" y="4191000"/>
            <a:ext cx="7200149" cy="20637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solidFill>
                  <a:srgbClr val="FF0000"/>
                </a:solidFill>
              </a:rPr>
              <a:t>Harel’s</a:t>
            </a:r>
            <a:r>
              <a:rPr lang="en-US" dirty="0" smtClean="0">
                <a:solidFill>
                  <a:srgbClr val="FF0000"/>
                </a:solidFill>
              </a:rPr>
              <a:t> </a:t>
            </a:r>
            <a:r>
              <a:rPr lang="en-US" dirty="0" err="1" smtClean="0">
                <a:solidFill>
                  <a:srgbClr val="FF0000"/>
                </a:solidFill>
              </a:rPr>
              <a:t>StateCharts</a:t>
            </a:r>
            <a:endParaRPr lang="en-US" dirty="0" smtClean="0">
              <a:solidFill>
                <a:srgbClr val="FF0000"/>
              </a:solidFill>
            </a:endParaRPr>
          </a:p>
          <a:p>
            <a:r>
              <a:rPr lang="en-US" dirty="0" smtClean="0"/>
              <a:t>UML </a:t>
            </a:r>
            <a:r>
              <a:rPr lang="en-US" dirty="0" err="1" smtClean="0"/>
              <a:t>Statecharts</a:t>
            </a:r>
            <a:endParaRPr lang="en-US" dirty="0" smtClean="0"/>
          </a:p>
          <a:p>
            <a:r>
              <a:rPr lang="en-US" dirty="0" err="1" smtClean="0"/>
              <a:t>Statemate</a:t>
            </a:r>
            <a:endParaRPr lang="en-US" dirty="0" smtClean="0"/>
          </a:p>
          <a:p>
            <a:r>
              <a:rPr lang="en-US" dirty="0" smtClean="0"/>
              <a:t>SDL</a:t>
            </a:r>
          </a:p>
          <a:p>
            <a:r>
              <a:rPr lang="en-US" dirty="0" err="1" smtClean="0"/>
              <a:t>SystemC</a:t>
            </a:r>
            <a:endParaRPr lang="en-US" dirty="0" smtClean="0"/>
          </a:p>
          <a:p>
            <a:r>
              <a:rPr lang="en-US" dirty="0" err="1" smtClean="0"/>
              <a:t>SpecC</a:t>
            </a:r>
            <a:endParaRPr lang="en-US" dirty="0" smtClean="0"/>
          </a:p>
          <a:p>
            <a:r>
              <a:rPr lang="en-US" dirty="0" smtClean="0"/>
              <a:t>VHDL, </a:t>
            </a:r>
            <a:r>
              <a:rPr lang="en-US" dirty="0" err="1" smtClean="0"/>
              <a:t>Verilog</a:t>
            </a:r>
            <a:r>
              <a:rPr lang="en-US" dirty="0" smtClean="0"/>
              <a:t>, </a:t>
            </a:r>
            <a:r>
              <a:rPr lang="en-US" dirty="0" err="1" smtClean="0"/>
              <a:t>SystemVerilog</a:t>
            </a:r>
            <a:endParaRPr lang="en-US" dirty="0" smtClean="0"/>
          </a:p>
          <a:p>
            <a:r>
              <a:rPr lang="en-US" dirty="0" err="1" smtClean="0"/>
              <a:t>Simulink</a:t>
            </a:r>
            <a:endParaRPr lang="en-US" dirty="0" smtClean="0"/>
          </a:p>
          <a:p>
            <a:r>
              <a:rPr lang="en-US" dirty="0" smtClean="0"/>
              <a:t>C, C++, Java</a:t>
            </a:r>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90</a:t>
            </a:fld>
            <a:endParaRPr lang="en-US" dirty="0"/>
          </a:p>
        </p:txBody>
      </p:sp>
      <p:sp>
        <p:nvSpPr>
          <p:cNvPr id="5" name="Text Box 3"/>
          <p:cNvSpPr txBox="1">
            <a:spLocks noChangeArrowheads="1"/>
          </p:cNvSpPr>
          <p:nvPr/>
        </p:nvSpPr>
        <p:spPr bwMode="auto">
          <a:xfrm>
            <a:off x="152400" y="2057400"/>
            <a:ext cx="8840788" cy="2292350"/>
          </a:xfrm>
          <a:prstGeom prst="rect">
            <a:avLst/>
          </a:prstGeom>
          <a:solidFill>
            <a:srgbClr val="E1E5FF"/>
          </a:solidFill>
          <a:ln w="9525">
            <a:solidFill>
              <a:schemeClr val="tx1"/>
            </a:solidFill>
            <a:miter lim="800000"/>
            <a:headEnd/>
            <a:tailEnd/>
          </a:ln>
          <a:effectLst>
            <a:outerShdw dist="107763" dir="2700000" algn="ctr" rotWithShape="0">
              <a:schemeClr val="bg2"/>
            </a:outerShdw>
          </a:effectLst>
        </p:spPr>
        <p:txBody>
          <a:bodyPr>
            <a:spAutoFit/>
          </a:bodyPr>
          <a:lstStyle/>
          <a:p>
            <a:pPr>
              <a:defRPr/>
            </a:pPr>
            <a:r>
              <a:rPr lang="de-DE" sz="2400" dirty="0">
                <a:solidFill>
                  <a:srgbClr val="0000FF"/>
                </a:solidFill>
              </a:rPr>
              <a:t>architecture</a:t>
            </a:r>
            <a:r>
              <a:rPr lang="en-US" sz="2400" dirty="0">
                <a:solidFill>
                  <a:srgbClr val="0000FF"/>
                </a:solidFill>
              </a:rPr>
              <a:t> behavior </a:t>
            </a:r>
            <a:r>
              <a:rPr lang="de-DE" sz="2400" dirty="0">
                <a:solidFill>
                  <a:srgbClr val="0000FF"/>
                </a:solidFill>
              </a:rPr>
              <a:t>of</a:t>
            </a:r>
            <a:r>
              <a:rPr lang="en-US" sz="2400" dirty="0">
                <a:solidFill>
                  <a:srgbClr val="0000FF"/>
                </a:solidFill>
              </a:rPr>
              <a:t> </a:t>
            </a:r>
            <a:r>
              <a:rPr lang="en-US" sz="2400" dirty="0" err="1">
                <a:solidFill>
                  <a:srgbClr val="0000FF"/>
                </a:solidFill>
              </a:rPr>
              <a:t>full_adder</a:t>
            </a:r>
            <a:r>
              <a:rPr lang="en-US" sz="2400" dirty="0">
                <a:solidFill>
                  <a:srgbClr val="0000FF"/>
                </a:solidFill>
              </a:rPr>
              <a:t> </a:t>
            </a:r>
            <a:r>
              <a:rPr lang="de-DE" sz="2400" dirty="0">
                <a:solidFill>
                  <a:srgbClr val="0000FF"/>
                </a:solidFill>
              </a:rPr>
              <a:t>is</a:t>
            </a:r>
            <a:endParaRPr lang="en-US" sz="2400" dirty="0">
              <a:solidFill>
                <a:srgbClr val="0000FF"/>
              </a:solidFill>
            </a:endParaRPr>
          </a:p>
          <a:p>
            <a:pPr>
              <a:defRPr/>
            </a:pPr>
            <a:r>
              <a:rPr lang="en-US" sz="2400" dirty="0">
                <a:solidFill>
                  <a:srgbClr val="0000FF"/>
                </a:solidFill>
              </a:rPr>
              <a:t> </a:t>
            </a:r>
            <a:r>
              <a:rPr lang="de-DE" sz="2400" dirty="0">
                <a:solidFill>
                  <a:srgbClr val="0000FF"/>
                </a:solidFill>
              </a:rPr>
              <a:t>begin</a:t>
            </a:r>
            <a:endParaRPr lang="en-US" sz="2400" dirty="0">
              <a:solidFill>
                <a:srgbClr val="0000FF"/>
              </a:solidFill>
            </a:endParaRPr>
          </a:p>
          <a:p>
            <a:pPr>
              <a:defRPr/>
            </a:pPr>
            <a:r>
              <a:rPr lang="en-US" sz="2400" dirty="0">
                <a:solidFill>
                  <a:srgbClr val="0000FF"/>
                </a:solidFill>
              </a:rPr>
              <a:t>  sum      </a:t>
            </a:r>
            <a:r>
              <a:rPr lang="de-DE" sz="2400" dirty="0">
                <a:solidFill>
                  <a:srgbClr val="0000FF"/>
                </a:solidFill>
              </a:rPr>
              <a:t>   </a:t>
            </a:r>
            <a:r>
              <a:rPr lang="en-US" sz="2400" dirty="0">
                <a:solidFill>
                  <a:srgbClr val="0000FF"/>
                </a:solidFill>
              </a:rPr>
              <a:t>&lt;=</a:t>
            </a:r>
            <a:r>
              <a:rPr lang="de-DE" sz="2400" dirty="0">
                <a:solidFill>
                  <a:srgbClr val="0000FF"/>
                </a:solidFill>
              </a:rPr>
              <a:t> </a:t>
            </a:r>
            <a:r>
              <a:rPr lang="en-US" sz="2400" dirty="0">
                <a:solidFill>
                  <a:srgbClr val="0000FF"/>
                </a:solidFill>
              </a:rPr>
              <a:t>(a </a:t>
            </a:r>
            <a:r>
              <a:rPr lang="en-US" sz="2400" dirty="0" err="1">
                <a:solidFill>
                  <a:srgbClr val="0000FF"/>
                </a:solidFill>
              </a:rPr>
              <a:t>xor</a:t>
            </a:r>
            <a:r>
              <a:rPr lang="en-US" sz="2400" dirty="0">
                <a:solidFill>
                  <a:srgbClr val="0000FF"/>
                </a:solidFill>
              </a:rPr>
              <a:t> b)</a:t>
            </a:r>
            <a:r>
              <a:rPr lang="de-DE" sz="2400" dirty="0">
                <a:solidFill>
                  <a:srgbClr val="0000FF"/>
                </a:solidFill>
              </a:rPr>
              <a:t> </a:t>
            </a:r>
            <a:r>
              <a:rPr lang="en-US" sz="2400" dirty="0" err="1">
                <a:solidFill>
                  <a:srgbClr val="0000FF"/>
                </a:solidFill>
              </a:rPr>
              <a:t>xor</a:t>
            </a:r>
            <a:r>
              <a:rPr lang="en-US" sz="2400" dirty="0">
                <a:solidFill>
                  <a:srgbClr val="0000FF"/>
                </a:solidFill>
              </a:rPr>
              <a:t> </a:t>
            </a:r>
            <a:r>
              <a:rPr lang="en-US" sz="2400" dirty="0" err="1">
                <a:solidFill>
                  <a:srgbClr val="0000FF"/>
                </a:solidFill>
              </a:rPr>
              <a:t>carry_in</a:t>
            </a:r>
            <a:r>
              <a:rPr lang="en-US" sz="2400" dirty="0">
                <a:solidFill>
                  <a:srgbClr val="0000FF"/>
                </a:solidFill>
              </a:rPr>
              <a:t> </a:t>
            </a:r>
            <a:r>
              <a:rPr lang="de-DE" sz="2400" dirty="0">
                <a:solidFill>
                  <a:srgbClr val="0000FF"/>
                </a:solidFill>
              </a:rPr>
              <a:t>after</a:t>
            </a:r>
            <a:r>
              <a:rPr lang="en-US" sz="2400" dirty="0">
                <a:solidFill>
                  <a:srgbClr val="0000FF"/>
                </a:solidFill>
              </a:rPr>
              <a:t> 10 Ns;</a:t>
            </a:r>
            <a:br>
              <a:rPr lang="en-US" sz="2400" dirty="0">
                <a:solidFill>
                  <a:srgbClr val="0000FF"/>
                </a:solidFill>
              </a:rPr>
            </a:br>
            <a:r>
              <a:rPr lang="en-US" sz="2400" dirty="0">
                <a:solidFill>
                  <a:srgbClr val="0000FF"/>
                </a:solidFill>
              </a:rPr>
              <a:t>  </a:t>
            </a:r>
            <a:r>
              <a:rPr lang="en-US" sz="2400" dirty="0" err="1">
                <a:solidFill>
                  <a:srgbClr val="0000FF"/>
                </a:solidFill>
              </a:rPr>
              <a:t>carry_out</a:t>
            </a:r>
            <a:r>
              <a:rPr lang="de-DE" sz="2400" dirty="0">
                <a:solidFill>
                  <a:srgbClr val="0000FF"/>
                </a:solidFill>
              </a:rPr>
              <a:t> </a:t>
            </a:r>
            <a:r>
              <a:rPr lang="en-US" sz="2400" dirty="0">
                <a:solidFill>
                  <a:srgbClr val="0000FF"/>
                </a:solidFill>
              </a:rPr>
              <a:t>&lt;=</a:t>
            </a:r>
            <a:r>
              <a:rPr lang="de-DE" sz="2400" dirty="0">
                <a:solidFill>
                  <a:srgbClr val="0000FF"/>
                </a:solidFill>
              </a:rPr>
              <a:t> </a:t>
            </a:r>
            <a:r>
              <a:rPr lang="en-US" sz="2400" dirty="0">
                <a:solidFill>
                  <a:srgbClr val="0000FF"/>
                </a:solidFill>
              </a:rPr>
              <a:t>(a and b)</a:t>
            </a:r>
            <a:r>
              <a:rPr lang="de-DE" sz="2400" dirty="0">
                <a:solidFill>
                  <a:srgbClr val="0000FF"/>
                </a:solidFill>
              </a:rPr>
              <a:t> </a:t>
            </a:r>
            <a:r>
              <a:rPr lang="en-US" sz="2400" dirty="0">
                <a:solidFill>
                  <a:srgbClr val="0000FF"/>
                </a:solidFill>
              </a:rPr>
              <a:t>or</a:t>
            </a:r>
            <a:r>
              <a:rPr lang="de-DE" sz="2400" dirty="0">
                <a:solidFill>
                  <a:srgbClr val="0000FF"/>
                </a:solidFill>
              </a:rPr>
              <a:t> </a:t>
            </a:r>
            <a:r>
              <a:rPr lang="en-US" sz="2400" dirty="0">
                <a:solidFill>
                  <a:srgbClr val="0000FF"/>
                </a:solidFill>
              </a:rPr>
              <a:t>(a and </a:t>
            </a:r>
            <a:r>
              <a:rPr lang="en-US" sz="2400" dirty="0" err="1">
                <a:solidFill>
                  <a:srgbClr val="0000FF"/>
                </a:solidFill>
              </a:rPr>
              <a:t>carry_in</a:t>
            </a:r>
            <a:r>
              <a:rPr lang="en-US" sz="2400" dirty="0">
                <a:solidFill>
                  <a:srgbClr val="0000FF"/>
                </a:solidFill>
              </a:rPr>
              <a:t>) or</a:t>
            </a:r>
          </a:p>
          <a:p>
            <a:pPr>
              <a:defRPr/>
            </a:pPr>
            <a:r>
              <a:rPr lang="en-US" sz="2400" dirty="0">
                <a:solidFill>
                  <a:srgbClr val="0000FF"/>
                </a:solidFill>
              </a:rPr>
              <a:t>             </a:t>
            </a:r>
            <a:r>
              <a:rPr lang="de-DE" sz="2400" dirty="0">
                <a:solidFill>
                  <a:srgbClr val="0000FF"/>
                </a:solidFill>
              </a:rPr>
              <a:t>          </a:t>
            </a:r>
            <a:r>
              <a:rPr lang="en-US" sz="2400" dirty="0">
                <a:solidFill>
                  <a:srgbClr val="0000FF"/>
                </a:solidFill>
              </a:rPr>
              <a:t>(b and </a:t>
            </a:r>
            <a:r>
              <a:rPr lang="en-US" sz="2400" dirty="0" err="1">
                <a:solidFill>
                  <a:srgbClr val="0000FF"/>
                </a:solidFill>
              </a:rPr>
              <a:t>carry_in</a:t>
            </a:r>
            <a:r>
              <a:rPr lang="en-US" sz="2400" dirty="0">
                <a:solidFill>
                  <a:srgbClr val="0000FF"/>
                </a:solidFill>
              </a:rPr>
              <a:t>)  </a:t>
            </a:r>
            <a:r>
              <a:rPr lang="de-DE" sz="2400" dirty="0">
                <a:solidFill>
                  <a:srgbClr val="0000FF"/>
                </a:solidFill>
              </a:rPr>
              <a:t>   </a:t>
            </a:r>
            <a:r>
              <a:rPr lang="en-US" sz="2400" dirty="0">
                <a:solidFill>
                  <a:srgbClr val="0000FF"/>
                </a:solidFill>
              </a:rPr>
              <a:t>    </a:t>
            </a:r>
            <a:r>
              <a:rPr lang="de-DE" sz="2400" dirty="0">
                <a:solidFill>
                  <a:srgbClr val="0000FF"/>
                </a:solidFill>
              </a:rPr>
              <a:t>after</a:t>
            </a:r>
            <a:r>
              <a:rPr lang="en-US" sz="2400" dirty="0">
                <a:solidFill>
                  <a:srgbClr val="0000FF"/>
                </a:solidFill>
              </a:rPr>
              <a:t> 10 Ns;</a:t>
            </a:r>
          </a:p>
          <a:p>
            <a:pPr>
              <a:defRPr/>
            </a:pPr>
            <a:r>
              <a:rPr lang="en-US" sz="2400" dirty="0">
                <a:solidFill>
                  <a:srgbClr val="0000FF"/>
                </a:solidFill>
              </a:rPr>
              <a:t> </a:t>
            </a:r>
            <a:r>
              <a:rPr lang="de-DE" sz="2400" dirty="0">
                <a:solidFill>
                  <a:srgbClr val="0000FF"/>
                </a:solidFill>
              </a:rPr>
              <a:t>end</a:t>
            </a:r>
            <a:r>
              <a:rPr lang="en-US" sz="2400" dirty="0">
                <a:solidFill>
                  <a:srgbClr val="0000FF"/>
                </a:solidFill>
              </a:rPr>
              <a:t> behavior;</a:t>
            </a:r>
          </a:p>
        </p:txBody>
      </p:sp>
      <p:sp>
        <p:nvSpPr>
          <p:cNvPr id="6" name="Rectangle 4"/>
          <p:cNvSpPr>
            <a:spLocks noChangeArrowheads="1"/>
          </p:cNvSpPr>
          <p:nvPr/>
        </p:nvSpPr>
        <p:spPr bwMode="auto">
          <a:xfrm>
            <a:off x="152400" y="4648200"/>
            <a:ext cx="8839200" cy="1635125"/>
          </a:xfrm>
          <a:prstGeom prst="rect">
            <a:avLst/>
          </a:prstGeom>
          <a:solidFill>
            <a:srgbClr val="E1E5FF"/>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20000"/>
              </a:spcBef>
              <a:defRPr/>
            </a:pPr>
            <a:r>
              <a:rPr lang="en-US" sz="2400" dirty="0">
                <a:solidFill>
                  <a:srgbClr val="800000"/>
                </a:solidFill>
              </a:rPr>
              <a:t>Architectural bodies can be</a:t>
            </a:r>
            <a:br>
              <a:rPr lang="en-US" sz="2400" dirty="0">
                <a:solidFill>
                  <a:srgbClr val="800000"/>
                </a:solidFill>
              </a:rPr>
            </a:br>
            <a:r>
              <a:rPr lang="en-US" sz="2400" dirty="0">
                <a:solidFill>
                  <a:srgbClr val="800000"/>
                </a:solidFill>
              </a:rPr>
              <a:t>- behavioral bodies or - structural bodies.</a:t>
            </a:r>
          </a:p>
          <a:p>
            <a:pPr>
              <a:spcBef>
                <a:spcPct val="20000"/>
              </a:spcBef>
              <a:defRPr/>
            </a:pPr>
            <a:r>
              <a:rPr lang="en-US" sz="2400" dirty="0">
                <a:solidFill>
                  <a:srgbClr val="800000"/>
                </a:solidFill>
              </a:rPr>
              <a:t>Bodies not referring to hardware components are called behavioral bodies.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output</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91</a:t>
            </a:fld>
            <a:endParaRPr lang="en-US" dirty="0"/>
          </a:p>
        </p:txBody>
      </p:sp>
      <p:pic>
        <p:nvPicPr>
          <p:cNvPr id="5" name="Picture 4"/>
          <p:cNvPicPr>
            <a:picLocks noChangeAspect="1" noChangeArrowheads="1"/>
          </p:cNvPicPr>
          <p:nvPr/>
        </p:nvPicPr>
        <p:blipFill>
          <a:blip r:embed="rId2" cstate="print"/>
          <a:srcRect l="12917" t="46143" r="12180" b="3230"/>
          <a:stretch>
            <a:fillRect/>
          </a:stretch>
        </p:blipFill>
        <p:spPr bwMode="auto">
          <a:xfrm>
            <a:off x="609600" y="1524000"/>
            <a:ext cx="8107363" cy="4383088"/>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5462"/>
          </a:xfrm>
        </p:spPr>
        <p:txBody>
          <a:bodyPr>
            <a:normAutofit fontScale="90000"/>
          </a:bodyPr>
          <a:lstStyle/>
          <a:p>
            <a:r>
              <a:rPr lang="en-US" dirty="0" smtClean="0"/>
              <a:t>Structural Bodies</a:t>
            </a:r>
            <a:endParaRPr lang="en-US" dirty="0"/>
          </a:p>
        </p:txBody>
      </p:sp>
      <p:sp>
        <p:nvSpPr>
          <p:cNvPr id="3" name="Content Placeholder 2"/>
          <p:cNvSpPr>
            <a:spLocks noGrp="1"/>
          </p:cNvSpPr>
          <p:nvPr>
            <p:ph idx="1"/>
          </p:nvPr>
        </p:nvSpPr>
        <p:spPr>
          <a:xfrm>
            <a:off x="457200" y="838200"/>
            <a:ext cx="8229600" cy="3467100"/>
          </a:xfrm>
        </p:spPr>
        <p:txBody>
          <a:bodyPr>
            <a:normAutofit fontScale="55000" lnSpcReduction="20000"/>
          </a:bodyPr>
          <a:lstStyle/>
          <a:p>
            <a:pPr marL="190500" indent="-190500">
              <a:lnSpc>
                <a:spcPct val="95000"/>
              </a:lnSpc>
              <a:buNone/>
              <a:defRPr/>
            </a:pPr>
            <a:r>
              <a:rPr lang="en-US" b="1" kern="0" dirty="0" smtClean="0">
                <a:solidFill>
                  <a:srgbClr val="000000"/>
                </a:solidFill>
                <a:latin typeface="Arial"/>
              </a:rPr>
              <a:t>architecture</a:t>
            </a:r>
            <a:r>
              <a:rPr lang="en-US" kern="0" dirty="0" smtClean="0">
                <a:solidFill>
                  <a:srgbClr val="000000"/>
                </a:solidFill>
                <a:latin typeface="Arial"/>
              </a:rPr>
              <a:t> structure </a:t>
            </a:r>
            <a:r>
              <a:rPr lang="en-US" b="1" kern="0" dirty="0" smtClean="0">
                <a:solidFill>
                  <a:srgbClr val="000000"/>
                </a:solidFill>
                <a:latin typeface="Arial"/>
              </a:rPr>
              <a:t>of</a:t>
            </a:r>
            <a:r>
              <a:rPr lang="en-US" kern="0" dirty="0" smtClean="0">
                <a:solidFill>
                  <a:srgbClr val="000000"/>
                </a:solidFill>
                <a:latin typeface="Arial"/>
              </a:rPr>
              <a:t> </a:t>
            </a:r>
            <a:r>
              <a:rPr lang="en-US" kern="0" dirty="0" err="1" smtClean="0">
                <a:solidFill>
                  <a:srgbClr val="000000"/>
                </a:solidFill>
                <a:latin typeface="Arial"/>
              </a:rPr>
              <a:t>full_adder</a:t>
            </a:r>
            <a:r>
              <a:rPr lang="en-US" kern="0" dirty="0" smtClean="0">
                <a:solidFill>
                  <a:srgbClr val="000000"/>
                </a:solidFill>
                <a:latin typeface="Arial"/>
              </a:rPr>
              <a:t> </a:t>
            </a:r>
            <a:r>
              <a:rPr lang="en-US" b="1" kern="0" dirty="0" smtClean="0">
                <a:solidFill>
                  <a:srgbClr val="000000"/>
                </a:solidFill>
                <a:latin typeface="Arial"/>
              </a:rPr>
              <a:t>is</a:t>
            </a:r>
            <a:br>
              <a:rPr lang="en-US" b="1" kern="0" dirty="0" smtClean="0">
                <a:solidFill>
                  <a:srgbClr val="000000"/>
                </a:solidFill>
                <a:latin typeface="Arial"/>
              </a:rPr>
            </a:br>
            <a:r>
              <a:rPr lang="en-US" b="1" kern="0" dirty="0" smtClean="0">
                <a:solidFill>
                  <a:srgbClr val="000000"/>
                </a:solidFill>
                <a:latin typeface="Arial"/>
              </a:rPr>
              <a:t>component</a:t>
            </a:r>
            <a:r>
              <a:rPr lang="en-US" kern="0" dirty="0" smtClean="0">
                <a:solidFill>
                  <a:srgbClr val="000000"/>
                </a:solidFill>
                <a:latin typeface="Arial"/>
              </a:rPr>
              <a:t> </a:t>
            </a:r>
            <a:r>
              <a:rPr lang="en-US" kern="0" dirty="0" err="1" smtClean="0">
                <a:solidFill>
                  <a:srgbClr val="000000"/>
                </a:solidFill>
                <a:latin typeface="Arial"/>
              </a:rPr>
              <a:t>half_adder</a:t>
            </a:r>
            <a:endParaRPr lang="en-US" kern="0" dirty="0" smtClean="0">
              <a:solidFill>
                <a:srgbClr val="000000"/>
              </a:solidFill>
              <a:latin typeface="Arial"/>
            </a:endParaRPr>
          </a:p>
          <a:p>
            <a:pPr marL="190500" indent="-190500">
              <a:lnSpc>
                <a:spcPct val="95000"/>
              </a:lnSpc>
              <a:buNone/>
              <a:defRPr/>
            </a:pPr>
            <a:r>
              <a:rPr lang="en-US" kern="0" dirty="0" smtClean="0">
                <a:solidFill>
                  <a:srgbClr val="000000"/>
                </a:solidFill>
                <a:latin typeface="Arial"/>
              </a:rPr>
              <a:t>     </a:t>
            </a:r>
            <a:r>
              <a:rPr lang="en-US" b="1" kern="0" dirty="0" smtClean="0">
                <a:solidFill>
                  <a:srgbClr val="000000"/>
                </a:solidFill>
                <a:latin typeface="Arial"/>
              </a:rPr>
              <a:t>port </a:t>
            </a:r>
            <a:r>
              <a:rPr lang="en-US" kern="0" dirty="0" smtClean="0">
                <a:solidFill>
                  <a:srgbClr val="000000"/>
                </a:solidFill>
                <a:latin typeface="Arial"/>
              </a:rPr>
              <a:t>(in1,in2:</a:t>
            </a:r>
            <a:r>
              <a:rPr lang="en-US" b="1" kern="0" dirty="0" smtClean="0">
                <a:solidFill>
                  <a:srgbClr val="000000"/>
                </a:solidFill>
                <a:latin typeface="Arial"/>
              </a:rPr>
              <a:t>in</a:t>
            </a:r>
            <a:r>
              <a:rPr lang="en-US" kern="0" dirty="0" smtClean="0">
                <a:solidFill>
                  <a:srgbClr val="000000"/>
                </a:solidFill>
                <a:latin typeface="Arial"/>
              </a:rPr>
              <a:t> Bit; </a:t>
            </a:r>
            <a:r>
              <a:rPr lang="en-US" kern="0" dirty="0" err="1" smtClean="0">
                <a:solidFill>
                  <a:srgbClr val="000000"/>
                </a:solidFill>
                <a:latin typeface="Arial"/>
              </a:rPr>
              <a:t>carry:</a:t>
            </a:r>
            <a:r>
              <a:rPr lang="en-US" b="1" kern="0" dirty="0" err="1" smtClean="0">
                <a:solidFill>
                  <a:srgbClr val="000000"/>
                </a:solidFill>
                <a:latin typeface="Arial"/>
              </a:rPr>
              <a:t>out</a:t>
            </a:r>
            <a:r>
              <a:rPr lang="en-US" kern="0" dirty="0" smtClean="0">
                <a:solidFill>
                  <a:srgbClr val="000000"/>
                </a:solidFill>
                <a:latin typeface="Arial"/>
              </a:rPr>
              <a:t> Bit; </a:t>
            </a:r>
            <a:r>
              <a:rPr lang="en-US" kern="0" dirty="0" err="1" smtClean="0">
                <a:solidFill>
                  <a:srgbClr val="000000"/>
                </a:solidFill>
                <a:latin typeface="Arial"/>
              </a:rPr>
              <a:t>sum:</a:t>
            </a:r>
            <a:r>
              <a:rPr lang="en-US" b="1" kern="0" dirty="0" err="1" smtClean="0">
                <a:solidFill>
                  <a:srgbClr val="000000"/>
                </a:solidFill>
                <a:latin typeface="Arial"/>
              </a:rPr>
              <a:t>out</a:t>
            </a:r>
            <a:r>
              <a:rPr lang="en-US" kern="0" dirty="0" smtClean="0">
                <a:solidFill>
                  <a:srgbClr val="000000"/>
                </a:solidFill>
                <a:latin typeface="Arial"/>
              </a:rPr>
              <a:t> Bit);</a:t>
            </a:r>
          </a:p>
          <a:p>
            <a:pPr marL="190500" indent="-190500">
              <a:lnSpc>
                <a:spcPct val="95000"/>
              </a:lnSpc>
              <a:buNone/>
              <a:defRPr/>
            </a:pPr>
            <a:r>
              <a:rPr lang="en-US" kern="0" dirty="0" smtClean="0">
                <a:solidFill>
                  <a:srgbClr val="000000"/>
                </a:solidFill>
                <a:latin typeface="Arial"/>
              </a:rPr>
              <a:t>   </a:t>
            </a:r>
            <a:r>
              <a:rPr lang="en-US" b="1" kern="0" dirty="0" smtClean="0">
                <a:solidFill>
                  <a:srgbClr val="000000"/>
                </a:solidFill>
                <a:latin typeface="Arial"/>
              </a:rPr>
              <a:t>end</a:t>
            </a:r>
            <a:r>
              <a:rPr lang="en-US" kern="0" dirty="0" smtClean="0">
                <a:solidFill>
                  <a:srgbClr val="000000"/>
                </a:solidFill>
                <a:latin typeface="Arial"/>
              </a:rPr>
              <a:t> component;</a:t>
            </a:r>
            <a:br>
              <a:rPr lang="en-US" kern="0" dirty="0" smtClean="0">
                <a:solidFill>
                  <a:srgbClr val="000000"/>
                </a:solidFill>
                <a:latin typeface="Arial"/>
              </a:rPr>
            </a:br>
            <a:r>
              <a:rPr lang="en-US" b="1" kern="0" dirty="0" smtClean="0">
                <a:solidFill>
                  <a:srgbClr val="000000"/>
                </a:solidFill>
                <a:latin typeface="Arial"/>
              </a:rPr>
              <a:t>component</a:t>
            </a:r>
            <a:r>
              <a:rPr lang="en-US" kern="0" dirty="0" smtClean="0">
                <a:solidFill>
                  <a:srgbClr val="000000"/>
                </a:solidFill>
                <a:latin typeface="Arial"/>
              </a:rPr>
              <a:t> </a:t>
            </a:r>
            <a:r>
              <a:rPr lang="en-US" kern="0" dirty="0" err="1" smtClean="0">
                <a:solidFill>
                  <a:srgbClr val="000000"/>
                </a:solidFill>
                <a:latin typeface="Arial"/>
              </a:rPr>
              <a:t>or_gate</a:t>
            </a:r>
            <a:endParaRPr lang="en-US" kern="0" dirty="0" smtClean="0">
              <a:solidFill>
                <a:srgbClr val="000000"/>
              </a:solidFill>
              <a:latin typeface="Arial"/>
            </a:endParaRPr>
          </a:p>
          <a:p>
            <a:pPr marL="190500" indent="-190500">
              <a:lnSpc>
                <a:spcPct val="95000"/>
              </a:lnSpc>
              <a:buNone/>
              <a:defRPr/>
            </a:pPr>
            <a:r>
              <a:rPr lang="en-US" kern="0" dirty="0" smtClean="0">
                <a:solidFill>
                  <a:srgbClr val="000000"/>
                </a:solidFill>
                <a:latin typeface="Arial"/>
              </a:rPr>
              <a:t>     </a:t>
            </a:r>
            <a:r>
              <a:rPr lang="en-US" b="1" kern="0" dirty="0" smtClean="0">
                <a:solidFill>
                  <a:srgbClr val="000000"/>
                </a:solidFill>
                <a:latin typeface="Arial"/>
              </a:rPr>
              <a:t>port</a:t>
            </a:r>
            <a:r>
              <a:rPr lang="en-US" kern="0" dirty="0" smtClean="0">
                <a:solidFill>
                  <a:srgbClr val="000000"/>
                </a:solidFill>
                <a:latin typeface="Arial"/>
              </a:rPr>
              <a:t> (in1, in2:</a:t>
            </a:r>
            <a:r>
              <a:rPr lang="en-US" b="1" kern="0" dirty="0" smtClean="0">
                <a:solidFill>
                  <a:srgbClr val="000000"/>
                </a:solidFill>
                <a:latin typeface="Arial"/>
              </a:rPr>
              <a:t>in</a:t>
            </a:r>
            <a:r>
              <a:rPr lang="en-US" kern="0" dirty="0" smtClean="0">
                <a:solidFill>
                  <a:srgbClr val="000000"/>
                </a:solidFill>
                <a:latin typeface="Arial"/>
              </a:rPr>
              <a:t> Bit; o:</a:t>
            </a:r>
            <a:r>
              <a:rPr lang="en-US" b="1" kern="0" dirty="0" smtClean="0">
                <a:solidFill>
                  <a:srgbClr val="000000"/>
                </a:solidFill>
                <a:latin typeface="Arial"/>
              </a:rPr>
              <a:t>out</a:t>
            </a:r>
            <a:r>
              <a:rPr lang="en-US" kern="0" dirty="0" smtClean="0">
                <a:solidFill>
                  <a:srgbClr val="000000"/>
                </a:solidFill>
                <a:latin typeface="Arial"/>
              </a:rPr>
              <a:t> Bit);</a:t>
            </a:r>
          </a:p>
          <a:p>
            <a:pPr marL="190500" indent="-190500">
              <a:lnSpc>
                <a:spcPct val="95000"/>
              </a:lnSpc>
              <a:buNone/>
              <a:defRPr/>
            </a:pPr>
            <a:r>
              <a:rPr lang="en-US" kern="0" dirty="0" smtClean="0">
                <a:solidFill>
                  <a:srgbClr val="000000"/>
                </a:solidFill>
                <a:latin typeface="Arial"/>
              </a:rPr>
              <a:t>  </a:t>
            </a:r>
            <a:r>
              <a:rPr lang="en-US" b="1" kern="0" dirty="0" smtClean="0">
                <a:solidFill>
                  <a:srgbClr val="000000"/>
                </a:solidFill>
                <a:latin typeface="Arial"/>
              </a:rPr>
              <a:t>end</a:t>
            </a:r>
            <a:r>
              <a:rPr lang="en-US" kern="0" dirty="0" smtClean="0">
                <a:solidFill>
                  <a:srgbClr val="000000"/>
                </a:solidFill>
                <a:latin typeface="Arial"/>
              </a:rPr>
              <a:t> </a:t>
            </a:r>
            <a:r>
              <a:rPr lang="en-US" b="1" kern="0" dirty="0" smtClean="0">
                <a:solidFill>
                  <a:srgbClr val="000000"/>
                </a:solidFill>
                <a:latin typeface="Arial"/>
              </a:rPr>
              <a:t>component</a:t>
            </a:r>
            <a:r>
              <a:rPr lang="en-US" kern="0" dirty="0" smtClean="0">
                <a:solidFill>
                  <a:srgbClr val="000000"/>
                </a:solidFill>
                <a:latin typeface="Arial"/>
              </a:rPr>
              <a:t>;</a:t>
            </a:r>
          </a:p>
          <a:p>
            <a:pPr marL="190500" indent="-190500">
              <a:lnSpc>
                <a:spcPct val="95000"/>
              </a:lnSpc>
              <a:buNone/>
              <a:defRPr/>
            </a:pPr>
            <a:r>
              <a:rPr lang="en-US" kern="0" dirty="0" smtClean="0">
                <a:solidFill>
                  <a:srgbClr val="000000"/>
                </a:solidFill>
                <a:latin typeface="Arial"/>
              </a:rPr>
              <a:t> </a:t>
            </a:r>
            <a:r>
              <a:rPr lang="en-US" b="1" kern="0" dirty="0" smtClean="0">
                <a:solidFill>
                  <a:srgbClr val="000000"/>
                </a:solidFill>
                <a:latin typeface="Arial"/>
              </a:rPr>
              <a:t>signal</a:t>
            </a:r>
            <a:r>
              <a:rPr lang="en-US" kern="0" dirty="0" smtClean="0">
                <a:solidFill>
                  <a:srgbClr val="000000"/>
                </a:solidFill>
                <a:latin typeface="Arial"/>
              </a:rPr>
              <a:t> x, y, z: Bit;      -- local signals</a:t>
            </a:r>
          </a:p>
          <a:p>
            <a:pPr marL="190500" indent="-190500">
              <a:lnSpc>
                <a:spcPct val="95000"/>
              </a:lnSpc>
              <a:buNone/>
              <a:defRPr/>
            </a:pPr>
            <a:r>
              <a:rPr lang="en-US" kern="0" dirty="0" smtClean="0">
                <a:solidFill>
                  <a:srgbClr val="000000"/>
                </a:solidFill>
                <a:latin typeface="Arial"/>
              </a:rPr>
              <a:t>  </a:t>
            </a:r>
            <a:r>
              <a:rPr lang="en-US" b="1" kern="0" dirty="0" smtClean="0">
                <a:solidFill>
                  <a:srgbClr val="000000"/>
                </a:solidFill>
                <a:latin typeface="Arial"/>
              </a:rPr>
              <a:t>begin</a:t>
            </a:r>
            <a:r>
              <a:rPr lang="en-US" kern="0" dirty="0" smtClean="0">
                <a:solidFill>
                  <a:srgbClr val="000000"/>
                </a:solidFill>
                <a:latin typeface="Arial"/>
              </a:rPr>
              <a:t>                        -- port map section</a:t>
            </a:r>
          </a:p>
          <a:p>
            <a:pPr marL="190500" indent="-190500">
              <a:lnSpc>
                <a:spcPct val="95000"/>
              </a:lnSpc>
              <a:buNone/>
              <a:defRPr/>
            </a:pPr>
            <a:r>
              <a:rPr lang="en-US" kern="0" dirty="0" smtClean="0">
                <a:solidFill>
                  <a:srgbClr val="000000"/>
                </a:solidFill>
                <a:latin typeface="Arial"/>
              </a:rPr>
              <a:t>    i1: </a:t>
            </a:r>
            <a:r>
              <a:rPr lang="en-US" kern="0" dirty="0" err="1" smtClean="0">
                <a:solidFill>
                  <a:srgbClr val="000000"/>
                </a:solidFill>
                <a:latin typeface="Arial"/>
              </a:rPr>
              <a:t>half_adder</a:t>
            </a:r>
            <a:r>
              <a:rPr lang="en-US" kern="0" dirty="0" smtClean="0">
                <a:solidFill>
                  <a:srgbClr val="000000"/>
                </a:solidFill>
                <a:latin typeface="Arial"/>
              </a:rPr>
              <a:t> </a:t>
            </a:r>
            <a:r>
              <a:rPr lang="en-US" b="1" kern="0" dirty="0" smtClean="0">
                <a:solidFill>
                  <a:srgbClr val="000000"/>
                </a:solidFill>
                <a:latin typeface="Arial"/>
              </a:rPr>
              <a:t>port map</a:t>
            </a:r>
            <a:r>
              <a:rPr lang="en-US" kern="0" dirty="0" smtClean="0">
                <a:solidFill>
                  <a:srgbClr val="000000"/>
                </a:solidFill>
                <a:latin typeface="Arial"/>
              </a:rPr>
              <a:t> (a, b, x, y);</a:t>
            </a:r>
          </a:p>
          <a:p>
            <a:pPr marL="190500" indent="-190500">
              <a:lnSpc>
                <a:spcPct val="95000"/>
              </a:lnSpc>
              <a:buNone/>
              <a:defRPr/>
            </a:pPr>
            <a:r>
              <a:rPr lang="en-US" kern="0" dirty="0" smtClean="0">
                <a:solidFill>
                  <a:srgbClr val="000000"/>
                </a:solidFill>
                <a:latin typeface="Arial"/>
              </a:rPr>
              <a:t>    i2: </a:t>
            </a:r>
            <a:r>
              <a:rPr lang="en-US" kern="0" dirty="0" err="1" smtClean="0">
                <a:solidFill>
                  <a:srgbClr val="000000"/>
                </a:solidFill>
                <a:latin typeface="Arial"/>
              </a:rPr>
              <a:t>half_adder</a:t>
            </a:r>
            <a:r>
              <a:rPr lang="en-US" kern="0" dirty="0" smtClean="0">
                <a:solidFill>
                  <a:srgbClr val="000000"/>
                </a:solidFill>
                <a:latin typeface="Arial"/>
              </a:rPr>
              <a:t> </a:t>
            </a:r>
            <a:r>
              <a:rPr lang="en-US" b="1" kern="0" dirty="0" smtClean="0">
                <a:solidFill>
                  <a:srgbClr val="000000"/>
                </a:solidFill>
                <a:latin typeface="Arial"/>
              </a:rPr>
              <a:t>port map</a:t>
            </a:r>
            <a:r>
              <a:rPr lang="en-US" kern="0" dirty="0" smtClean="0">
                <a:solidFill>
                  <a:srgbClr val="000000"/>
                </a:solidFill>
                <a:latin typeface="Arial"/>
              </a:rPr>
              <a:t> (y, </a:t>
            </a:r>
            <a:r>
              <a:rPr lang="en-US" kern="0" dirty="0" err="1" smtClean="0">
                <a:solidFill>
                  <a:srgbClr val="000000"/>
                </a:solidFill>
                <a:latin typeface="Arial"/>
              </a:rPr>
              <a:t>carry_in</a:t>
            </a:r>
            <a:r>
              <a:rPr lang="en-US" kern="0" dirty="0" smtClean="0">
                <a:solidFill>
                  <a:srgbClr val="000000"/>
                </a:solidFill>
                <a:latin typeface="Arial"/>
              </a:rPr>
              <a:t>, z, sum);</a:t>
            </a:r>
          </a:p>
          <a:p>
            <a:pPr marL="190500" indent="-190500">
              <a:lnSpc>
                <a:spcPct val="95000"/>
              </a:lnSpc>
              <a:buNone/>
              <a:defRPr/>
            </a:pPr>
            <a:r>
              <a:rPr lang="en-US" kern="0" dirty="0" smtClean="0">
                <a:solidFill>
                  <a:srgbClr val="000000"/>
                </a:solidFill>
                <a:latin typeface="Arial"/>
              </a:rPr>
              <a:t>    i3: </a:t>
            </a:r>
            <a:r>
              <a:rPr lang="en-US" kern="0" dirty="0" err="1" smtClean="0">
                <a:solidFill>
                  <a:srgbClr val="000000"/>
                </a:solidFill>
                <a:latin typeface="Arial"/>
              </a:rPr>
              <a:t>or_gate</a:t>
            </a:r>
            <a:r>
              <a:rPr lang="en-US" kern="0" dirty="0" smtClean="0">
                <a:solidFill>
                  <a:srgbClr val="000000"/>
                </a:solidFill>
                <a:latin typeface="Arial"/>
              </a:rPr>
              <a:t>      </a:t>
            </a:r>
            <a:r>
              <a:rPr lang="en-US" b="1" kern="0" dirty="0" smtClean="0">
                <a:solidFill>
                  <a:srgbClr val="000000"/>
                </a:solidFill>
                <a:latin typeface="Arial"/>
              </a:rPr>
              <a:t>port map</a:t>
            </a:r>
            <a:r>
              <a:rPr lang="en-US" kern="0" dirty="0" smtClean="0">
                <a:solidFill>
                  <a:srgbClr val="000000"/>
                </a:solidFill>
                <a:latin typeface="Arial"/>
              </a:rPr>
              <a:t> (x, z, </a:t>
            </a:r>
            <a:r>
              <a:rPr lang="en-US" kern="0" dirty="0" err="1" smtClean="0">
                <a:solidFill>
                  <a:srgbClr val="000000"/>
                </a:solidFill>
                <a:latin typeface="Arial"/>
              </a:rPr>
              <a:t>carry_out</a:t>
            </a:r>
            <a:r>
              <a:rPr lang="en-US" kern="0" dirty="0" smtClean="0">
                <a:solidFill>
                  <a:srgbClr val="000000"/>
                </a:solidFill>
                <a:latin typeface="Arial"/>
              </a:rPr>
              <a:t>);</a:t>
            </a:r>
          </a:p>
          <a:p>
            <a:pPr marL="190500" indent="-190500">
              <a:lnSpc>
                <a:spcPct val="95000"/>
              </a:lnSpc>
              <a:buNone/>
              <a:defRPr/>
            </a:pPr>
            <a:r>
              <a:rPr lang="en-US" kern="0" dirty="0" smtClean="0">
                <a:solidFill>
                  <a:srgbClr val="000000"/>
                </a:solidFill>
                <a:latin typeface="Arial"/>
              </a:rPr>
              <a:t>  </a:t>
            </a:r>
            <a:r>
              <a:rPr lang="en-US" b="1" kern="0" dirty="0" smtClean="0">
                <a:solidFill>
                  <a:srgbClr val="000000"/>
                </a:solidFill>
                <a:latin typeface="Arial"/>
              </a:rPr>
              <a:t>end</a:t>
            </a:r>
            <a:r>
              <a:rPr lang="en-US" kern="0" dirty="0" smtClean="0">
                <a:solidFill>
                  <a:srgbClr val="000000"/>
                </a:solidFill>
                <a:latin typeface="Arial"/>
              </a:rPr>
              <a:t> structure;</a:t>
            </a:r>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92</a:t>
            </a:fld>
            <a:endParaRPr lang="en-US" dirty="0"/>
          </a:p>
        </p:txBody>
      </p:sp>
      <p:pic>
        <p:nvPicPr>
          <p:cNvPr id="5" name="Picture 5"/>
          <p:cNvPicPr>
            <a:picLocks noChangeAspect="1" noChangeArrowheads="1"/>
          </p:cNvPicPr>
          <p:nvPr/>
        </p:nvPicPr>
        <p:blipFill>
          <a:blip r:embed="rId2" cstate="print"/>
          <a:srcRect l="4428" t="7382" r="4724" b="56848"/>
          <a:stretch>
            <a:fillRect/>
          </a:stretch>
        </p:blipFill>
        <p:spPr bwMode="auto">
          <a:xfrm>
            <a:off x="876300" y="4381500"/>
            <a:ext cx="7162800" cy="2259847"/>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VHDL processes</a:t>
            </a:r>
            <a:endParaRPr lang="en-US" dirty="0"/>
          </a:p>
        </p:txBody>
      </p:sp>
      <p:sp>
        <p:nvSpPr>
          <p:cNvPr id="3" name="Content Placeholder 2"/>
          <p:cNvSpPr>
            <a:spLocks noGrp="1"/>
          </p:cNvSpPr>
          <p:nvPr>
            <p:ph idx="1"/>
          </p:nvPr>
        </p:nvSpPr>
        <p:spPr/>
        <p:txBody>
          <a:bodyPr>
            <a:normAutofit fontScale="70000" lnSpcReduction="20000"/>
          </a:bodyPr>
          <a:lstStyle/>
          <a:p>
            <a:pPr>
              <a:lnSpc>
                <a:spcPct val="95000"/>
              </a:lnSpc>
              <a:buNone/>
              <a:defRPr/>
            </a:pPr>
            <a:r>
              <a:rPr lang="en-US" b="1" kern="0" dirty="0" smtClean="0">
                <a:solidFill>
                  <a:srgbClr val="FF0000"/>
                </a:solidFill>
                <a:latin typeface="Arial"/>
              </a:rPr>
              <a:t>Processes model parallelism in hardware</a:t>
            </a:r>
            <a:r>
              <a:rPr lang="en-US" kern="0" dirty="0" smtClean="0">
                <a:solidFill>
                  <a:srgbClr val="FF0000"/>
                </a:solidFill>
                <a:latin typeface="Arial"/>
              </a:rPr>
              <a:t>.</a:t>
            </a:r>
          </a:p>
          <a:p>
            <a:pPr>
              <a:lnSpc>
                <a:spcPct val="95000"/>
              </a:lnSpc>
              <a:buNone/>
              <a:defRPr/>
            </a:pPr>
            <a:r>
              <a:rPr lang="en-US" kern="0" dirty="0" smtClean="0">
                <a:solidFill>
                  <a:srgbClr val="000000"/>
                </a:solidFill>
                <a:latin typeface="Arial"/>
              </a:rPr>
              <a:t>General syntax:</a:t>
            </a:r>
          </a:p>
          <a:p>
            <a:pPr>
              <a:lnSpc>
                <a:spcPct val="95000"/>
              </a:lnSpc>
              <a:buNone/>
              <a:defRPr/>
            </a:pPr>
            <a:r>
              <a:rPr lang="en-US" i="1" kern="0" dirty="0" smtClean="0">
                <a:solidFill>
                  <a:srgbClr val="000000"/>
                </a:solidFill>
                <a:latin typeface="Arial"/>
              </a:rPr>
              <a:t>label:             </a:t>
            </a:r>
            <a:r>
              <a:rPr lang="en-US" kern="0" dirty="0" smtClean="0">
                <a:solidFill>
                  <a:srgbClr val="000000"/>
                </a:solidFill>
                <a:latin typeface="Arial"/>
              </a:rPr>
              <a:t>--optional</a:t>
            </a:r>
          </a:p>
          <a:p>
            <a:pPr>
              <a:lnSpc>
                <a:spcPct val="95000"/>
              </a:lnSpc>
              <a:buNone/>
              <a:defRPr/>
            </a:pPr>
            <a:r>
              <a:rPr lang="en-US" b="1" kern="0" dirty="0" smtClean="0">
                <a:solidFill>
                  <a:srgbClr val="000000"/>
                </a:solidFill>
                <a:latin typeface="Arial"/>
              </a:rPr>
              <a:t>process</a:t>
            </a:r>
          </a:p>
          <a:p>
            <a:pPr>
              <a:lnSpc>
                <a:spcPct val="95000"/>
              </a:lnSpc>
              <a:buNone/>
              <a:defRPr/>
            </a:pPr>
            <a:r>
              <a:rPr lang="en-US" i="1" kern="0" dirty="0" smtClean="0">
                <a:solidFill>
                  <a:srgbClr val="000000"/>
                </a:solidFill>
                <a:latin typeface="Arial"/>
              </a:rPr>
              <a:t>  declarations </a:t>
            </a:r>
            <a:r>
              <a:rPr lang="en-US" kern="0" dirty="0" smtClean="0">
                <a:solidFill>
                  <a:srgbClr val="000000"/>
                </a:solidFill>
                <a:latin typeface="Arial"/>
              </a:rPr>
              <a:t>--optional</a:t>
            </a:r>
            <a:endParaRPr lang="en-US" i="1" kern="0" dirty="0" smtClean="0">
              <a:solidFill>
                <a:srgbClr val="000000"/>
              </a:solidFill>
              <a:latin typeface="Arial"/>
            </a:endParaRPr>
          </a:p>
          <a:p>
            <a:pPr>
              <a:lnSpc>
                <a:spcPct val="95000"/>
              </a:lnSpc>
              <a:buNone/>
              <a:defRPr/>
            </a:pPr>
            <a:r>
              <a:rPr lang="en-US" b="1" kern="0" dirty="0" smtClean="0">
                <a:solidFill>
                  <a:srgbClr val="000000"/>
                </a:solidFill>
                <a:latin typeface="Arial"/>
              </a:rPr>
              <a:t>begin</a:t>
            </a:r>
          </a:p>
          <a:p>
            <a:pPr>
              <a:lnSpc>
                <a:spcPct val="95000"/>
              </a:lnSpc>
              <a:buNone/>
              <a:defRPr/>
            </a:pPr>
            <a:r>
              <a:rPr lang="en-US" i="1" kern="0" dirty="0" smtClean="0">
                <a:solidFill>
                  <a:srgbClr val="000000"/>
                </a:solidFill>
                <a:latin typeface="Arial"/>
              </a:rPr>
              <a:t>  statements   </a:t>
            </a:r>
            <a:r>
              <a:rPr lang="en-US" kern="0" dirty="0" smtClean="0">
                <a:solidFill>
                  <a:srgbClr val="000000"/>
                </a:solidFill>
                <a:latin typeface="Arial"/>
              </a:rPr>
              <a:t>--optional</a:t>
            </a:r>
            <a:endParaRPr lang="en-US" i="1" kern="0" dirty="0" smtClean="0">
              <a:solidFill>
                <a:srgbClr val="000000"/>
              </a:solidFill>
              <a:latin typeface="Arial"/>
            </a:endParaRPr>
          </a:p>
          <a:p>
            <a:pPr>
              <a:lnSpc>
                <a:spcPct val="95000"/>
              </a:lnSpc>
              <a:buNone/>
              <a:defRPr/>
            </a:pPr>
            <a:r>
              <a:rPr lang="en-US" b="1" kern="0" dirty="0" smtClean="0">
                <a:solidFill>
                  <a:srgbClr val="000000"/>
                </a:solidFill>
                <a:latin typeface="Arial"/>
              </a:rPr>
              <a:t>end process</a:t>
            </a:r>
          </a:p>
          <a:p>
            <a:pPr>
              <a:lnSpc>
                <a:spcPct val="95000"/>
              </a:lnSpc>
              <a:buNone/>
              <a:defRPr/>
            </a:pPr>
            <a:endParaRPr lang="en-US" b="1" kern="0" dirty="0" smtClean="0">
              <a:solidFill>
                <a:srgbClr val="000000"/>
              </a:solidFill>
              <a:latin typeface="Courier New" pitchFamily="49" charset="0"/>
            </a:endParaRPr>
          </a:p>
          <a:p>
            <a:pPr>
              <a:lnSpc>
                <a:spcPct val="95000"/>
              </a:lnSpc>
              <a:buNone/>
              <a:defRPr/>
            </a:pPr>
            <a:r>
              <a:rPr lang="en-US" kern="0" dirty="0" smtClean="0">
                <a:solidFill>
                  <a:srgbClr val="000000"/>
                </a:solidFill>
                <a:latin typeface="Arial"/>
              </a:rPr>
              <a:t>a &lt;= b </a:t>
            </a:r>
            <a:r>
              <a:rPr lang="en-US" b="1" kern="0" dirty="0" smtClean="0">
                <a:solidFill>
                  <a:srgbClr val="000000"/>
                </a:solidFill>
                <a:latin typeface="Arial"/>
              </a:rPr>
              <a:t>after</a:t>
            </a:r>
            <a:r>
              <a:rPr lang="en-US" kern="0" dirty="0" smtClean="0">
                <a:solidFill>
                  <a:srgbClr val="000000"/>
                </a:solidFill>
                <a:latin typeface="Arial"/>
              </a:rPr>
              <a:t> 10 ns is equivalent to</a:t>
            </a:r>
          </a:p>
          <a:p>
            <a:pPr>
              <a:lnSpc>
                <a:spcPct val="95000"/>
              </a:lnSpc>
              <a:buNone/>
              <a:defRPr/>
            </a:pPr>
            <a:r>
              <a:rPr lang="en-US" b="1" kern="0" dirty="0" smtClean="0">
                <a:solidFill>
                  <a:srgbClr val="000000"/>
                </a:solidFill>
                <a:latin typeface="Arial"/>
              </a:rPr>
              <a:t>process</a:t>
            </a:r>
          </a:p>
          <a:p>
            <a:pPr>
              <a:lnSpc>
                <a:spcPct val="95000"/>
              </a:lnSpc>
              <a:buNone/>
              <a:defRPr/>
            </a:pPr>
            <a:r>
              <a:rPr lang="en-US" b="1" kern="0" dirty="0" smtClean="0">
                <a:solidFill>
                  <a:srgbClr val="000000"/>
                </a:solidFill>
                <a:latin typeface="Arial"/>
              </a:rPr>
              <a:t> begin</a:t>
            </a:r>
          </a:p>
          <a:p>
            <a:pPr>
              <a:lnSpc>
                <a:spcPct val="95000"/>
              </a:lnSpc>
              <a:buNone/>
              <a:defRPr/>
            </a:pPr>
            <a:r>
              <a:rPr lang="en-US" kern="0" dirty="0" smtClean="0">
                <a:solidFill>
                  <a:srgbClr val="000000"/>
                </a:solidFill>
                <a:latin typeface="Arial"/>
              </a:rPr>
              <a:t>   a &lt;= b </a:t>
            </a:r>
            <a:r>
              <a:rPr lang="en-US" b="1" kern="0" dirty="0" smtClean="0">
                <a:solidFill>
                  <a:srgbClr val="000000"/>
                </a:solidFill>
                <a:latin typeface="Arial"/>
              </a:rPr>
              <a:t>after</a:t>
            </a:r>
            <a:r>
              <a:rPr lang="en-US" kern="0" dirty="0" smtClean="0">
                <a:solidFill>
                  <a:srgbClr val="000000"/>
                </a:solidFill>
                <a:latin typeface="Arial"/>
              </a:rPr>
              <a:t> 10 ns</a:t>
            </a:r>
          </a:p>
          <a:p>
            <a:pPr>
              <a:lnSpc>
                <a:spcPct val="95000"/>
              </a:lnSpc>
              <a:buNone/>
              <a:defRPr/>
            </a:pPr>
            <a:r>
              <a:rPr lang="en-US" kern="0" dirty="0" smtClean="0">
                <a:solidFill>
                  <a:srgbClr val="000000"/>
                </a:solidFill>
                <a:latin typeface="Arial"/>
              </a:rPr>
              <a:t> </a:t>
            </a:r>
            <a:r>
              <a:rPr lang="en-US" b="1" kern="0" dirty="0" smtClean="0">
                <a:solidFill>
                  <a:srgbClr val="000000"/>
                </a:solidFill>
                <a:latin typeface="Arial"/>
              </a:rPr>
              <a:t>end</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93</a:t>
            </a:fld>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statements</a:t>
            </a:r>
            <a:endParaRPr lang="en-US" dirty="0"/>
          </a:p>
        </p:txBody>
      </p:sp>
      <p:sp>
        <p:nvSpPr>
          <p:cNvPr id="3" name="Content Placeholder 2"/>
          <p:cNvSpPr>
            <a:spLocks noGrp="1"/>
          </p:cNvSpPr>
          <p:nvPr>
            <p:ph idx="1"/>
          </p:nvPr>
        </p:nvSpPr>
        <p:spPr/>
        <p:txBody>
          <a:bodyPr>
            <a:normAutofit lnSpcReduction="10000"/>
          </a:bodyPr>
          <a:lstStyle/>
          <a:p>
            <a:pPr marL="290513" indent="-290513">
              <a:spcBef>
                <a:spcPct val="10000"/>
              </a:spcBef>
              <a:tabLst>
                <a:tab pos="471488" algn="l"/>
              </a:tabLst>
              <a:defRPr/>
            </a:pPr>
            <a:r>
              <a:rPr lang="en-US" sz="2400" kern="0" dirty="0" smtClean="0">
                <a:solidFill>
                  <a:srgbClr val="000000"/>
                </a:solidFill>
                <a:latin typeface="Arial"/>
              </a:rPr>
              <a:t>Four possible kinds of  </a:t>
            </a:r>
            <a:r>
              <a:rPr lang="en-US" sz="2400" b="1" kern="0" dirty="0" smtClean="0">
                <a:solidFill>
                  <a:srgbClr val="000000"/>
                </a:solidFill>
                <a:latin typeface="Arial"/>
              </a:rPr>
              <a:t>wait</a:t>
            </a:r>
            <a:r>
              <a:rPr lang="en-US" sz="2400" kern="0" dirty="0" smtClean="0">
                <a:solidFill>
                  <a:srgbClr val="000000"/>
                </a:solidFill>
                <a:latin typeface="Arial"/>
              </a:rPr>
              <a:t>-statements:</a:t>
            </a:r>
          </a:p>
          <a:p>
            <a:pPr marL="290513" indent="-290513">
              <a:spcBef>
                <a:spcPct val="10000"/>
              </a:spcBef>
              <a:buFontTx/>
              <a:buChar char="•"/>
              <a:tabLst>
                <a:tab pos="471488" algn="l"/>
              </a:tabLst>
              <a:defRPr/>
            </a:pPr>
            <a:r>
              <a:rPr lang="en-US" sz="2400" b="1" kern="0" dirty="0" smtClean="0">
                <a:solidFill>
                  <a:srgbClr val="000000"/>
                </a:solidFill>
                <a:latin typeface="Arial"/>
              </a:rPr>
              <a:t>wait on </a:t>
            </a:r>
            <a:r>
              <a:rPr lang="en-US" sz="2400" i="1" kern="0" dirty="0" smtClean="0">
                <a:solidFill>
                  <a:srgbClr val="000000"/>
                </a:solidFill>
                <a:latin typeface="Arial"/>
              </a:rPr>
              <a:t>signal list</a:t>
            </a:r>
            <a:r>
              <a:rPr lang="en-US" sz="2400" b="1" kern="0" dirty="0" smtClean="0">
                <a:solidFill>
                  <a:srgbClr val="000000"/>
                </a:solidFill>
                <a:latin typeface="Arial"/>
              </a:rPr>
              <a:t>;</a:t>
            </a:r>
          </a:p>
          <a:p>
            <a:pPr marL="762000" lvl="1" indent="-280988">
              <a:spcBef>
                <a:spcPct val="10000"/>
              </a:spcBef>
              <a:buClr>
                <a:srgbClr val="FF0000"/>
              </a:buClr>
              <a:buFont typeface="Wingdings" pitchFamily="2" charset="2"/>
              <a:buChar char="§"/>
              <a:tabLst>
                <a:tab pos="471488" algn="l"/>
              </a:tabLst>
              <a:defRPr/>
            </a:pPr>
            <a:r>
              <a:rPr lang="en-US" sz="2400" kern="0" dirty="0" smtClean="0">
                <a:solidFill>
                  <a:srgbClr val="000000"/>
                </a:solidFill>
                <a:latin typeface="Arial"/>
              </a:rPr>
              <a:t>wait until signal changes;</a:t>
            </a:r>
          </a:p>
          <a:p>
            <a:pPr marL="762000" lvl="1" indent="-280988">
              <a:spcBef>
                <a:spcPct val="10000"/>
              </a:spcBef>
              <a:buClr>
                <a:srgbClr val="FF0000"/>
              </a:buClr>
              <a:buFont typeface="Wingdings" pitchFamily="2" charset="2"/>
              <a:buChar char="§"/>
              <a:tabLst>
                <a:tab pos="471488" algn="l"/>
              </a:tabLst>
              <a:defRPr/>
            </a:pPr>
            <a:r>
              <a:rPr lang="en-US" sz="2400" kern="0" dirty="0" smtClean="0">
                <a:solidFill>
                  <a:srgbClr val="000000"/>
                </a:solidFill>
                <a:latin typeface="Arial"/>
              </a:rPr>
              <a:t>Example:</a:t>
            </a:r>
            <a:r>
              <a:rPr lang="en-US" sz="2400" b="1" kern="0" dirty="0" smtClean="0">
                <a:solidFill>
                  <a:srgbClr val="000000"/>
                </a:solidFill>
                <a:latin typeface="Arial"/>
              </a:rPr>
              <a:t> wait on </a:t>
            </a:r>
            <a:r>
              <a:rPr lang="en-US" sz="2400" kern="0" dirty="0" smtClean="0">
                <a:solidFill>
                  <a:srgbClr val="000000"/>
                </a:solidFill>
                <a:latin typeface="Arial"/>
              </a:rPr>
              <a:t>a;</a:t>
            </a:r>
          </a:p>
          <a:p>
            <a:pPr marL="290513" indent="-290513">
              <a:spcBef>
                <a:spcPct val="10000"/>
              </a:spcBef>
              <a:buFontTx/>
              <a:buChar char="•"/>
              <a:tabLst>
                <a:tab pos="471488" algn="l"/>
              </a:tabLst>
              <a:defRPr/>
            </a:pPr>
            <a:r>
              <a:rPr lang="en-US" sz="2400" b="1" kern="0" dirty="0" smtClean="0">
                <a:solidFill>
                  <a:srgbClr val="000000"/>
                </a:solidFill>
                <a:latin typeface="Arial"/>
              </a:rPr>
              <a:t>wait until </a:t>
            </a:r>
            <a:r>
              <a:rPr lang="en-US" sz="2400" i="1" kern="0" dirty="0" smtClean="0">
                <a:solidFill>
                  <a:srgbClr val="000000"/>
                </a:solidFill>
                <a:latin typeface="Arial"/>
              </a:rPr>
              <a:t>condition</a:t>
            </a:r>
            <a:r>
              <a:rPr lang="en-US" sz="2400" b="1" kern="0" dirty="0" smtClean="0">
                <a:solidFill>
                  <a:srgbClr val="000000"/>
                </a:solidFill>
                <a:latin typeface="Arial"/>
              </a:rPr>
              <a:t>;</a:t>
            </a:r>
          </a:p>
          <a:p>
            <a:pPr marL="762000" lvl="1" indent="-280988">
              <a:spcBef>
                <a:spcPct val="10000"/>
              </a:spcBef>
              <a:buClr>
                <a:srgbClr val="FF0000"/>
              </a:buClr>
              <a:buFont typeface="Wingdings" pitchFamily="2" charset="2"/>
              <a:buChar char="§"/>
              <a:tabLst>
                <a:tab pos="471488" algn="l"/>
              </a:tabLst>
              <a:defRPr/>
            </a:pPr>
            <a:r>
              <a:rPr lang="en-US" sz="2400" kern="0" dirty="0" smtClean="0">
                <a:solidFill>
                  <a:srgbClr val="000000"/>
                </a:solidFill>
                <a:latin typeface="Arial"/>
              </a:rPr>
              <a:t>wait until condition is met;</a:t>
            </a:r>
          </a:p>
          <a:p>
            <a:pPr marL="762000" lvl="1" indent="-280988">
              <a:spcBef>
                <a:spcPct val="10000"/>
              </a:spcBef>
              <a:buClr>
                <a:srgbClr val="FF0000"/>
              </a:buClr>
              <a:buFont typeface="Wingdings" pitchFamily="2" charset="2"/>
              <a:buChar char="§"/>
              <a:tabLst>
                <a:tab pos="471488" algn="l"/>
              </a:tabLst>
              <a:defRPr/>
            </a:pPr>
            <a:r>
              <a:rPr lang="en-US" sz="2400" kern="0" dirty="0" smtClean="0">
                <a:solidFill>
                  <a:srgbClr val="000000"/>
                </a:solidFill>
                <a:latin typeface="Arial"/>
              </a:rPr>
              <a:t>Example:</a:t>
            </a:r>
            <a:r>
              <a:rPr lang="en-US" sz="2400" b="1" kern="0" dirty="0" smtClean="0">
                <a:solidFill>
                  <a:srgbClr val="000000"/>
                </a:solidFill>
                <a:latin typeface="Arial"/>
              </a:rPr>
              <a:t> wait until </a:t>
            </a:r>
            <a:r>
              <a:rPr lang="en-US" sz="2400" kern="0" dirty="0" smtClean="0">
                <a:solidFill>
                  <a:srgbClr val="000000"/>
                </a:solidFill>
                <a:latin typeface="Arial"/>
              </a:rPr>
              <a:t>c='1';</a:t>
            </a:r>
          </a:p>
          <a:p>
            <a:pPr marL="290513" indent="-290513">
              <a:spcBef>
                <a:spcPct val="10000"/>
              </a:spcBef>
              <a:buFontTx/>
              <a:buChar char="•"/>
              <a:tabLst>
                <a:tab pos="471488" algn="l"/>
              </a:tabLst>
              <a:defRPr/>
            </a:pPr>
            <a:r>
              <a:rPr lang="en-US" sz="2400" b="1" kern="0" dirty="0" smtClean="0">
                <a:solidFill>
                  <a:srgbClr val="000000"/>
                </a:solidFill>
                <a:latin typeface="Arial"/>
              </a:rPr>
              <a:t>wait for </a:t>
            </a:r>
            <a:r>
              <a:rPr lang="en-US" sz="2400" i="1" kern="0" dirty="0" smtClean="0">
                <a:solidFill>
                  <a:srgbClr val="000000"/>
                </a:solidFill>
                <a:latin typeface="Arial"/>
              </a:rPr>
              <a:t>duration</a:t>
            </a:r>
            <a:r>
              <a:rPr lang="en-US" sz="2400" b="1" kern="0" dirty="0" smtClean="0">
                <a:solidFill>
                  <a:srgbClr val="000000"/>
                </a:solidFill>
                <a:latin typeface="Arial"/>
              </a:rPr>
              <a:t>;</a:t>
            </a:r>
          </a:p>
          <a:p>
            <a:pPr marL="762000" lvl="1" indent="-280988">
              <a:spcBef>
                <a:spcPct val="10000"/>
              </a:spcBef>
              <a:buClr>
                <a:srgbClr val="FF0000"/>
              </a:buClr>
              <a:buFont typeface="Wingdings" pitchFamily="2" charset="2"/>
              <a:buChar char="§"/>
              <a:tabLst>
                <a:tab pos="471488" algn="l"/>
              </a:tabLst>
              <a:defRPr/>
            </a:pPr>
            <a:r>
              <a:rPr lang="en-US" sz="2400" kern="0" dirty="0" smtClean="0">
                <a:solidFill>
                  <a:srgbClr val="000000"/>
                </a:solidFill>
                <a:latin typeface="Arial"/>
              </a:rPr>
              <a:t>wait for specified amount of time;</a:t>
            </a:r>
          </a:p>
          <a:p>
            <a:pPr marL="762000" lvl="1" indent="-280988">
              <a:spcBef>
                <a:spcPct val="10000"/>
              </a:spcBef>
              <a:buClr>
                <a:srgbClr val="FF0000"/>
              </a:buClr>
              <a:buFont typeface="Wingdings" pitchFamily="2" charset="2"/>
              <a:buChar char="§"/>
              <a:tabLst>
                <a:tab pos="471488" algn="l"/>
              </a:tabLst>
              <a:defRPr/>
            </a:pPr>
            <a:r>
              <a:rPr lang="en-US" sz="2400" kern="0" dirty="0" smtClean="0">
                <a:solidFill>
                  <a:srgbClr val="000000"/>
                </a:solidFill>
                <a:latin typeface="Arial"/>
              </a:rPr>
              <a:t>Example: </a:t>
            </a:r>
            <a:r>
              <a:rPr lang="en-US" sz="2400" b="1" kern="0" dirty="0" smtClean="0">
                <a:solidFill>
                  <a:srgbClr val="000000"/>
                </a:solidFill>
                <a:latin typeface="Arial"/>
              </a:rPr>
              <a:t>wait for </a:t>
            </a:r>
            <a:r>
              <a:rPr lang="en-US" sz="2400" kern="0" dirty="0" smtClean="0">
                <a:solidFill>
                  <a:srgbClr val="000000"/>
                </a:solidFill>
                <a:latin typeface="Arial"/>
              </a:rPr>
              <a:t>10 ns;</a:t>
            </a:r>
          </a:p>
          <a:p>
            <a:pPr marL="290513" indent="-290513">
              <a:spcBef>
                <a:spcPct val="10000"/>
              </a:spcBef>
              <a:buFontTx/>
              <a:buChar char="•"/>
              <a:tabLst>
                <a:tab pos="471488" algn="l"/>
              </a:tabLst>
              <a:defRPr/>
            </a:pPr>
            <a:r>
              <a:rPr lang="en-US" sz="2400" b="1" kern="0" dirty="0" smtClean="0">
                <a:solidFill>
                  <a:srgbClr val="000000"/>
                </a:solidFill>
                <a:latin typeface="Arial"/>
              </a:rPr>
              <a:t>wait;</a:t>
            </a:r>
          </a:p>
          <a:p>
            <a:pPr marL="762000" lvl="1" indent="-280988">
              <a:spcBef>
                <a:spcPct val="10000"/>
              </a:spcBef>
              <a:buClr>
                <a:srgbClr val="FF0000"/>
              </a:buClr>
              <a:buFont typeface="Wingdings" pitchFamily="2" charset="2"/>
              <a:buChar char="§"/>
              <a:tabLst>
                <a:tab pos="471488" algn="l"/>
              </a:tabLst>
              <a:defRPr/>
            </a:pPr>
            <a:r>
              <a:rPr lang="en-US" sz="2400" kern="0" dirty="0" smtClean="0">
                <a:solidFill>
                  <a:srgbClr val="000000"/>
                </a:solidFill>
                <a:latin typeface="Arial"/>
              </a:rPr>
              <a:t>suspend indefinitely</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94</a:t>
            </a:fld>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Lists</a:t>
            </a:r>
            <a:endParaRPr lang="en-US" dirty="0"/>
          </a:p>
        </p:txBody>
      </p:sp>
      <p:sp>
        <p:nvSpPr>
          <p:cNvPr id="3" name="Content Placeholder 2"/>
          <p:cNvSpPr>
            <a:spLocks noGrp="1"/>
          </p:cNvSpPr>
          <p:nvPr>
            <p:ph idx="1"/>
          </p:nvPr>
        </p:nvSpPr>
        <p:spPr>
          <a:xfrm>
            <a:off x="457200" y="1600200"/>
            <a:ext cx="8229600" cy="4914900"/>
          </a:xfrm>
        </p:spPr>
        <p:txBody>
          <a:bodyPr>
            <a:normAutofit fontScale="85000" lnSpcReduction="20000"/>
          </a:bodyPr>
          <a:lstStyle/>
          <a:p>
            <a:pPr>
              <a:spcBef>
                <a:spcPct val="35000"/>
              </a:spcBef>
              <a:buNone/>
              <a:defRPr/>
            </a:pPr>
            <a:r>
              <a:rPr lang="en-US" kern="0" dirty="0" err="1" smtClean="0">
                <a:solidFill>
                  <a:srgbClr val="000000"/>
                </a:solidFill>
                <a:latin typeface="Arial"/>
              </a:rPr>
              <a:t>Sensivity</a:t>
            </a:r>
            <a:r>
              <a:rPr lang="en-US" kern="0" dirty="0" smtClean="0">
                <a:solidFill>
                  <a:srgbClr val="000000"/>
                </a:solidFill>
                <a:latin typeface="Arial"/>
              </a:rPr>
              <a:t> lists are a shorthand for a single </a:t>
            </a:r>
            <a:r>
              <a:rPr lang="en-US" b="1" kern="0" dirty="0" smtClean="0">
                <a:solidFill>
                  <a:srgbClr val="000000"/>
                </a:solidFill>
                <a:latin typeface="Arial"/>
              </a:rPr>
              <a:t>wait on</a:t>
            </a:r>
            <a:r>
              <a:rPr lang="en-US" kern="0" dirty="0" smtClean="0">
                <a:solidFill>
                  <a:srgbClr val="000000"/>
                </a:solidFill>
                <a:latin typeface="Arial"/>
              </a:rPr>
              <a:t>-statement at the end of the process body:</a:t>
            </a:r>
          </a:p>
          <a:p>
            <a:pPr>
              <a:spcBef>
                <a:spcPct val="35000"/>
              </a:spcBef>
              <a:buNone/>
              <a:defRPr/>
            </a:pPr>
            <a:r>
              <a:rPr lang="en-US" b="1" kern="0" dirty="0" smtClean="0">
                <a:solidFill>
                  <a:srgbClr val="000000"/>
                </a:solidFill>
                <a:latin typeface="Arial"/>
              </a:rPr>
              <a:t>process</a:t>
            </a:r>
            <a:r>
              <a:rPr lang="en-US" kern="0" dirty="0" smtClean="0">
                <a:solidFill>
                  <a:srgbClr val="000000"/>
                </a:solidFill>
                <a:latin typeface="Arial"/>
              </a:rPr>
              <a:t> (x, y)</a:t>
            </a:r>
            <a:br>
              <a:rPr lang="en-US" kern="0" dirty="0" smtClean="0">
                <a:solidFill>
                  <a:srgbClr val="000000"/>
                </a:solidFill>
                <a:latin typeface="Arial"/>
              </a:rPr>
            </a:br>
            <a:r>
              <a:rPr lang="en-US" kern="0" dirty="0" smtClean="0">
                <a:solidFill>
                  <a:srgbClr val="000000"/>
                </a:solidFill>
                <a:latin typeface="Arial"/>
              </a:rPr>
              <a:t> </a:t>
            </a:r>
            <a:r>
              <a:rPr lang="en-US" b="1" kern="0" dirty="0" smtClean="0">
                <a:solidFill>
                  <a:srgbClr val="000000"/>
                </a:solidFill>
                <a:latin typeface="Arial"/>
              </a:rPr>
              <a:t>begin</a:t>
            </a:r>
            <a:r>
              <a:rPr lang="en-US" kern="0" dirty="0" smtClean="0">
                <a:solidFill>
                  <a:srgbClr val="000000"/>
                </a:solidFill>
                <a:latin typeface="Arial"/>
              </a:rPr>
              <a:t/>
            </a:r>
            <a:br>
              <a:rPr lang="en-US" kern="0" dirty="0" smtClean="0">
                <a:solidFill>
                  <a:srgbClr val="000000"/>
                </a:solidFill>
                <a:latin typeface="Arial"/>
              </a:rPr>
            </a:br>
            <a:r>
              <a:rPr lang="en-US" kern="0" dirty="0" smtClean="0">
                <a:solidFill>
                  <a:srgbClr val="000000"/>
                </a:solidFill>
                <a:latin typeface="Arial"/>
              </a:rPr>
              <a:t>  prod &lt;= x  and y ; </a:t>
            </a:r>
            <a:br>
              <a:rPr lang="en-US" kern="0" dirty="0" smtClean="0">
                <a:solidFill>
                  <a:srgbClr val="000000"/>
                </a:solidFill>
                <a:latin typeface="Arial"/>
              </a:rPr>
            </a:br>
            <a:r>
              <a:rPr lang="en-US" kern="0" dirty="0" smtClean="0">
                <a:solidFill>
                  <a:srgbClr val="000000"/>
                </a:solidFill>
                <a:latin typeface="Arial"/>
              </a:rPr>
              <a:t> </a:t>
            </a:r>
            <a:r>
              <a:rPr lang="en-US" b="1" kern="0" dirty="0" smtClean="0">
                <a:solidFill>
                  <a:srgbClr val="000000"/>
                </a:solidFill>
                <a:latin typeface="Arial"/>
              </a:rPr>
              <a:t>end process</a:t>
            </a:r>
            <a:r>
              <a:rPr lang="en-US" kern="0" dirty="0" smtClean="0">
                <a:solidFill>
                  <a:srgbClr val="000000"/>
                </a:solidFill>
                <a:latin typeface="Arial"/>
              </a:rPr>
              <a:t>;</a:t>
            </a:r>
          </a:p>
          <a:p>
            <a:pPr>
              <a:spcBef>
                <a:spcPct val="35000"/>
              </a:spcBef>
              <a:buNone/>
              <a:defRPr/>
            </a:pPr>
            <a:r>
              <a:rPr lang="en-US" kern="0" dirty="0" smtClean="0">
                <a:solidFill>
                  <a:srgbClr val="000000"/>
                </a:solidFill>
                <a:latin typeface="Arial"/>
              </a:rPr>
              <a:t>is equivalent to</a:t>
            </a:r>
          </a:p>
          <a:p>
            <a:pPr>
              <a:spcBef>
                <a:spcPct val="35000"/>
              </a:spcBef>
              <a:buNone/>
              <a:defRPr/>
            </a:pPr>
            <a:r>
              <a:rPr lang="en-US" b="1" kern="0" dirty="0" smtClean="0">
                <a:solidFill>
                  <a:srgbClr val="000000"/>
                </a:solidFill>
                <a:latin typeface="Arial"/>
              </a:rPr>
              <a:t>process</a:t>
            </a:r>
            <a:r>
              <a:rPr lang="en-US" kern="0" dirty="0" smtClean="0">
                <a:solidFill>
                  <a:srgbClr val="000000"/>
                </a:solidFill>
                <a:latin typeface="Arial"/>
              </a:rPr>
              <a:t/>
            </a:r>
            <a:br>
              <a:rPr lang="en-US" kern="0" dirty="0" smtClean="0">
                <a:solidFill>
                  <a:srgbClr val="000000"/>
                </a:solidFill>
                <a:latin typeface="Arial"/>
              </a:rPr>
            </a:br>
            <a:r>
              <a:rPr lang="en-US" kern="0" dirty="0" smtClean="0">
                <a:solidFill>
                  <a:srgbClr val="000000"/>
                </a:solidFill>
                <a:latin typeface="Arial"/>
              </a:rPr>
              <a:t> </a:t>
            </a:r>
            <a:r>
              <a:rPr lang="en-US" b="1" kern="0" dirty="0" smtClean="0">
                <a:solidFill>
                  <a:srgbClr val="000000"/>
                </a:solidFill>
                <a:latin typeface="Arial"/>
              </a:rPr>
              <a:t>begin</a:t>
            </a:r>
            <a:r>
              <a:rPr lang="en-US" kern="0" dirty="0" smtClean="0">
                <a:solidFill>
                  <a:srgbClr val="000000"/>
                </a:solidFill>
                <a:latin typeface="Arial"/>
              </a:rPr>
              <a:t/>
            </a:r>
            <a:br>
              <a:rPr lang="en-US" kern="0" dirty="0" smtClean="0">
                <a:solidFill>
                  <a:srgbClr val="000000"/>
                </a:solidFill>
                <a:latin typeface="Arial"/>
              </a:rPr>
            </a:br>
            <a:r>
              <a:rPr lang="en-US" kern="0" dirty="0" smtClean="0">
                <a:solidFill>
                  <a:srgbClr val="000000"/>
                </a:solidFill>
                <a:latin typeface="Arial"/>
              </a:rPr>
              <a:t>  prod &lt;= x  and y ;</a:t>
            </a:r>
            <a:br>
              <a:rPr lang="en-US" kern="0" dirty="0" smtClean="0">
                <a:solidFill>
                  <a:srgbClr val="000000"/>
                </a:solidFill>
                <a:latin typeface="Arial"/>
              </a:rPr>
            </a:br>
            <a:r>
              <a:rPr lang="en-US" kern="0" dirty="0" smtClean="0">
                <a:solidFill>
                  <a:srgbClr val="000000"/>
                </a:solidFill>
                <a:latin typeface="Arial"/>
              </a:rPr>
              <a:t>  </a:t>
            </a:r>
            <a:r>
              <a:rPr lang="en-US" b="1" kern="0" dirty="0" smtClean="0">
                <a:solidFill>
                  <a:srgbClr val="000000"/>
                </a:solidFill>
                <a:latin typeface="Arial"/>
              </a:rPr>
              <a:t>wait on</a:t>
            </a:r>
            <a:r>
              <a:rPr lang="en-US" kern="0" dirty="0" smtClean="0">
                <a:solidFill>
                  <a:srgbClr val="000000"/>
                </a:solidFill>
                <a:latin typeface="Arial"/>
              </a:rPr>
              <a:t> </a:t>
            </a:r>
            <a:r>
              <a:rPr lang="en-US" kern="0" dirty="0" err="1" smtClean="0">
                <a:solidFill>
                  <a:srgbClr val="000000"/>
                </a:solidFill>
                <a:latin typeface="Arial"/>
              </a:rPr>
              <a:t>x,y</a:t>
            </a:r>
            <a:r>
              <a:rPr lang="en-US" kern="0" dirty="0" smtClean="0">
                <a:solidFill>
                  <a:srgbClr val="000000"/>
                </a:solidFill>
                <a:latin typeface="Arial"/>
              </a:rPr>
              <a:t>;</a:t>
            </a:r>
            <a:br>
              <a:rPr lang="en-US" kern="0" dirty="0" smtClean="0">
                <a:solidFill>
                  <a:srgbClr val="000000"/>
                </a:solidFill>
                <a:latin typeface="Arial"/>
              </a:rPr>
            </a:br>
            <a:r>
              <a:rPr lang="en-US" kern="0" dirty="0" smtClean="0">
                <a:solidFill>
                  <a:srgbClr val="000000"/>
                </a:solidFill>
                <a:latin typeface="Arial"/>
              </a:rPr>
              <a:t> </a:t>
            </a:r>
            <a:r>
              <a:rPr lang="en-US" b="1" kern="0" dirty="0" smtClean="0">
                <a:solidFill>
                  <a:srgbClr val="000000"/>
                </a:solidFill>
                <a:latin typeface="Arial"/>
              </a:rPr>
              <a:t>end process</a:t>
            </a:r>
            <a:r>
              <a:rPr lang="en-US" kern="0" dirty="0" smtClean="0">
                <a:solidFill>
                  <a:srgbClr val="000000"/>
                </a:solidFill>
                <a:latin typeface="Arial"/>
              </a:rPr>
              <a:t>;</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95</a:t>
            </a:fld>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VHDL: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Behavioral hierarchy (procedures &amp; functions)</a:t>
            </a:r>
          </a:p>
          <a:p>
            <a:r>
              <a:rPr lang="en-US" dirty="0" smtClean="0"/>
              <a:t>Structural hierarchy but no nested processes</a:t>
            </a:r>
          </a:p>
          <a:p>
            <a:r>
              <a:rPr lang="en-US" dirty="0" smtClean="0"/>
              <a:t>No object-orientation</a:t>
            </a:r>
          </a:p>
          <a:p>
            <a:r>
              <a:rPr lang="en-US" dirty="0" smtClean="0"/>
              <a:t>Static number of processes</a:t>
            </a:r>
          </a:p>
          <a:p>
            <a:r>
              <a:rPr lang="en-US" dirty="0" smtClean="0"/>
              <a:t>Complicated simulation semantics</a:t>
            </a:r>
          </a:p>
          <a:p>
            <a:r>
              <a:rPr lang="en-US" dirty="0" smtClean="0"/>
              <a:t>Too low level for initial specification</a:t>
            </a:r>
          </a:p>
          <a:p>
            <a:r>
              <a:rPr lang="en-US" dirty="0" smtClean="0"/>
              <a:t>Good for intermediate language for hardware generation</a:t>
            </a:r>
          </a:p>
        </p:txBody>
      </p:sp>
      <p:sp>
        <p:nvSpPr>
          <p:cNvPr id="4" name="Slide Number Placeholder 3"/>
          <p:cNvSpPr>
            <a:spLocks noGrp="1"/>
          </p:cNvSpPr>
          <p:nvPr>
            <p:ph type="sldNum" sz="quarter" idx="12"/>
          </p:nvPr>
        </p:nvSpPr>
        <p:spPr/>
        <p:txBody>
          <a:bodyPr/>
          <a:lstStyle/>
          <a:p>
            <a:fld id="{A13A2B9E-B16C-4C43-A38A-022099A1C25F}" type="slidenum">
              <a:rPr lang="en-US" smtClean="0"/>
              <a:pPr/>
              <a:t>96</a:t>
            </a:fld>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Verilog</a:t>
            </a:r>
            <a:endParaRPr lang="en-US" dirty="0"/>
          </a:p>
        </p:txBody>
      </p:sp>
      <p:sp>
        <p:nvSpPr>
          <p:cNvPr id="3" name="Content Placeholder 2"/>
          <p:cNvSpPr>
            <a:spLocks noGrp="1"/>
          </p:cNvSpPr>
          <p:nvPr>
            <p:ph idx="1"/>
          </p:nvPr>
        </p:nvSpPr>
        <p:spPr/>
        <p:txBody>
          <a:bodyPr>
            <a:normAutofit fontScale="92500" lnSpcReduction="20000"/>
          </a:bodyPr>
          <a:lstStyle/>
          <a:p>
            <a:pPr>
              <a:spcBef>
                <a:spcPts val="200"/>
              </a:spcBef>
              <a:spcAft>
                <a:spcPts val="200"/>
              </a:spcAft>
            </a:pPr>
            <a:r>
              <a:rPr lang="en-US" sz="2800" dirty="0" smtClean="0"/>
              <a:t>HW description language competing with VHDL</a:t>
            </a:r>
          </a:p>
          <a:p>
            <a:pPr>
              <a:spcBef>
                <a:spcPts val="200"/>
              </a:spcBef>
              <a:spcAft>
                <a:spcPts val="200"/>
              </a:spcAft>
            </a:pPr>
            <a:r>
              <a:rPr lang="en-US" sz="2800" dirty="0" smtClean="0"/>
              <a:t>Standardized:</a:t>
            </a:r>
          </a:p>
          <a:p>
            <a:pPr lvl="1">
              <a:spcBef>
                <a:spcPts val="200"/>
              </a:spcBef>
              <a:spcAft>
                <a:spcPts val="200"/>
              </a:spcAft>
            </a:pPr>
            <a:r>
              <a:rPr lang="en-US" sz="2400" dirty="0" smtClean="0"/>
              <a:t>IEEE 1364-1995 (</a:t>
            </a:r>
            <a:r>
              <a:rPr lang="en-US" sz="2400" dirty="0" err="1" smtClean="0"/>
              <a:t>Verilog</a:t>
            </a:r>
            <a:r>
              <a:rPr lang="en-US" sz="2400" dirty="0" smtClean="0"/>
              <a:t> version 1.0)</a:t>
            </a:r>
          </a:p>
          <a:p>
            <a:pPr lvl="1">
              <a:spcBef>
                <a:spcPts val="200"/>
              </a:spcBef>
              <a:spcAft>
                <a:spcPts val="200"/>
              </a:spcAft>
            </a:pPr>
            <a:r>
              <a:rPr lang="en-US" sz="2400" dirty="0" smtClean="0"/>
              <a:t>IEEE 1364-2001 (</a:t>
            </a:r>
            <a:r>
              <a:rPr lang="en-US" sz="2400" dirty="0" err="1" smtClean="0"/>
              <a:t>Verilog</a:t>
            </a:r>
            <a:r>
              <a:rPr lang="en-US" sz="2400" dirty="0" smtClean="0"/>
              <a:t> version 2.0)</a:t>
            </a:r>
          </a:p>
          <a:p>
            <a:pPr>
              <a:spcBef>
                <a:spcPts val="200"/>
              </a:spcBef>
              <a:spcAft>
                <a:spcPts val="200"/>
              </a:spcAft>
            </a:pPr>
            <a:r>
              <a:rPr lang="en-US" sz="2800" dirty="0" smtClean="0"/>
              <a:t>Features similar to VHDL:</a:t>
            </a:r>
          </a:p>
          <a:p>
            <a:pPr lvl="1">
              <a:spcBef>
                <a:spcPts val="200"/>
              </a:spcBef>
              <a:spcAft>
                <a:spcPts val="200"/>
              </a:spcAft>
            </a:pPr>
            <a:r>
              <a:rPr lang="en-US" sz="2400" dirty="0" smtClean="0"/>
              <a:t>Designs described as connected entities</a:t>
            </a:r>
          </a:p>
          <a:p>
            <a:pPr lvl="1">
              <a:spcBef>
                <a:spcPts val="200"/>
              </a:spcBef>
              <a:spcAft>
                <a:spcPts val="200"/>
              </a:spcAft>
            </a:pPr>
            <a:r>
              <a:rPr lang="en-US" sz="2400" dirty="0" smtClean="0"/>
              <a:t>Bit-vectors and time units are supported</a:t>
            </a:r>
          </a:p>
          <a:p>
            <a:pPr>
              <a:spcBef>
                <a:spcPts val="200"/>
              </a:spcBef>
              <a:spcAft>
                <a:spcPts val="200"/>
              </a:spcAft>
            </a:pPr>
            <a:r>
              <a:rPr lang="en-US" sz="2800" dirty="0" smtClean="0"/>
              <a:t>Features that are different:</a:t>
            </a:r>
          </a:p>
          <a:p>
            <a:pPr lvl="1">
              <a:spcBef>
                <a:spcPts val="200"/>
              </a:spcBef>
              <a:spcAft>
                <a:spcPts val="200"/>
              </a:spcAft>
            </a:pPr>
            <a:r>
              <a:rPr lang="en-US" sz="2400" dirty="0" smtClean="0"/>
              <a:t>Built-in support for 4-value logic and for logic with 8 strength levels encoded in two bytes per signal.</a:t>
            </a:r>
          </a:p>
          <a:p>
            <a:pPr lvl="1">
              <a:spcBef>
                <a:spcPts val="200"/>
              </a:spcBef>
              <a:spcAft>
                <a:spcPts val="200"/>
              </a:spcAft>
            </a:pPr>
            <a:r>
              <a:rPr lang="en-US" sz="2400" dirty="0" smtClean="0"/>
              <a:t>More features for transistor-level descriptions</a:t>
            </a:r>
          </a:p>
          <a:p>
            <a:pPr>
              <a:spcBef>
                <a:spcPts val="200"/>
              </a:spcBef>
              <a:spcAft>
                <a:spcPts val="200"/>
              </a:spcAft>
            </a:pPr>
            <a:r>
              <a:rPr lang="en-US" sz="2700" dirty="0" smtClean="0"/>
              <a:t>Less flexible than VHDL.</a:t>
            </a:r>
          </a:p>
          <a:p>
            <a:pPr>
              <a:spcBef>
                <a:spcPts val="200"/>
              </a:spcBef>
              <a:spcAft>
                <a:spcPts val="200"/>
              </a:spcAft>
            </a:pPr>
            <a:r>
              <a:rPr lang="en-US" sz="2700" dirty="0" smtClean="0"/>
              <a:t>More popular in the US (VHDL common in Europe)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97</a:t>
            </a:fld>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normAutofit fontScale="90000"/>
          </a:bodyPr>
          <a:lstStyle/>
          <a:p>
            <a:r>
              <a:rPr lang="en-US" dirty="0" smtClean="0"/>
              <a:t>Representation: Structural Models</a:t>
            </a:r>
            <a:endParaRPr lang="en-US" dirty="0"/>
          </a:p>
        </p:txBody>
      </p:sp>
      <p:sp>
        <p:nvSpPr>
          <p:cNvPr id="3" name="Content Placeholder 2"/>
          <p:cNvSpPr>
            <a:spLocks noGrp="1"/>
          </p:cNvSpPr>
          <p:nvPr>
            <p:ph idx="1"/>
          </p:nvPr>
        </p:nvSpPr>
        <p:spPr>
          <a:xfrm>
            <a:off x="457200" y="1219199"/>
            <a:ext cx="8229600" cy="2324101"/>
          </a:xfrm>
        </p:spPr>
        <p:txBody>
          <a:bodyPr>
            <a:normAutofit/>
          </a:bodyPr>
          <a:lstStyle/>
          <a:p>
            <a:r>
              <a:rPr lang="en-US" sz="2800" dirty="0" smtClean="0"/>
              <a:t>Structural models</a:t>
            </a:r>
          </a:p>
          <a:p>
            <a:pPr lvl="1"/>
            <a:r>
              <a:rPr lang="en-US" sz="2400" dirty="0" smtClean="0"/>
              <a:t>Built from gate primitives and/or other modules</a:t>
            </a:r>
          </a:p>
          <a:p>
            <a:pPr lvl="1"/>
            <a:r>
              <a:rPr lang="en-US" sz="2400" dirty="0" smtClean="0"/>
              <a:t>They describe the circuit using logic gates — much as we would see in an implementation of a circuit</a:t>
            </a:r>
          </a:p>
        </p:txBody>
      </p:sp>
      <p:sp>
        <p:nvSpPr>
          <p:cNvPr id="4" name="Slide Number Placeholder 3"/>
          <p:cNvSpPr>
            <a:spLocks noGrp="1"/>
          </p:cNvSpPr>
          <p:nvPr>
            <p:ph type="sldNum" sz="quarter" idx="12"/>
          </p:nvPr>
        </p:nvSpPr>
        <p:spPr/>
        <p:txBody>
          <a:bodyPr/>
          <a:lstStyle/>
          <a:p>
            <a:fld id="{A13A2B9E-B16C-4C43-A38A-022099A1C25F}" type="slidenum">
              <a:rPr lang="en-US" smtClean="0"/>
              <a:pPr/>
              <a:t>98</a:t>
            </a:fld>
            <a:endParaRPr lang="en-US" dirty="0"/>
          </a:p>
        </p:txBody>
      </p:sp>
      <p:sp>
        <p:nvSpPr>
          <p:cNvPr id="5" name="Rectangle 4"/>
          <p:cNvSpPr>
            <a:spLocks noChangeArrowheads="1"/>
          </p:cNvSpPr>
          <p:nvPr/>
        </p:nvSpPr>
        <p:spPr bwMode="auto">
          <a:xfrm>
            <a:off x="5111750" y="3619500"/>
            <a:ext cx="3165475" cy="2586038"/>
          </a:xfrm>
          <a:prstGeom prst="rect">
            <a:avLst/>
          </a:prstGeom>
          <a:solidFill>
            <a:srgbClr val="FCFEB9"/>
          </a:solidFill>
          <a:ln w="25400">
            <a:solidFill>
              <a:schemeClr val="accent1"/>
            </a:solidFill>
            <a:miter lim="800000"/>
            <a:headEnd/>
            <a:tailEnd/>
          </a:ln>
        </p:spPr>
        <p:txBody>
          <a:bodyPr wrap="none" lIns="90487" tIns="44450" rIns="90487" bIns="44450">
            <a:spAutoFit/>
          </a:bodyPr>
          <a:lstStyle/>
          <a:p>
            <a:pPr>
              <a:tabLst>
                <a:tab pos="457200" algn="l"/>
                <a:tab pos="1371600" algn="l"/>
              </a:tabLst>
            </a:pPr>
            <a:r>
              <a:rPr lang="en-US" dirty="0">
                <a:latin typeface="Helvetica" pitchFamily="34" charset="0"/>
              </a:rPr>
              <a:t>module </a:t>
            </a:r>
            <a:r>
              <a:rPr lang="en-US" dirty="0" err="1">
                <a:latin typeface="Helvetica" pitchFamily="34" charset="0"/>
              </a:rPr>
              <a:t>mux</a:t>
            </a:r>
            <a:endParaRPr lang="en-US" dirty="0">
              <a:latin typeface="Helvetica" pitchFamily="34" charset="0"/>
            </a:endParaRPr>
          </a:p>
          <a:p>
            <a:pPr>
              <a:tabLst>
                <a:tab pos="457200" algn="l"/>
                <a:tab pos="1371600" algn="l"/>
              </a:tabLst>
            </a:pPr>
            <a:r>
              <a:rPr lang="en-US" dirty="0">
                <a:latin typeface="Helvetica" pitchFamily="34" charset="0"/>
              </a:rPr>
              <a:t>  	(output	f,</a:t>
            </a:r>
          </a:p>
          <a:p>
            <a:pPr>
              <a:tabLst>
                <a:tab pos="457200" algn="l"/>
                <a:tab pos="1371600" algn="l"/>
              </a:tabLst>
            </a:pPr>
            <a:r>
              <a:rPr lang="en-US" dirty="0">
                <a:latin typeface="Helvetica" pitchFamily="34" charset="0"/>
              </a:rPr>
              <a:t> 	input	a, b, </a:t>
            </a:r>
            <a:r>
              <a:rPr lang="en-US" dirty="0" err="1">
                <a:latin typeface="Helvetica" pitchFamily="34" charset="0"/>
              </a:rPr>
              <a:t>sel</a:t>
            </a:r>
            <a:r>
              <a:rPr lang="en-US" dirty="0">
                <a:latin typeface="Helvetica" pitchFamily="34" charset="0"/>
              </a:rPr>
              <a:t>);</a:t>
            </a:r>
          </a:p>
          <a:p>
            <a:pPr>
              <a:tabLst>
                <a:tab pos="457200" algn="l"/>
                <a:tab pos="1371600" algn="l"/>
              </a:tabLst>
            </a:pPr>
            <a:endParaRPr lang="en-US" dirty="0">
              <a:latin typeface="Helvetica" pitchFamily="34" charset="0"/>
            </a:endParaRPr>
          </a:p>
          <a:p>
            <a:pPr>
              <a:tabLst>
                <a:tab pos="457200" algn="l"/>
                <a:tab pos="1371600" algn="l"/>
              </a:tabLst>
            </a:pPr>
            <a:r>
              <a:rPr lang="en-US" dirty="0">
                <a:latin typeface="Helvetica" pitchFamily="34" charset="0"/>
              </a:rPr>
              <a:t> 	and #5	g1 (f1, a, </a:t>
            </a:r>
            <a:r>
              <a:rPr lang="en-US" dirty="0" err="1">
                <a:latin typeface="Helvetica" pitchFamily="34" charset="0"/>
              </a:rPr>
              <a:t>nsel</a:t>
            </a:r>
            <a:r>
              <a:rPr lang="en-US" dirty="0">
                <a:latin typeface="Helvetica" pitchFamily="34" charset="0"/>
              </a:rPr>
              <a:t>),</a:t>
            </a:r>
          </a:p>
          <a:p>
            <a:pPr>
              <a:tabLst>
                <a:tab pos="457200" algn="l"/>
                <a:tab pos="1371600" algn="l"/>
              </a:tabLst>
            </a:pPr>
            <a:r>
              <a:rPr lang="en-US" dirty="0">
                <a:latin typeface="Helvetica" pitchFamily="34" charset="0"/>
              </a:rPr>
              <a:t>		g2 (f2, b, </a:t>
            </a:r>
            <a:r>
              <a:rPr lang="en-US" dirty="0" err="1">
                <a:latin typeface="Helvetica" pitchFamily="34" charset="0"/>
              </a:rPr>
              <a:t>sel</a:t>
            </a:r>
            <a:r>
              <a:rPr lang="en-US" dirty="0">
                <a:latin typeface="Helvetica" pitchFamily="34" charset="0"/>
              </a:rPr>
              <a:t>);</a:t>
            </a:r>
          </a:p>
          <a:p>
            <a:pPr>
              <a:tabLst>
                <a:tab pos="457200" algn="l"/>
                <a:tab pos="1371600" algn="l"/>
              </a:tabLst>
            </a:pPr>
            <a:r>
              <a:rPr lang="en-US" dirty="0">
                <a:latin typeface="Helvetica" pitchFamily="34" charset="0"/>
              </a:rPr>
              <a:t>	or    #5	g3 (f, f1, f2);</a:t>
            </a:r>
          </a:p>
          <a:p>
            <a:pPr>
              <a:tabLst>
                <a:tab pos="457200" algn="l"/>
                <a:tab pos="1371600" algn="l"/>
              </a:tabLst>
            </a:pPr>
            <a:r>
              <a:rPr lang="en-US" dirty="0">
                <a:latin typeface="Helvetica" pitchFamily="34" charset="0"/>
              </a:rPr>
              <a:t>	not	g4 (</a:t>
            </a:r>
            <a:r>
              <a:rPr lang="en-US" dirty="0" err="1">
                <a:latin typeface="Helvetica" pitchFamily="34" charset="0"/>
              </a:rPr>
              <a:t>nsel</a:t>
            </a:r>
            <a:r>
              <a:rPr lang="en-US" dirty="0">
                <a:latin typeface="Helvetica" pitchFamily="34" charset="0"/>
              </a:rPr>
              <a:t>, </a:t>
            </a:r>
            <a:r>
              <a:rPr lang="en-US" dirty="0" err="1">
                <a:latin typeface="Helvetica" pitchFamily="34" charset="0"/>
              </a:rPr>
              <a:t>sel</a:t>
            </a:r>
            <a:r>
              <a:rPr lang="en-US" dirty="0">
                <a:latin typeface="Helvetica" pitchFamily="34" charset="0"/>
              </a:rPr>
              <a:t>);</a:t>
            </a:r>
          </a:p>
          <a:p>
            <a:pPr>
              <a:tabLst>
                <a:tab pos="457200" algn="l"/>
                <a:tab pos="1371600" algn="l"/>
              </a:tabLst>
            </a:pPr>
            <a:r>
              <a:rPr lang="en-US" dirty="0" err="1">
                <a:latin typeface="Helvetica" pitchFamily="34" charset="0"/>
              </a:rPr>
              <a:t>endmodule</a:t>
            </a:r>
            <a:endParaRPr lang="en-US" dirty="0">
              <a:latin typeface="Helvetica" pitchFamily="34" charset="0"/>
            </a:endParaRPr>
          </a:p>
        </p:txBody>
      </p:sp>
      <p:grpSp>
        <p:nvGrpSpPr>
          <p:cNvPr id="34" name="Group 33"/>
          <p:cNvGrpSpPr/>
          <p:nvPr/>
        </p:nvGrpSpPr>
        <p:grpSpPr>
          <a:xfrm>
            <a:off x="1006475" y="3946525"/>
            <a:ext cx="3394075" cy="2141857"/>
            <a:chOff x="1006475" y="4410075"/>
            <a:chExt cx="3394075" cy="2141857"/>
          </a:xfrm>
        </p:grpSpPr>
        <p:sp>
          <p:nvSpPr>
            <p:cNvPr id="9" name="Freeform 7" descr="Dark upward diagonal"/>
            <p:cNvSpPr>
              <a:spLocks/>
            </p:cNvSpPr>
            <p:nvPr/>
          </p:nvSpPr>
          <p:spPr bwMode="auto">
            <a:xfrm>
              <a:off x="2887663" y="4711700"/>
              <a:ext cx="471488" cy="382588"/>
            </a:xfrm>
            <a:custGeom>
              <a:avLst/>
              <a:gdLst>
                <a:gd name="T0" fmla="*/ 0 w 297"/>
                <a:gd name="T1" fmla="*/ 0 h 241"/>
                <a:gd name="T2" fmla="*/ 152 w 297"/>
                <a:gd name="T3" fmla="*/ 0 h 241"/>
                <a:gd name="T4" fmla="*/ 152 w 297"/>
                <a:gd name="T5" fmla="*/ 240 h 241"/>
                <a:gd name="T6" fmla="*/ 296 w 297"/>
                <a:gd name="T7" fmla="*/ 240 h 241"/>
                <a:gd name="T8" fmla="*/ 0 60000 65536"/>
                <a:gd name="T9" fmla="*/ 0 60000 65536"/>
                <a:gd name="T10" fmla="*/ 0 60000 65536"/>
                <a:gd name="T11" fmla="*/ 0 60000 65536"/>
                <a:gd name="T12" fmla="*/ 0 w 297"/>
                <a:gd name="T13" fmla="*/ 0 h 241"/>
                <a:gd name="T14" fmla="*/ 297 w 297"/>
                <a:gd name="T15" fmla="*/ 241 h 241"/>
              </a:gdLst>
              <a:ahLst/>
              <a:cxnLst>
                <a:cxn ang="T8">
                  <a:pos x="T0" y="T1"/>
                </a:cxn>
                <a:cxn ang="T9">
                  <a:pos x="T2" y="T3"/>
                </a:cxn>
                <a:cxn ang="T10">
                  <a:pos x="T4" y="T5"/>
                </a:cxn>
                <a:cxn ang="T11">
                  <a:pos x="T6" y="T7"/>
                </a:cxn>
              </a:cxnLst>
              <a:rect l="T12" t="T13" r="T14" b="T15"/>
              <a:pathLst>
                <a:path w="297" h="241">
                  <a:moveTo>
                    <a:pt x="0" y="0"/>
                  </a:moveTo>
                  <a:lnTo>
                    <a:pt x="152" y="0"/>
                  </a:lnTo>
                  <a:lnTo>
                    <a:pt x="152" y="240"/>
                  </a:lnTo>
                  <a:lnTo>
                    <a:pt x="296" y="240"/>
                  </a:lnTo>
                </a:path>
              </a:pathLst>
            </a:custGeom>
            <a:noFill/>
            <a:ln w="50800" cap="rnd">
              <a:solidFill>
                <a:srgbClr val="618FFD"/>
              </a:solidFill>
              <a:round/>
              <a:headEnd/>
              <a:tailEnd/>
            </a:ln>
          </p:spPr>
          <p:txBody>
            <a:bodyPr/>
            <a:lstStyle/>
            <a:p>
              <a:endParaRPr lang="en-US"/>
            </a:p>
          </p:txBody>
        </p:sp>
        <p:sp>
          <p:nvSpPr>
            <p:cNvPr id="10" name="Freeform 8" descr="Dark upward diagonal"/>
            <p:cNvSpPr>
              <a:spLocks/>
            </p:cNvSpPr>
            <p:nvPr/>
          </p:nvSpPr>
          <p:spPr bwMode="auto">
            <a:xfrm>
              <a:off x="2836863" y="5308600"/>
              <a:ext cx="547688" cy="382588"/>
            </a:xfrm>
            <a:custGeom>
              <a:avLst/>
              <a:gdLst>
                <a:gd name="T0" fmla="*/ 0 w 345"/>
                <a:gd name="T1" fmla="*/ 240 h 241"/>
                <a:gd name="T2" fmla="*/ 177 w 345"/>
                <a:gd name="T3" fmla="*/ 240 h 241"/>
                <a:gd name="T4" fmla="*/ 177 w 345"/>
                <a:gd name="T5" fmla="*/ 0 h 241"/>
                <a:gd name="T6" fmla="*/ 344 w 345"/>
                <a:gd name="T7" fmla="*/ 0 h 241"/>
                <a:gd name="T8" fmla="*/ 0 60000 65536"/>
                <a:gd name="T9" fmla="*/ 0 60000 65536"/>
                <a:gd name="T10" fmla="*/ 0 60000 65536"/>
                <a:gd name="T11" fmla="*/ 0 60000 65536"/>
                <a:gd name="T12" fmla="*/ 0 w 345"/>
                <a:gd name="T13" fmla="*/ 0 h 241"/>
                <a:gd name="T14" fmla="*/ 345 w 345"/>
                <a:gd name="T15" fmla="*/ 241 h 241"/>
              </a:gdLst>
              <a:ahLst/>
              <a:cxnLst>
                <a:cxn ang="T8">
                  <a:pos x="T0" y="T1"/>
                </a:cxn>
                <a:cxn ang="T9">
                  <a:pos x="T2" y="T3"/>
                </a:cxn>
                <a:cxn ang="T10">
                  <a:pos x="T4" y="T5"/>
                </a:cxn>
                <a:cxn ang="T11">
                  <a:pos x="T6" y="T7"/>
                </a:cxn>
              </a:cxnLst>
              <a:rect l="T12" t="T13" r="T14" b="T15"/>
              <a:pathLst>
                <a:path w="345" h="241">
                  <a:moveTo>
                    <a:pt x="0" y="240"/>
                  </a:moveTo>
                  <a:lnTo>
                    <a:pt x="177" y="240"/>
                  </a:lnTo>
                  <a:lnTo>
                    <a:pt x="177" y="0"/>
                  </a:lnTo>
                  <a:lnTo>
                    <a:pt x="344" y="0"/>
                  </a:lnTo>
                </a:path>
              </a:pathLst>
            </a:custGeom>
            <a:noFill/>
            <a:ln w="50800" cap="rnd">
              <a:solidFill>
                <a:srgbClr val="618FFD"/>
              </a:solidFill>
              <a:round/>
              <a:headEnd/>
              <a:tailEnd/>
            </a:ln>
          </p:spPr>
          <p:txBody>
            <a:bodyPr/>
            <a:lstStyle/>
            <a:p>
              <a:endParaRPr lang="en-US"/>
            </a:p>
          </p:txBody>
        </p:sp>
        <p:sp>
          <p:nvSpPr>
            <p:cNvPr id="11" name="Line 9"/>
            <p:cNvSpPr>
              <a:spLocks noChangeShapeType="1"/>
            </p:cNvSpPr>
            <p:nvPr/>
          </p:nvSpPr>
          <p:spPr bwMode="auto">
            <a:xfrm flipH="1">
              <a:off x="1554163" y="4597400"/>
              <a:ext cx="774700" cy="0"/>
            </a:xfrm>
            <a:prstGeom prst="line">
              <a:avLst/>
            </a:prstGeom>
            <a:noFill/>
            <a:ln w="50800">
              <a:solidFill>
                <a:srgbClr val="618FFD"/>
              </a:solidFill>
              <a:round/>
              <a:headEnd/>
              <a:tailEnd/>
            </a:ln>
          </p:spPr>
          <p:txBody>
            <a:bodyPr wrap="none" anchor="ctr"/>
            <a:lstStyle/>
            <a:p>
              <a:endParaRPr lang="en-US"/>
            </a:p>
          </p:txBody>
        </p:sp>
        <p:sp>
          <p:nvSpPr>
            <p:cNvPr id="12" name="Line 10"/>
            <p:cNvSpPr>
              <a:spLocks noChangeShapeType="1"/>
            </p:cNvSpPr>
            <p:nvPr/>
          </p:nvSpPr>
          <p:spPr bwMode="auto">
            <a:xfrm flipH="1">
              <a:off x="2036763" y="4838700"/>
              <a:ext cx="292100" cy="0"/>
            </a:xfrm>
            <a:prstGeom prst="line">
              <a:avLst/>
            </a:prstGeom>
            <a:noFill/>
            <a:ln w="50800">
              <a:solidFill>
                <a:srgbClr val="618FFD"/>
              </a:solidFill>
              <a:round/>
              <a:headEnd/>
              <a:tailEnd/>
            </a:ln>
          </p:spPr>
          <p:txBody>
            <a:bodyPr wrap="none" anchor="ctr"/>
            <a:lstStyle/>
            <a:p>
              <a:endParaRPr lang="en-US"/>
            </a:p>
          </p:txBody>
        </p:sp>
        <p:sp>
          <p:nvSpPr>
            <p:cNvPr id="13" name="Line 11"/>
            <p:cNvSpPr>
              <a:spLocks noChangeShapeType="1"/>
            </p:cNvSpPr>
            <p:nvPr/>
          </p:nvSpPr>
          <p:spPr bwMode="auto">
            <a:xfrm flipH="1">
              <a:off x="1795463" y="5803900"/>
              <a:ext cx="533400" cy="0"/>
            </a:xfrm>
            <a:prstGeom prst="line">
              <a:avLst/>
            </a:prstGeom>
            <a:noFill/>
            <a:ln w="50800">
              <a:solidFill>
                <a:srgbClr val="618FFD"/>
              </a:solidFill>
              <a:round/>
              <a:headEnd/>
              <a:tailEnd/>
            </a:ln>
          </p:spPr>
          <p:txBody>
            <a:bodyPr wrap="none" anchor="ctr"/>
            <a:lstStyle/>
            <a:p>
              <a:endParaRPr lang="en-US"/>
            </a:p>
          </p:txBody>
        </p:sp>
        <p:sp>
          <p:nvSpPr>
            <p:cNvPr id="14" name="Line 12"/>
            <p:cNvSpPr>
              <a:spLocks noChangeShapeType="1"/>
            </p:cNvSpPr>
            <p:nvPr/>
          </p:nvSpPr>
          <p:spPr bwMode="auto">
            <a:xfrm flipH="1">
              <a:off x="1503363" y="5575300"/>
              <a:ext cx="825500" cy="0"/>
            </a:xfrm>
            <a:prstGeom prst="line">
              <a:avLst/>
            </a:prstGeom>
            <a:noFill/>
            <a:ln w="50800">
              <a:solidFill>
                <a:srgbClr val="618FFD"/>
              </a:solidFill>
              <a:round/>
              <a:headEnd/>
              <a:tailEnd/>
            </a:ln>
          </p:spPr>
          <p:txBody>
            <a:bodyPr wrap="none" anchor="ctr"/>
            <a:lstStyle/>
            <a:p>
              <a:endParaRPr lang="en-US"/>
            </a:p>
          </p:txBody>
        </p:sp>
        <p:sp>
          <p:nvSpPr>
            <p:cNvPr id="15" name="Line 13"/>
            <p:cNvSpPr>
              <a:spLocks noChangeShapeType="1"/>
            </p:cNvSpPr>
            <p:nvPr/>
          </p:nvSpPr>
          <p:spPr bwMode="auto">
            <a:xfrm flipH="1">
              <a:off x="3840163" y="5219700"/>
              <a:ext cx="292100" cy="0"/>
            </a:xfrm>
            <a:prstGeom prst="line">
              <a:avLst/>
            </a:prstGeom>
            <a:noFill/>
            <a:ln w="50800">
              <a:solidFill>
                <a:srgbClr val="618FFD"/>
              </a:solidFill>
              <a:round/>
              <a:headEnd/>
              <a:tailEnd/>
            </a:ln>
          </p:spPr>
          <p:txBody>
            <a:bodyPr wrap="none" anchor="ctr"/>
            <a:lstStyle/>
            <a:p>
              <a:endParaRPr lang="en-US"/>
            </a:p>
          </p:txBody>
        </p:sp>
        <p:sp>
          <p:nvSpPr>
            <p:cNvPr id="16" name="Rectangle 14" descr="Dark upward diagonal"/>
            <p:cNvSpPr>
              <a:spLocks noChangeArrowheads="1"/>
            </p:cNvSpPr>
            <p:nvPr/>
          </p:nvSpPr>
          <p:spPr bwMode="auto">
            <a:xfrm>
              <a:off x="1222375" y="4410075"/>
              <a:ext cx="307975" cy="363538"/>
            </a:xfrm>
            <a:prstGeom prst="rect">
              <a:avLst/>
            </a:prstGeom>
            <a:noFill/>
            <a:ln w="50800">
              <a:noFill/>
              <a:miter lim="800000"/>
              <a:headEnd/>
              <a:tailEnd/>
            </a:ln>
          </p:spPr>
          <p:txBody>
            <a:bodyPr wrap="none" lIns="90487" tIns="44450" rIns="90487" bIns="44450">
              <a:spAutoFit/>
            </a:bodyPr>
            <a:lstStyle/>
            <a:p>
              <a:r>
                <a:rPr lang="en-US">
                  <a:latin typeface="Helvetica" pitchFamily="34" charset="0"/>
                </a:rPr>
                <a:t>a</a:t>
              </a:r>
            </a:p>
          </p:txBody>
        </p:sp>
        <p:sp>
          <p:nvSpPr>
            <p:cNvPr id="17" name="Rectangle 15" descr="Dark upward diagonal"/>
            <p:cNvSpPr>
              <a:spLocks noChangeArrowheads="1"/>
            </p:cNvSpPr>
            <p:nvPr/>
          </p:nvSpPr>
          <p:spPr bwMode="auto">
            <a:xfrm>
              <a:off x="1222375" y="5387975"/>
              <a:ext cx="320675" cy="363538"/>
            </a:xfrm>
            <a:prstGeom prst="rect">
              <a:avLst/>
            </a:prstGeom>
            <a:noFill/>
            <a:ln w="50800">
              <a:noFill/>
              <a:miter lim="800000"/>
              <a:headEnd/>
              <a:tailEnd/>
            </a:ln>
          </p:spPr>
          <p:txBody>
            <a:bodyPr wrap="none" lIns="90487" tIns="44450" rIns="90487" bIns="44450">
              <a:spAutoFit/>
            </a:bodyPr>
            <a:lstStyle/>
            <a:p>
              <a:r>
                <a:rPr lang="en-US">
                  <a:latin typeface="Helvetica" pitchFamily="34" charset="0"/>
                </a:rPr>
                <a:t>b</a:t>
              </a:r>
            </a:p>
          </p:txBody>
        </p:sp>
        <p:sp>
          <p:nvSpPr>
            <p:cNvPr id="18" name="Rectangle 16" descr="Dark upward diagonal"/>
            <p:cNvSpPr>
              <a:spLocks noChangeArrowheads="1"/>
            </p:cNvSpPr>
            <p:nvPr/>
          </p:nvSpPr>
          <p:spPr bwMode="auto">
            <a:xfrm>
              <a:off x="4143375" y="5045075"/>
              <a:ext cx="257175" cy="363538"/>
            </a:xfrm>
            <a:prstGeom prst="rect">
              <a:avLst/>
            </a:prstGeom>
            <a:noFill/>
            <a:ln w="50800">
              <a:noFill/>
              <a:miter lim="800000"/>
              <a:headEnd/>
              <a:tailEnd/>
            </a:ln>
          </p:spPr>
          <p:txBody>
            <a:bodyPr wrap="none" lIns="90487" tIns="44450" rIns="90487" bIns="44450">
              <a:spAutoFit/>
            </a:bodyPr>
            <a:lstStyle/>
            <a:p>
              <a:r>
                <a:rPr lang="en-US">
                  <a:latin typeface="Helvetica" pitchFamily="34" charset="0"/>
                </a:rPr>
                <a:t>f</a:t>
              </a:r>
            </a:p>
          </p:txBody>
        </p:sp>
        <p:sp>
          <p:nvSpPr>
            <p:cNvPr id="19" name="Freeform 17" descr="Dark upward diagonal"/>
            <p:cNvSpPr>
              <a:spLocks/>
            </p:cNvSpPr>
            <p:nvPr/>
          </p:nvSpPr>
          <p:spPr bwMode="auto">
            <a:xfrm>
              <a:off x="1808163" y="4838700"/>
              <a:ext cx="242888" cy="204788"/>
            </a:xfrm>
            <a:custGeom>
              <a:avLst/>
              <a:gdLst>
                <a:gd name="T0" fmla="*/ 0 w 153"/>
                <a:gd name="T1" fmla="*/ 128 h 129"/>
                <a:gd name="T2" fmla="*/ 0 w 153"/>
                <a:gd name="T3" fmla="*/ 0 h 129"/>
                <a:gd name="T4" fmla="*/ 152 w 153"/>
                <a:gd name="T5" fmla="*/ 0 h 129"/>
                <a:gd name="T6" fmla="*/ 152 w 153"/>
                <a:gd name="T7" fmla="*/ 0 h 129"/>
                <a:gd name="T8" fmla="*/ 0 60000 65536"/>
                <a:gd name="T9" fmla="*/ 0 60000 65536"/>
                <a:gd name="T10" fmla="*/ 0 60000 65536"/>
                <a:gd name="T11" fmla="*/ 0 60000 65536"/>
                <a:gd name="T12" fmla="*/ 0 w 153"/>
                <a:gd name="T13" fmla="*/ 0 h 129"/>
                <a:gd name="T14" fmla="*/ 153 w 153"/>
                <a:gd name="T15" fmla="*/ 129 h 129"/>
              </a:gdLst>
              <a:ahLst/>
              <a:cxnLst>
                <a:cxn ang="T8">
                  <a:pos x="T0" y="T1"/>
                </a:cxn>
                <a:cxn ang="T9">
                  <a:pos x="T2" y="T3"/>
                </a:cxn>
                <a:cxn ang="T10">
                  <a:pos x="T4" y="T5"/>
                </a:cxn>
                <a:cxn ang="T11">
                  <a:pos x="T6" y="T7"/>
                </a:cxn>
              </a:cxnLst>
              <a:rect l="T12" t="T13" r="T14" b="T15"/>
              <a:pathLst>
                <a:path w="153" h="129">
                  <a:moveTo>
                    <a:pt x="0" y="128"/>
                  </a:moveTo>
                  <a:lnTo>
                    <a:pt x="0" y="0"/>
                  </a:lnTo>
                  <a:lnTo>
                    <a:pt x="152" y="0"/>
                  </a:lnTo>
                </a:path>
              </a:pathLst>
            </a:custGeom>
            <a:noFill/>
            <a:ln w="50800" cap="rnd">
              <a:solidFill>
                <a:schemeClr val="accent1"/>
              </a:solidFill>
              <a:round/>
              <a:headEnd/>
              <a:tailEnd/>
            </a:ln>
          </p:spPr>
          <p:txBody>
            <a:bodyPr/>
            <a:lstStyle/>
            <a:p>
              <a:endParaRPr lang="en-US"/>
            </a:p>
          </p:txBody>
        </p:sp>
        <p:sp>
          <p:nvSpPr>
            <p:cNvPr id="20" name="Freeform 18" descr="Dark upward diagonal"/>
            <p:cNvSpPr>
              <a:spLocks/>
            </p:cNvSpPr>
            <p:nvPr/>
          </p:nvSpPr>
          <p:spPr bwMode="auto">
            <a:xfrm>
              <a:off x="1490663" y="5308600"/>
              <a:ext cx="319088" cy="738188"/>
            </a:xfrm>
            <a:custGeom>
              <a:avLst/>
              <a:gdLst>
                <a:gd name="T0" fmla="*/ 200 w 201"/>
                <a:gd name="T1" fmla="*/ 0 h 465"/>
                <a:gd name="T2" fmla="*/ 200 w 201"/>
                <a:gd name="T3" fmla="*/ 464 h 465"/>
                <a:gd name="T4" fmla="*/ 0 w 201"/>
                <a:gd name="T5" fmla="*/ 464 h 465"/>
                <a:gd name="T6" fmla="*/ 0 60000 65536"/>
                <a:gd name="T7" fmla="*/ 0 60000 65536"/>
                <a:gd name="T8" fmla="*/ 0 60000 65536"/>
                <a:gd name="T9" fmla="*/ 0 w 201"/>
                <a:gd name="T10" fmla="*/ 0 h 465"/>
                <a:gd name="T11" fmla="*/ 201 w 201"/>
                <a:gd name="T12" fmla="*/ 465 h 465"/>
              </a:gdLst>
              <a:ahLst/>
              <a:cxnLst>
                <a:cxn ang="T6">
                  <a:pos x="T0" y="T1"/>
                </a:cxn>
                <a:cxn ang="T7">
                  <a:pos x="T2" y="T3"/>
                </a:cxn>
                <a:cxn ang="T8">
                  <a:pos x="T4" y="T5"/>
                </a:cxn>
              </a:cxnLst>
              <a:rect l="T9" t="T10" r="T11" b="T12"/>
              <a:pathLst>
                <a:path w="201" h="465">
                  <a:moveTo>
                    <a:pt x="200" y="0"/>
                  </a:moveTo>
                  <a:lnTo>
                    <a:pt x="200" y="464"/>
                  </a:lnTo>
                  <a:lnTo>
                    <a:pt x="0" y="464"/>
                  </a:lnTo>
                </a:path>
              </a:pathLst>
            </a:custGeom>
            <a:noFill/>
            <a:ln w="50800" cap="rnd">
              <a:solidFill>
                <a:schemeClr val="accent1"/>
              </a:solidFill>
              <a:round/>
              <a:headEnd/>
              <a:tailEnd/>
            </a:ln>
          </p:spPr>
          <p:txBody>
            <a:bodyPr/>
            <a:lstStyle/>
            <a:p>
              <a:endParaRPr lang="en-US"/>
            </a:p>
          </p:txBody>
        </p:sp>
        <p:sp>
          <p:nvSpPr>
            <p:cNvPr id="21" name="Rectangle 19" descr="Dark upward diagonal"/>
            <p:cNvSpPr>
              <a:spLocks noChangeArrowheads="1"/>
            </p:cNvSpPr>
            <p:nvPr/>
          </p:nvSpPr>
          <p:spPr bwMode="auto">
            <a:xfrm>
              <a:off x="1006475" y="5878513"/>
              <a:ext cx="498475" cy="336550"/>
            </a:xfrm>
            <a:prstGeom prst="rect">
              <a:avLst/>
            </a:prstGeom>
            <a:noFill/>
            <a:ln w="25400">
              <a:noFill/>
              <a:miter lim="800000"/>
              <a:headEnd/>
              <a:tailEnd/>
            </a:ln>
          </p:spPr>
          <p:txBody>
            <a:bodyPr wrap="none" lIns="90487" tIns="44450" rIns="90487" bIns="44450">
              <a:spAutoFit/>
            </a:bodyPr>
            <a:lstStyle/>
            <a:p>
              <a:pPr>
                <a:lnSpc>
                  <a:spcPct val="90000"/>
                </a:lnSpc>
              </a:pPr>
              <a:r>
                <a:rPr lang="en-US">
                  <a:latin typeface="Helvetica" pitchFamily="34" charset="0"/>
                </a:rPr>
                <a:t>sel</a:t>
              </a:r>
            </a:p>
          </p:txBody>
        </p:sp>
        <p:grpSp>
          <p:nvGrpSpPr>
            <p:cNvPr id="22" name="Group 20"/>
            <p:cNvGrpSpPr>
              <a:grpSpLocks/>
            </p:cNvGrpSpPr>
            <p:nvPr/>
          </p:nvGrpSpPr>
          <p:grpSpPr bwMode="auto">
            <a:xfrm>
              <a:off x="2373313" y="4535488"/>
              <a:ext cx="457200" cy="355600"/>
              <a:chOff x="1460" y="2585"/>
              <a:chExt cx="288" cy="224"/>
            </a:xfrm>
          </p:grpSpPr>
          <p:sp>
            <p:nvSpPr>
              <p:cNvPr id="31" name="Oval 22"/>
              <p:cNvSpPr>
                <a:spLocks noChangeArrowheads="1"/>
              </p:cNvSpPr>
              <p:nvPr/>
            </p:nvSpPr>
            <p:spPr bwMode="auto">
              <a:xfrm>
                <a:off x="1540" y="2593"/>
                <a:ext cx="208" cy="216"/>
              </a:xfrm>
              <a:prstGeom prst="ellipse">
                <a:avLst/>
              </a:prstGeom>
              <a:solidFill>
                <a:schemeClr val="accent6">
                  <a:lumMod val="50000"/>
                </a:schemeClr>
              </a:solidFill>
              <a:ln w="50800">
                <a:noFill/>
                <a:round/>
                <a:headEnd/>
                <a:tailEnd/>
              </a:ln>
            </p:spPr>
            <p:txBody>
              <a:bodyPr wrap="none" anchor="ctr"/>
              <a:lstStyle/>
              <a:p>
                <a:endParaRPr lang="en-US"/>
              </a:p>
            </p:txBody>
          </p:sp>
          <p:sp>
            <p:nvSpPr>
              <p:cNvPr id="30" name="Rectangle 21"/>
              <p:cNvSpPr>
                <a:spLocks noChangeArrowheads="1"/>
              </p:cNvSpPr>
              <p:nvPr/>
            </p:nvSpPr>
            <p:spPr bwMode="auto">
              <a:xfrm>
                <a:off x="1460" y="2585"/>
                <a:ext cx="168" cy="224"/>
              </a:xfrm>
              <a:prstGeom prst="rect">
                <a:avLst/>
              </a:prstGeom>
              <a:solidFill>
                <a:schemeClr val="accent6">
                  <a:lumMod val="50000"/>
                </a:schemeClr>
              </a:solidFill>
              <a:ln w="50800">
                <a:noFill/>
                <a:miter lim="800000"/>
                <a:headEnd/>
                <a:tailEnd/>
              </a:ln>
            </p:spPr>
            <p:txBody>
              <a:bodyPr wrap="none" anchor="ctr"/>
              <a:lstStyle/>
              <a:p>
                <a:endParaRPr lang="en-US"/>
              </a:p>
            </p:txBody>
          </p:sp>
        </p:grpSp>
        <p:sp>
          <p:nvSpPr>
            <p:cNvPr id="23" name="Freeform 23"/>
            <p:cNvSpPr>
              <a:spLocks/>
            </p:cNvSpPr>
            <p:nvPr/>
          </p:nvSpPr>
          <p:spPr bwMode="auto">
            <a:xfrm>
              <a:off x="3275013" y="4987925"/>
              <a:ext cx="573088" cy="407988"/>
            </a:xfrm>
            <a:custGeom>
              <a:avLst/>
              <a:gdLst>
                <a:gd name="T0" fmla="*/ 208 w 361"/>
                <a:gd name="T1" fmla="*/ 0 h 257"/>
                <a:gd name="T2" fmla="*/ 304 w 361"/>
                <a:gd name="T3" fmla="*/ 48 h 257"/>
                <a:gd name="T4" fmla="*/ 360 w 361"/>
                <a:gd name="T5" fmla="*/ 144 h 257"/>
                <a:gd name="T6" fmla="*/ 304 w 361"/>
                <a:gd name="T7" fmla="*/ 216 h 257"/>
                <a:gd name="T8" fmla="*/ 208 w 361"/>
                <a:gd name="T9" fmla="*/ 256 h 257"/>
                <a:gd name="T10" fmla="*/ 0 w 361"/>
                <a:gd name="T11" fmla="*/ 256 h 257"/>
                <a:gd name="T12" fmla="*/ 80 w 361"/>
                <a:gd name="T13" fmla="*/ 184 h 257"/>
                <a:gd name="T14" fmla="*/ 80 w 361"/>
                <a:gd name="T15" fmla="*/ 72 h 257"/>
                <a:gd name="T16" fmla="*/ 0 w 361"/>
                <a:gd name="T17" fmla="*/ 0 h 257"/>
                <a:gd name="T18" fmla="*/ 208 w 361"/>
                <a:gd name="T19" fmla="*/ 0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257"/>
                <a:gd name="T32" fmla="*/ 361 w 361"/>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257">
                  <a:moveTo>
                    <a:pt x="208" y="0"/>
                  </a:moveTo>
                  <a:lnTo>
                    <a:pt x="304" y="48"/>
                  </a:lnTo>
                  <a:lnTo>
                    <a:pt x="360" y="144"/>
                  </a:lnTo>
                  <a:lnTo>
                    <a:pt x="304" y="216"/>
                  </a:lnTo>
                  <a:lnTo>
                    <a:pt x="208" y="256"/>
                  </a:lnTo>
                  <a:lnTo>
                    <a:pt x="0" y="256"/>
                  </a:lnTo>
                  <a:lnTo>
                    <a:pt x="80" y="184"/>
                  </a:lnTo>
                  <a:lnTo>
                    <a:pt x="80" y="72"/>
                  </a:lnTo>
                  <a:lnTo>
                    <a:pt x="0" y="0"/>
                  </a:lnTo>
                  <a:lnTo>
                    <a:pt x="208" y="0"/>
                  </a:lnTo>
                </a:path>
              </a:pathLst>
            </a:custGeom>
            <a:solidFill>
              <a:schemeClr val="accent6">
                <a:lumMod val="50000"/>
              </a:schemeClr>
            </a:solidFill>
            <a:ln w="50800" cap="rnd">
              <a:noFill/>
              <a:round/>
              <a:headEnd/>
              <a:tailEnd/>
            </a:ln>
          </p:spPr>
          <p:txBody>
            <a:bodyPr/>
            <a:lstStyle/>
            <a:p>
              <a:endParaRPr lang="en-US"/>
            </a:p>
          </p:txBody>
        </p:sp>
        <p:grpSp>
          <p:nvGrpSpPr>
            <p:cNvPr id="24" name="Group 24"/>
            <p:cNvGrpSpPr>
              <a:grpSpLocks/>
            </p:cNvGrpSpPr>
            <p:nvPr/>
          </p:nvGrpSpPr>
          <p:grpSpPr bwMode="auto">
            <a:xfrm>
              <a:off x="1617663" y="5022850"/>
              <a:ext cx="430213" cy="268288"/>
              <a:chOff x="984" y="2892"/>
              <a:chExt cx="271" cy="169"/>
            </a:xfrm>
          </p:grpSpPr>
          <p:sp>
            <p:nvSpPr>
              <p:cNvPr id="28" name="Freeform 25"/>
              <p:cNvSpPr>
                <a:spLocks/>
              </p:cNvSpPr>
              <p:nvPr/>
            </p:nvSpPr>
            <p:spPr bwMode="auto">
              <a:xfrm>
                <a:off x="984" y="2912"/>
                <a:ext cx="271" cy="149"/>
              </a:xfrm>
              <a:custGeom>
                <a:avLst/>
                <a:gdLst>
                  <a:gd name="T0" fmla="*/ 0 w 271"/>
                  <a:gd name="T1" fmla="*/ 148 h 149"/>
                  <a:gd name="T2" fmla="*/ 270 w 271"/>
                  <a:gd name="T3" fmla="*/ 148 h 149"/>
                  <a:gd name="T4" fmla="*/ 122 w 271"/>
                  <a:gd name="T5" fmla="*/ 0 h 149"/>
                  <a:gd name="T6" fmla="*/ 0 w 271"/>
                  <a:gd name="T7" fmla="*/ 148 h 149"/>
                  <a:gd name="T8" fmla="*/ 0 60000 65536"/>
                  <a:gd name="T9" fmla="*/ 0 60000 65536"/>
                  <a:gd name="T10" fmla="*/ 0 60000 65536"/>
                  <a:gd name="T11" fmla="*/ 0 60000 65536"/>
                  <a:gd name="T12" fmla="*/ 0 w 271"/>
                  <a:gd name="T13" fmla="*/ 0 h 149"/>
                  <a:gd name="T14" fmla="*/ 271 w 271"/>
                  <a:gd name="T15" fmla="*/ 149 h 149"/>
                </a:gdLst>
                <a:ahLst/>
                <a:cxnLst>
                  <a:cxn ang="T8">
                    <a:pos x="T0" y="T1"/>
                  </a:cxn>
                  <a:cxn ang="T9">
                    <a:pos x="T2" y="T3"/>
                  </a:cxn>
                  <a:cxn ang="T10">
                    <a:pos x="T4" y="T5"/>
                  </a:cxn>
                  <a:cxn ang="T11">
                    <a:pos x="T6" y="T7"/>
                  </a:cxn>
                </a:cxnLst>
                <a:rect l="T12" t="T13" r="T14" b="T15"/>
                <a:pathLst>
                  <a:path w="271" h="149">
                    <a:moveTo>
                      <a:pt x="0" y="148"/>
                    </a:moveTo>
                    <a:lnTo>
                      <a:pt x="270" y="148"/>
                    </a:lnTo>
                    <a:lnTo>
                      <a:pt x="122" y="0"/>
                    </a:lnTo>
                    <a:lnTo>
                      <a:pt x="0" y="148"/>
                    </a:lnTo>
                  </a:path>
                </a:pathLst>
              </a:custGeom>
              <a:solidFill>
                <a:schemeClr val="accent6">
                  <a:lumMod val="50000"/>
                </a:schemeClr>
              </a:solidFill>
              <a:ln w="12700" cap="rnd">
                <a:solidFill>
                  <a:schemeClr val="bg2"/>
                </a:solidFill>
                <a:round/>
                <a:headEnd/>
                <a:tailEnd/>
              </a:ln>
            </p:spPr>
            <p:txBody>
              <a:bodyPr/>
              <a:lstStyle/>
              <a:p>
                <a:endParaRPr lang="en-US"/>
              </a:p>
            </p:txBody>
          </p:sp>
          <p:sp>
            <p:nvSpPr>
              <p:cNvPr id="29" name="Oval 26"/>
              <p:cNvSpPr>
                <a:spLocks noChangeArrowheads="1"/>
              </p:cNvSpPr>
              <p:nvPr/>
            </p:nvSpPr>
            <p:spPr bwMode="auto">
              <a:xfrm>
                <a:off x="1092" y="2892"/>
                <a:ext cx="35" cy="35"/>
              </a:xfrm>
              <a:prstGeom prst="ellipse">
                <a:avLst/>
              </a:prstGeom>
              <a:solidFill>
                <a:schemeClr val="bg2"/>
              </a:solidFill>
              <a:ln w="12700">
                <a:solidFill>
                  <a:schemeClr val="tx1"/>
                </a:solidFill>
                <a:round/>
                <a:headEnd/>
                <a:tailEnd/>
              </a:ln>
            </p:spPr>
            <p:txBody>
              <a:bodyPr wrap="none" anchor="ctr"/>
              <a:lstStyle/>
              <a:p>
                <a:endParaRPr lang="en-US"/>
              </a:p>
            </p:txBody>
          </p:sp>
        </p:grpSp>
        <p:grpSp>
          <p:nvGrpSpPr>
            <p:cNvPr id="25" name="Group 27"/>
            <p:cNvGrpSpPr>
              <a:grpSpLocks/>
            </p:cNvGrpSpPr>
            <p:nvPr/>
          </p:nvGrpSpPr>
          <p:grpSpPr bwMode="auto">
            <a:xfrm>
              <a:off x="2373313" y="5500688"/>
              <a:ext cx="457200" cy="355600"/>
              <a:chOff x="1460" y="3193"/>
              <a:chExt cx="288" cy="224"/>
            </a:xfrm>
          </p:grpSpPr>
          <p:sp>
            <p:nvSpPr>
              <p:cNvPr id="27" name="Oval 29"/>
              <p:cNvSpPr>
                <a:spLocks noChangeArrowheads="1"/>
              </p:cNvSpPr>
              <p:nvPr/>
            </p:nvSpPr>
            <p:spPr bwMode="auto">
              <a:xfrm>
                <a:off x="1540" y="3201"/>
                <a:ext cx="208" cy="216"/>
              </a:xfrm>
              <a:prstGeom prst="ellipse">
                <a:avLst/>
              </a:prstGeom>
              <a:solidFill>
                <a:schemeClr val="accent6">
                  <a:lumMod val="50000"/>
                </a:schemeClr>
              </a:solidFill>
              <a:ln w="50800">
                <a:noFill/>
                <a:round/>
                <a:headEnd/>
                <a:tailEnd/>
              </a:ln>
            </p:spPr>
            <p:txBody>
              <a:bodyPr wrap="none" anchor="ctr"/>
              <a:lstStyle/>
              <a:p>
                <a:endParaRPr lang="en-US"/>
              </a:p>
            </p:txBody>
          </p:sp>
          <p:sp>
            <p:nvSpPr>
              <p:cNvPr id="26" name="Rectangle 28"/>
              <p:cNvSpPr>
                <a:spLocks noChangeArrowheads="1"/>
              </p:cNvSpPr>
              <p:nvPr/>
            </p:nvSpPr>
            <p:spPr bwMode="auto">
              <a:xfrm>
                <a:off x="1460" y="3193"/>
                <a:ext cx="168" cy="224"/>
              </a:xfrm>
              <a:prstGeom prst="rect">
                <a:avLst/>
              </a:prstGeom>
              <a:solidFill>
                <a:schemeClr val="accent6">
                  <a:lumMod val="50000"/>
                </a:schemeClr>
              </a:solidFill>
              <a:ln w="50800">
                <a:noFill/>
                <a:miter lim="800000"/>
                <a:headEnd/>
                <a:tailEnd/>
              </a:ln>
            </p:spPr>
            <p:txBody>
              <a:bodyPr wrap="none" anchor="ctr"/>
              <a:lstStyle/>
              <a:p>
                <a:endParaRPr lang="en-US"/>
              </a:p>
            </p:txBody>
          </p:sp>
        </p:grpSp>
        <p:sp>
          <p:nvSpPr>
            <p:cNvPr id="8" name="Oval 30"/>
            <p:cNvSpPr>
              <a:spLocks noChangeArrowheads="1"/>
            </p:cNvSpPr>
            <p:nvPr/>
          </p:nvSpPr>
          <p:spPr bwMode="auto">
            <a:xfrm>
              <a:off x="1720850" y="5729288"/>
              <a:ext cx="152400" cy="152400"/>
            </a:xfrm>
            <a:prstGeom prst="ellipse">
              <a:avLst/>
            </a:prstGeom>
            <a:solidFill>
              <a:schemeClr val="accent1"/>
            </a:solidFill>
            <a:ln w="25400">
              <a:noFill/>
              <a:round/>
              <a:headEnd/>
              <a:tailEnd/>
            </a:ln>
          </p:spPr>
          <p:txBody>
            <a:bodyPr wrap="none" anchor="ctr"/>
            <a:lstStyle/>
            <a:p>
              <a:endParaRPr lang="en-US"/>
            </a:p>
          </p:txBody>
        </p:sp>
        <p:sp>
          <p:nvSpPr>
            <p:cNvPr id="33" name="Text Box 32" descr="Dark upward diagonal"/>
            <p:cNvSpPr txBox="1">
              <a:spLocks noChangeArrowheads="1"/>
            </p:cNvSpPr>
            <p:nvPr/>
          </p:nvSpPr>
          <p:spPr bwMode="auto">
            <a:xfrm>
              <a:off x="1562100" y="6210300"/>
              <a:ext cx="2036135" cy="341632"/>
            </a:xfrm>
            <a:prstGeom prst="rect">
              <a:avLst/>
            </a:prstGeom>
            <a:noFill/>
            <a:ln w="25400">
              <a:noFill/>
              <a:miter lim="800000"/>
              <a:headEnd/>
              <a:tailEnd/>
            </a:ln>
          </p:spPr>
          <p:txBody>
            <a:bodyPr wrap="none">
              <a:spAutoFit/>
            </a:bodyPr>
            <a:lstStyle/>
            <a:p>
              <a:pPr>
                <a:lnSpc>
                  <a:spcPct val="90000"/>
                </a:lnSpc>
              </a:pPr>
              <a:r>
                <a:rPr lang="en-US" b="1" dirty="0" smtClean="0">
                  <a:solidFill>
                    <a:srgbClr val="C00000"/>
                  </a:solidFill>
                  <a:latin typeface="Helvetica" pitchFamily="34" charset="0"/>
                </a:rPr>
                <a:t>f = a </a:t>
              </a:r>
              <a:r>
                <a:rPr lang="en-US" b="1" dirty="0">
                  <a:solidFill>
                    <a:srgbClr val="C00000"/>
                  </a:solidFill>
                </a:rPr>
                <a:t>• </a:t>
              </a:r>
              <a:r>
                <a:rPr lang="en-US" b="1" dirty="0" err="1">
                  <a:solidFill>
                    <a:srgbClr val="C00000"/>
                  </a:solidFill>
                </a:rPr>
                <a:t>sel</a:t>
              </a:r>
              <a:r>
                <a:rPr lang="en-US" b="1" dirty="0">
                  <a:solidFill>
                    <a:srgbClr val="C00000"/>
                  </a:solidFill>
                </a:rPr>
                <a:t>’ + b • </a:t>
              </a:r>
              <a:r>
                <a:rPr lang="en-US" b="1" dirty="0" err="1">
                  <a:solidFill>
                    <a:srgbClr val="C00000"/>
                  </a:solidFill>
                </a:rPr>
                <a:t>sel</a:t>
              </a:r>
              <a:endParaRPr lang="en-US" b="1" dirty="0">
                <a:solidFill>
                  <a:srgbClr val="C00000"/>
                </a:solidFill>
              </a:endParaRPr>
            </a:p>
          </p:txBody>
        </p: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5462"/>
          </a:xfrm>
        </p:spPr>
        <p:txBody>
          <a:bodyPr>
            <a:normAutofit fontScale="90000"/>
          </a:bodyPr>
          <a:lstStyle/>
          <a:p>
            <a:r>
              <a:rPr lang="en-US" dirty="0" smtClean="0"/>
              <a:t>Example: Half Adder</a:t>
            </a:r>
            <a:endParaRPr lang="en-US" dirty="0"/>
          </a:p>
        </p:txBody>
      </p:sp>
      <p:sp>
        <p:nvSpPr>
          <p:cNvPr id="3" name="Content Placeholder 2"/>
          <p:cNvSpPr>
            <a:spLocks noGrp="1"/>
          </p:cNvSpPr>
          <p:nvPr>
            <p:ph idx="1"/>
          </p:nvPr>
        </p:nvSpPr>
        <p:spPr>
          <a:xfrm>
            <a:off x="457200" y="876301"/>
            <a:ext cx="8229600" cy="876300"/>
          </a:xfrm>
        </p:spPr>
        <p:txBody>
          <a:bodyPr>
            <a:normAutofit fontScale="92500" lnSpcReduction="20000"/>
          </a:bodyPr>
          <a:lstStyle/>
          <a:p>
            <a:r>
              <a:rPr lang="en-US" dirty="0" smtClean="0"/>
              <a:t>Module </a:t>
            </a:r>
            <a:r>
              <a:rPr lang="en-US" dirty="0" err="1" smtClean="0">
                <a:solidFill>
                  <a:srgbClr val="0000FF"/>
                </a:solidFill>
              </a:rPr>
              <a:t>testAdd</a:t>
            </a:r>
            <a:r>
              <a:rPr lang="en-US" dirty="0" smtClean="0"/>
              <a:t> (</a:t>
            </a:r>
            <a:r>
              <a:rPr lang="en-US" dirty="0" smtClean="0">
                <a:solidFill>
                  <a:srgbClr val="FF0000"/>
                </a:solidFill>
              </a:rPr>
              <a:t>test bench</a:t>
            </a:r>
            <a:r>
              <a:rPr lang="en-US" dirty="0" smtClean="0"/>
              <a:t>) generated inputs for module </a:t>
            </a:r>
            <a:r>
              <a:rPr lang="en-US" dirty="0" err="1" smtClean="0">
                <a:solidFill>
                  <a:srgbClr val="0000FF"/>
                </a:solidFill>
              </a:rPr>
              <a:t>halfAdd</a:t>
            </a:r>
            <a:r>
              <a:rPr lang="en-US" dirty="0" smtClean="0"/>
              <a:t> (</a:t>
            </a:r>
            <a:r>
              <a:rPr lang="en-US" dirty="0" smtClean="0">
                <a:solidFill>
                  <a:srgbClr val="FF0000"/>
                </a:solidFill>
              </a:rPr>
              <a:t>design</a:t>
            </a:r>
            <a:r>
              <a:rPr lang="en-US" dirty="0" smtClean="0"/>
              <a:t>) and displayed changes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99</a:t>
            </a:fld>
            <a:endParaRPr lang="en-US" dirty="0"/>
          </a:p>
        </p:txBody>
      </p:sp>
      <p:sp>
        <p:nvSpPr>
          <p:cNvPr id="5" name="Rectangle 4" descr="Dark upward diagonal"/>
          <p:cNvSpPr>
            <a:spLocks noChangeArrowheads="1"/>
          </p:cNvSpPr>
          <p:nvPr/>
        </p:nvSpPr>
        <p:spPr bwMode="auto">
          <a:xfrm>
            <a:off x="201613" y="2060575"/>
            <a:ext cx="3660775" cy="1762125"/>
          </a:xfrm>
          <a:prstGeom prst="rect">
            <a:avLst/>
          </a:prstGeom>
          <a:noFill/>
          <a:ln w="25400">
            <a:solidFill>
              <a:srgbClr val="C00000"/>
            </a:solidFill>
            <a:miter lim="800000"/>
            <a:headEnd/>
            <a:tailEnd/>
          </a:ln>
        </p:spPr>
        <p:txBody>
          <a:bodyPr wrap="none" lIns="90487" tIns="44450" rIns="90487" bIns="44450">
            <a:spAutoFit/>
          </a:bodyPr>
          <a:lstStyle/>
          <a:p>
            <a:pPr>
              <a:tabLst>
                <a:tab pos="406400" algn="l"/>
                <a:tab pos="1257300" algn="l"/>
                <a:tab pos="1778000" algn="l"/>
              </a:tabLst>
            </a:pPr>
            <a:r>
              <a:rPr lang="en-US">
                <a:latin typeface="Helvetica" pitchFamily="34" charset="0"/>
              </a:rPr>
              <a:t>module tBench;</a:t>
            </a:r>
          </a:p>
          <a:p>
            <a:pPr>
              <a:tabLst>
                <a:tab pos="406400" algn="l"/>
                <a:tab pos="1257300" algn="l"/>
                <a:tab pos="1778000" algn="l"/>
              </a:tabLst>
            </a:pPr>
            <a:r>
              <a:rPr lang="en-US">
                <a:latin typeface="Helvetica" pitchFamily="34" charset="0"/>
              </a:rPr>
              <a:t>	wire	su, co, a, b;</a:t>
            </a:r>
          </a:p>
          <a:p>
            <a:pPr>
              <a:tabLst>
                <a:tab pos="406400" algn="l"/>
                <a:tab pos="1257300" algn="l"/>
                <a:tab pos="1778000" algn="l"/>
              </a:tabLst>
            </a:pPr>
            <a:endParaRPr lang="en-US">
              <a:latin typeface="Helvetica" pitchFamily="34" charset="0"/>
            </a:endParaRPr>
          </a:p>
          <a:p>
            <a:pPr>
              <a:tabLst>
                <a:tab pos="406400" algn="l"/>
                <a:tab pos="1257300" algn="l"/>
                <a:tab pos="1778000" algn="l"/>
              </a:tabLst>
            </a:pPr>
            <a:r>
              <a:rPr lang="en-US">
                <a:latin typeface="Helvetica" pitchFamily="34" charset="0"/>
              </a:rPr>
              <a:t>	halfAdd	ad(su, co, a, b);</a:t>
            </a:r>
          </a:p>
          <a:p>
            <a:pPr>
              <a:tabLst>
                <a:tab pos="406400" algn="l"/>
                <a:tab pos="1257300" algn="l"/>
                <a:tab pos="1778000" algn="l"/>
              </a:tabLst>
            </a:pPr>
            <a:r>
              <a:rPr lang="en-US">
                <a:latin typeface="Helvetica" pitchFamily="34" charset="0"/>
              </a:rPr>
              <a:t>	testAdd	tb(a, b, su, co);</a:t>
            </a:r>
          </a:p>
          <a:p>
            <a:pPr>
              <a:tabLst>
                <a:tab pos="406400" algn="l"/>
                <a:tab pos="1257300" algn="l"/>
                <a:tab pos="1778000" algn="l"/>
              </a:tabLst>
            </a:pPr>
            <a:r>
              <a:rPr lang="en-US">
                <a:latin typeface="Helvetica" pitchFamily="34" charset="0"/>
              </a:rPr>
              <a:t>endmodule</a:t>
            </a:r>
          </a:p>
        </p:txBody>
      </p:sp>
      <p:sp>
        <p:nvSpPr>
          <p:cNvPr id="6" name="Rectangle 5" descr="Dark upward diagonal"/>
          <p:cNvSpPr>
            <a:spLocks noChangeArrowheads="1"/>
          </p:cNvSpPr>
          <p:nvPr/>
        </p:nvSpPr>
        <p:spPr bwMode="auto">
          <a:xfrm>
            <a:off x="176213" y="4384675"/>
            <a:ext cx="3911600" cy="2036763"/>
          </a:xfrm>
          <a:prstGeom prst="rect">
            <a:avLst/>
          </a:prstGeom>
          <a:noFill/>
          <a:ln w="25400">
            <a:solidFill>
              <a:srgbClr val="C00000"/>
            </a:solidFill>
            <a:miter lim="800000"/>
            <a:headEnd/>
            <a:tailEnd/>
          </a:ln>
        </p:spPr>
        <p:txBody>
          <a:bodyPr lIns="90487" tIns="44450" rIns="90487" bIns="44450">
            <a:spAutoFit/>
          </a:bodyPr>
          <a:lstStyle/>
          <a:p>
            <a:pPr>
              <a:tabLst>
                <a:tab pos="457200" algn="l"/>
                <a:tab pos="914400" algn="l"/>
                <a:tab pos="1485900" algn="l"/>
              </a:tabLst>
            </a:pPr>
            <a:r>
              <a:rPr lang="en-US">
                <a:latin typeface="Helvetica" pitchFamily="34" charset="0"/>
              </a:rPr>
              <a:t>module halfAdd (sum, cOut, a, b); 	output	sum, cOut;</a:t>
            </a:r>
          </a:p>
          <a:p>
            <a:pPr>
              <a:tabLst>
                <a:tab pos="457200" algn="l"/>
                <a:tab pos="914400" algn="l"/>
                <a:tab pos="1485900" algn="l"/>
              </a:tabLst>
            </a:pPr>
            <a:r>
              <a:rPr lang="en-US">
                <a:latin typeface="Helvetica" pitchFamily="34" charset="0"/>
              </a:rPr>
              <a:t>	input	a, b;</a:t>
            </a:r>
          </a:p>
          <a:p>
            <a:pPr>
              <a:tabLst>
                <a:tab pos="457200" algn="l"/>
                <a:tab pos="914400" algn="l"/>
                <a:tab pos="1485900" algn="l"/>
              </a:tabLst>
            </a:pPr>
            <a:r>
              <a:rPr lang="en-US">
                <a:latin typeface="Helvetica" pitchFamily="34" charset="0"/>
              </a:rPr>
              <a:t>	</a:t>
            </a:r>
          </a:p>
          <a:p>
            <a:pPr>
              <a:tabLst>
                <a:tab pos="457200" algn="l"/>
                <a:tab pos="914400" algn="l"/>
                <a:tab pos="1485900" algn="l"/>
              </a:tabLst>
            </a:pPr>
            <a:r>
              <a:rPr lang="en-US">
                <a:latin typeface="Helvetica" pitchFamily="34" charset="0"/>
              </a:rPr>
              <a:t>	xor	#2	(sum, a, b);</a:t>
            </a:r>
          </a:p>
          <a:p>
            <a:pPr>
              <a:tabLst>
                <a:tab pos="457200" algn="l"/>
                <a:tab pos="914400" algn="l"/>
                <a:tab pos="1485900" algn="l"/>
              </a:tabLst>
            </a:pPr>
            <a:r>
              <a:rPr lang="en-US">
                <a:latin typeface="Helvetica" pitchFamily="34" charset="0"/>
              </a:rPr>
              <a:t>	and	#2	(cOut, a, b);</a:t>
            </a:r>
          </a:p>
          <a:p>
            <a:pPr>
              <a:tabLst>
                <a:tab pos="457200" algn="l"/>
                <a:tab pos="914400" algn="l"/>
                <a:tab pos="1485900" algn="l"/>
              </a:tabLst>
            </a:pPr>
            <a:r>
              <a:rPr lang="en-US">
                <a:latin typeface="Helvetica" pitchFamily="34" charset="0"/>
              </a:rPr>
              <a:t>endmodule</a:t>
            </a:r>
          </a:p>
        </p:txBody>
      </p:sp>
      <p:sp>
        <p:nvSpPr>
          <p:cNvPr id="7" name="Rectangle 6"/>
          <p:cNvSpPr>
            <a:spLocks noChangeArrowheads="1"/>
          </p:cNvSpPr>
          <p:nvPr/>
        </p:nvSpPr>
        <p:spPr bwMode="auto">
          <a:xfrm>
            <a:off x="4564063" y="1897063"/>
            <a:ext cx="4008437" cy="4799012"/>
          </a:xfrm>
          <a:prstGeom prst="rect">
            <a:avLst/>
          </a:prstGeom>
          <a:solidFill>
            <a:srgbClr val="FCFEB9"/>
          </a:solidFill>
          <a:ln w="50800">
            <a:noFill/>
            <a:miter lim="800000"/>
            <a:headEnd/>
            <a:tailEnd/>
          </a:ln>
        </p:spPr>
        <p:txBody>
          <a:bodyPr lIns="90487" tIns="44450" rIns="90487" bIns="44450">
            <a:spAutoFit/>
          </a:bodyPr>
          <a:lstStyle/>
          <a:p>
            <a:pPr>
              <a:tabLst>
                <a:tab pos="342900" algn="l"/>
                <a:tab pos="685800" algn="l"/>
                <a:tab pos="1206500" algn="l"/>
              </a:tabLst>
            </a:pPr>
            <a:r>
              <a:rPr lang="en-US">
                <a:latin typeface="Helvetica" pitchFamily="34" charset="0"/>
              </a:rPr>
              <a:t>module testAdd(a, b, sum, cOut);</a:t>
            </a:r>
          </a:p>
          <a:p>
            <a:pPr>
              <a:tabLst>
                <a:tab pos="342900" algn="l"/>
                <a:tab pos="685800" algn="l"/>
                <a:tab pos="1206500" algn="l"/>
              </a:tabLst>
            </a:pPr>
            <a:r>
              <a:rPr lang="en-US">
                <a:latin typeface="Helvetica" pitchFamily="34" charset="0"/>
              </a:rPr>
              <a:t>	input	sum, cOut;</a:t>
            </a:r>
          </a:p>
          <a:p>
            <a:pPr>
              <a:tabLst>
                <a:tab pos="342900" algn="l"/>
                <a:tab pos="685800" algn="l"/>
                <a:tab pos="1206500" algn="l"/>
              </a:tabLst>
            </a:pPr>
            <a:r>
              <a:rPr lang="en-US">
                <a:latin typeface="Helvetica" pitchFamily="34" charset="0"/>
              </a:rPr>
              <a:t>	output	a, b;</a:t>
            </a:r>
          </a:p>
          <a:p>
            <a:pPr>
              <a:tabLst>
                <a:tab pos="342900" algn="l"/>
                <a:tab pos="685800" algn="l"/>
                <a:tab pos="1206500" algn="l"/>
              </a:tabLst>
            </a:pPr>
            <a:r>
              <a:rPr lang="en-US">
                <a:latin typeface="Helvetica" pitchFamily="34" charset="0"/>
              </a:rPr>
              <a:t>	reg	a, b;</a:t>
            </a:r>
          </a:p>
          <a:p>
            <a:pPr>
              <a:tabLst>
                <a:tab pos="342900" algn="l"/>
                <a:tab pos="685800" algn="l"/>
                <a:tab pos="1206500" algn="l"/>
              </a:tabLst>
            </a:pPr>
            <a:endParaRPr lang="en-US">
              <a:latin typeface="Helvetica" pitchFamily="34" charset="0"/>
            </a:endParaRPr>
          </a:p>
          <a:p>
            <a:pPr>
              <a:tabLst>
                <a:tab pos="342900" algn="l"/>
                <a:tab pos="685800" algn="l"/>
                <a:tab pos="1206500" algn="l"/>
              </a:tabLst>
            </a:pPr>
            <a:r>
              <a:rPr lang="en-US">
                <a:latin typeface="Helvetica" pitchFamily="34" charset="0"/>
              </a:rPr>
              <a:t>	initial begin</a:t>
            </a:r>
          </a:p>
          <a:p>
            <a:pPr>
              <a:tabLst>
                <a:tab pos="342900" algn="l"/>
                <a:tab pos="685800" algn="l"/>
                <a:tab pos="1206500" algn="l"/>
              </a:tabLst>
            </a:pPr>
            <a:r>
              <a:rPr lang="en-US">
                <a:latin typeface="Helvetica" pitchFamily="34" charset="0"/>
              </a:rPr>
              <a:t>		$monitor ($time,,</a:t>
            </a:r>
          </a:p>
          <a:p>
            <a:pPr>
              <a:tabLst>
                <a:tab pos="342900" algn="l"/>
                <a:tab pos="685800" algn="l"/>
                <a:tab pos="1206500" algn="l"/>
              </a:tabLst>
            </a:pPr>
            <a:r>
              <a:rPr lang="en-US">
                <a:latin typeface="Helvetica" pitchFamily="34" charset="0"/>
              </a:rPr>
              <a:t>		   “a=%b, b=%b, sum=%b, cOut=%b”,</a:t>
            </a:r>
          </a:p>
          <a:p>
            <a:pPr>
              <a:tabLst>
                <a:tab pos="342900" algn="l"/>
                <a:tab pos="685800" algn="l"/>
                <a:tab pos="1206500" algn="l"/>
              </a:tabLst>
            </a:pPr>
            <a:r>
              <a:rPr lang="en-US">
                <a:latin typeface="Helvetica" pitchFamily="34" charset="0"/>
              </a:rPr>
              <a:t>		     a, b, sum, cOut);</a:t>
            </a:r>
          </a:p>
          <a:p>
            <a:pPr>
              <a:tabLst>
                <a:tab pos="342900" algn="l"/>
                <a:tab pos="685800" algn="l"/>
                <a:tab pos="1206500" algn="l"/>
              </a:tabLst>
            </a:pPr>
            <a:r>
              <a:rPr lang="en-US">
                <a:latin typeface="Helvetica" pitchFamily="34" charset="0"/>
              </a:rPr>
              <a:t>		a = 0; b = 0;</a:t>
            </a:r>
          </a:p>
          <a:p>
            <a:pPr>
              <a:tabLst>
                <a:tab pos="342900" algn="l"/>
                <a:tab pos="685800" algn="l"/>
                <a:tab pos="1206500" algn="l"/>
              </a:tabLst>
            </a:pPr>
            <a:r>
              <a:rPr lang="en-US">
                <a:latin typeface="Helvetica" pitchFamily="34" charset="0"/>
              </a:rPr>
              <a:t>		#10 b = 1;</a:t>
            </a:r>
          </a:p>
          <a:p>
            <a:pPr>
              <a:tabLst>
                <a:tab pos="342900" algn="l"/>
                <a:tab pos="685800" algn="l"/>
                <a:tab pos="1206500" algn="l"/>
              </a:tabLst>
            </a:pPr>
            <a:r>
              <a:rPr lang="en-US">
                <a:latin typeface="Helvetica" pitchFamily="34" charset="0"/>
              </a:rPr>
              <a:t>		#10 a = 1;</a:t>
            </a:r>
          </a:p>
          <a:p>
            <a:pPr>
              <a:tabLst>
                <a:tab pos="342900" algn="l"/>
                <a:tab pos="685800" algn="l"/>
                <a:tab pos="1206500" algn="l"/>
              </a:tabLst>
            </a:pPr>
            <a:r>
              <a:rPr lang="en-US">
                <a:latin typeface="Helvetica" pitchFamily="34" charset="0"/>
              </a:rPr>
              <a:t>		#10 b = 0;</a:t>
            </a:r>
          </a:p>
          <a:p>
            <a:pPr>
              <a:tabLst>
                <a:tab pos="342900" algn="l"/>
                <a:tab pos="685800" algn="l"/>
                <a:tab pos="1206500" algn="l"/>
              </a:tabLst>
            </a:pPr>
            <a:r>
              <a:rPr lang="en-US">
                <a:latin typeface="Helvetica" pitchFamily="34" charset="0"/>
              </a:rPr>
              <a:t>		#10 $finish;</a:t>
            </a:r>
          </a:p>
          <a:p>
            <a:pPr>
              <a:tabLst>
                <a:tab pos="342900" algn="l"/>
                <a:tab pos="685800" algn="l"/>
                <a:tab pos="1206500" algn="l"/>
              </a:tabLst>
            </a:pPr>
            <a:r>
              <a:rPr lang="en-US">
                <a:latin typeface="Helvetica" pitchFamily="34" charset="0"/>
              </a:rPr>
              <a:t>	end</a:t>
            </a:r>
          </a:p>
          <a:p>
            <a:pPr>
              <a:tabLst>
                <a:tab pos="342900" algn="l"/>
                <a:tab pos="685800" algn="l"/>
                <a:tab pos="1206500" algn="l"/>
              </a:tabLst>
            </a:pPr>
            <a:r>
              <a:rPr lang="en-US">
                <a:latin typeface="Helvetica" pitchFamily="34" charset="0"/>
              </a:rPr>
              <a:t>endmodule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5617</TotalTime>
  <Words>6328</Words>
  <Application>Microsoft Office PowerPoint</Application>
  <PresentationFormat>On-screen Show (4:3)</PresentationFormat>
  <Paragraphs>1215</Paragraphs>
  <Slides>104</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104</vt:i4>
      </vt:variant>
    </vt:vector>
  </HeadingPairs>
  <TitlesOfParts>
    <vt:vector size="106" baseType="lpstr">
      <vt:lpstr>Office Theme</vt:lpstr>
      <vt:lpstr>Microsoft Office Visio Drawing</vt:lpstr>
      <vt:lpstr>ECE-777 System Level Design and Automation Specification languages</vt:lpstr>
      <vt:lpstr>Overview</vt:lpstr>
      <vt:lpstr>Specification language requirements</vt:lpstr>
      <vt:lpstr>Slide 4</vt:lpstr>
      <vt:lpstr>Slide 5</vt:lpstr>
      <vt:lpstr>A note on timing: Problems with classical CS theory and von Neumann computing</vt:lpstr>
      <vt:lpstr>General language characteristics</vt:lpstr>
      <vt:lpstr>General language characteristics</vt:lpstr>
      <vt:lpstr>Overview</vt:lpstr>
      <vt:lpstr>Harel Statecharts</vt:lpstr>
      <vt:lpstr>Harel Statecharts</vt:lpstr>
      <vt:lpstr>Slide 12</vt:lpstr>
      <vt:lpstr>State-Transition Diagram vs. Statechart</vt:lpstr>
      <vt:lpstr>Statecharts development</vt:lpstr>
      <vt:lpstr>Example: Harel Statechart</vt:lpstr>
      <vt:lpstr>Example: Equivalent STD</vt:lpstr>
      <vt:lpstr>1. Decomposition: OR-State, AND-state</vt:lpstr>
      <vt:lpstr>2. Clustering &amp; Refinement</vt:lpstr>
      <vt:lpstr>3. History</vt:lpstr>
      <vt:lpstr>Slide 20</vt:lpstr>
      <vt:lpstr>4. Orthogonality 5. Overlapping states</vt:lpstr>
      <vt:lpstr>Slide 22</vt:lpstr>
      <vt:lpstr>6. Delays &amp; Timeouts (event, number)</vt:lpstr>
      <vt:lpstr>7. Conditions &amp; Selection Entrances (C &amp; S)</vt:lpstr>
      <vt:lpstr>Conditions &amp; Selection Entrances (C &amp; S)</vt:lpstr>
      <vt:lpstr>More properties</vt:lpstr>
      <vt:lpstr>Shortcomings of Harel Statecharts</vt:lpstr>
      <vt:lpstr>Shortcomings: non-determinism</vt:lpstr>
      <vt:lpstr>Shortcomings: race condition</vt:lpstr>
      <vt:lpstr>Shortcomings of Harel Statecharts</vt:lpstr>
      <vt:lpstr>Conclusion</vt:lpstr>
      <vt:lpstr>Further info</vt:lpstr>
      <vt:lpstr>Overview</vt:lpstr>
      <vt:lpstr>Basic UML Statechart Diagram</vt:lpstr>
      <vt:lpstr>UML statecharts</vt:lpstr>
      <vt:lpstr>Example</vt:lpstr>
      <vt:lpstr>UML Statecharts: Properties</vt:lpstr>
      <vt:lpstr>Null transition</vt:lpstr>
      <vt:lpstr>UML Statecharts: Properties</vt:lpstr>
      <vt:lpstr>UML Statecharts: Properties</vt:lpstr>
      <vt:lpstr>UML Statecharts: Properties</vt:lpstr>
      <vt:lpstr>Symbols</vt:lpstr>
      <vt:lpstr>Shortcomings of UML statecharts</vt:lpstr>
      <vt:lpstr>Example: Mobile Phone System</vt:lpstr>
      <vt:lpstr>Comparison</vt:lpstr>
      <vt:lpstr>Conclusion</vt:lpstr>
      <vt:lpstr>Further Info</vt:lpstr>
      <vt:lpstr>Overview</vt:lpstr>
      <vt:lpstr>STATEMATE system</vt:lpstr>
      <vt:lpstr>STATEMATE system</vt:lpstr>
      <vt:lpstr>Modeling View of System</vt:lpstr>
      <vt:lpstr>Module-charts</vt:lpstr>
      <vt:lpstr>Activity-charts</vt:lpstr>
      <vt:lpstr>Activity-Chart: Mobile Phone System</vt:lpstr>
      <vt:lpstr>Slide 55</vt:lpstr>
      <vt:lpstr>Slide 56</vt:lpstr>
      <vt:lpstr>Slide 57</vt:lpstr>
      <vt:lpstr>STATEMATE simulation</vt:lpstr>
      <vt:lpstr>Further Info</vt:lpstr>
      <vt:lpstr>Overview</vt:lpstr>
      <vt:lpstr>Specification and Description Language (SDL)</vt:lpstr>
      <vt:lpstr>SDL-representation of FSMs/processes</vt:lpstr>
      <vt:lpstr>Operations on data</vt:lpstr>
      <vt:lpstr>Communication among SDL-FSMs</vt:lpstr>
      <vt:lpstr>Deterministic?</vt:lpstr>
      <vt:lpstr>Process interaction diagrams</vt:lpstr>
      <vt:lpstr>Hierarchy is SDL</vt:lpstr>
      <vt:lpstr>Timers</vt:lpstr>
      <vt:lpstr>Larger example: vending machine</vt:lpstr>
      <vt:lpstr>Slide 70</vt:lpstr>
      <vt:lpstr>Slide 71</vt:lpstr>
      <vt:lpstr>Slide 72</vt:lpstr>
      <vt:lpstr>Slide 73</vt:lpstr>
      <vt:lpstr>Further info</vt:lpstr>
      <vt:lpstr>Overview</vt:lpstr>
      <vt:lpstr>SystemC: Motivation</vt:lpstr>
      <vt:lpstr>SystemC: Features</vt:lpstr>
      <vt:lpstr>SystemC Language Architecture</vt:lpstr>
      <vt:lpstr>SystemC</vt:lpstr>
      <vt:lpstr>Further Info</vt:lpstr>
      <vt:lpstr>Overview</vt:lpstr>
      <vt:lpstr>SpecC</vt:lpstr>
      <vt:lpstr>Example</vt:lpstr>
      <vt:lpstr>Example</vt:lpstr>
      <vt:lpstr>Further Info</vt:lpstr>
      <vt:lpstr>Overview</vt:lpstr>
      <vt:lpstr>VHDL</vt:lpstr>
      <vt:lpstr>Entities and Architectures</vt:lpstr>
      <vt:lpstr>Entity Declaration</vt:lpstr>
      <vt:lpstr>Architectures</vt:lpstr>
      <vt:lpstr>Simulation output</vt:lpstr>
      <vt:lpstr>Structural Bodies</vt:lpstr>
      <vt:lpstr>VHDL processes</vt:lpstr>
      <vt:lpstr>Wait statements</vt:lpstr>
      <vt:lpstr>Sensitivity Lists</vt:lpstr>
      <vt:lpstr>VHDL: Summary</vt:lpstr>
      <vt:lpstr>Verilog</vt:lpstr>
      <vt:lpstr>Representation: Structural Models</vt:lpstr>
      <vt:lpstr>Example: Half Adder</vt:lpstr>
      <vt:lpstr>Further Info</vt:lpstr>
      <vt:lpstr>Other languages/environments</vt:lpstr>
      <vt:lpstr>Language Comparison</vt:lpstr>
      <vt:lpstr>Levels Covered by Different Languages</vt:lpstr>
      <vt:lpstr>Language Problems in Practice</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470 Introduction</dc:title>
  <dc:creator>Cris Ababei</dc:creator>
  <cp:lastModifiedBy>CA</cp:lastModifiedBy>
  <cp:revision>1275</cp:revision>
  <dcterms:created xsi:type="dcterms:W3CDTF">2008-06-12T00:55:02Z</dcterms:created>
  <dcterms:modified xsi:type="dcterms:W3CDTF">2012-02-06T17:35:52Z</dcterms:modified>
</cp:coreProperties>
</file>